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EA488A-BAD8-4DC5-8262-E52EBCC2C10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1E74BA-606C-484E-AB96-7F8A0461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32004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Тесты 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на тему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«Основы медицинских знаний и правила оказания </a:t>
            </a:r>
            <a:r>
              <a:rPr lang="ru-RU" sz="3200" dirty="0" smtClean="0">
                <a:solidFill>
                  <a:schemeClr val="bg1"/>
                </a:solidFill>
              </a:rPr>
              <a:t>доврачебной </a:t>
            </a:r>
            <a:r>
              <a:rPr lang="ru-RU" sz="3200" dirty="0" smtClean="0">
                <a:solidFill>
                  <a:schemeClr val="bg1"/>
                </a:solidFill>
              </a:rPr>
              <a:t>помощи</a:t>
            </a:r>
            <a:r>
              <a:rPr lang="ru-RU" sz="3200" dirty="0" smtClean="0">
                <a:solidFill>
                  <a:schemeClr val="bg1"/>
                </a:solidFill>
              </a:rPr>
              <a:t>»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31698"/>
            <a:ext cx="9144000" cy="3526302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>
                <a:solidFill>
                  <a:srgbClr val="002060"/>
                </a:solidFill>
              </a:rPr>
              <a:t>Подготовила: </a:t>
            </a:r>
            <a:r>
              <a:rPr lang="ru-RU" sz="2400" dirty="0" err="1" smtClean="0">
                <a:solidFill>
                  <a:srgbClr val="002060"/>
                </a:solidFill>
              </a:rPr>
              <a:t>Умарова</a:t>
            </a:r>
            <a:r>
              <a:rPr lang="ru-RU" sz="2400" dirty="0" smtClean="0">
                <a:solidFill>
                  <a:srgbClr val="002060"/>
                </a:solidFill>
              </a:rPr>
              <a:t> Дарья Игоревна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Проверил: Козырь Юрий Дмитриевич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Тульская  область, Тёпло-Огарёвский район, МКОУ «</a:t>
            </a:r>
            <a:r>
              <a:rPr lang="ru-RU" sz="2400" dirty="0" err="1" smtClean="0">
                <a:solidFill>
                  <a:srgbClr val="002060"/>
                </a:solidFill>
              </a:rPr>
              <a:t>Нарышкинская</a:t>
            </a:r>
            <a:r>
              <a:rPr lang="ru-RU" sz="2400" dirty="0" smtClean="0">
                <a:solidFill>
                  <a:srgbClr val="002060"/>
                </a:solidFill>
              </a:rPr>
              <a:t> СОШ»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9) Под какими буквами указаны признаки остановки сердца?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Потеря сознания;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Тошнота;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Отсутствие дыхания;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Полное расслабление всех мышц;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Спутанность речи;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Опущение уголка рта с одной стороны.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10) Если, </a:t>
            </a:r>
            <a:r>
              <a:rPr lang="ru-RU" sz="2800" dirty="0" smtClean="0">
                <a:solidFill>
                  <a:srgbClr val="FF0000"/>
                </a:solidFill>
              </a:rPr>
              <a:t>при инсульте</a:t>
            </a:r>
            <a:r>
              <a:rPr lang="ru-RU" sz="2800" dirty="0" smtClean="0"/>
              <a:t>, у пострадавшего нет травм головы, шеи или позвоночника, надо помочь больному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Встать 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Обеспечить тепло;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Сесть на стул;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Перекатиться на повреждённую сторону;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Дойти до больницы;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Приложить </a:t>
            </a:r>
            <a:r>
              <a:rPr lang="ru-RU" dirty="0" smtClean="0"/>
              <a:t> к  голове  холод</a:t>
            </a:r>
            <a:r>
              <a:rPr lang="ru-RU" dirty="0" smtClean="0"/>
              <a:t>.</a:t>
            </a:r>
          </a:p>
          <a:p>
            <a:pPr marL="651510" indent="-514350">
              <a:buFont typeface="+mj-lt"/>
              <a:buAutoNum type="alphaLcParenR"/>
            </a:pP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dirty="0" smtClean="0"/>
              <a:t>d 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d</a:t>
            </a:r>
            <a:r>
              <a:rPr lang="en-US" dirty="0" smtClean="0"/>
              <a:t> </a:t>
            </a:r>
            <a:r>
              <a:rPr lang="en-US" dirty="0" smtClean="0"/>
              <a:t>c a e b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b</a:t>
            </a: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c</a:t>
            </a: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c</a:t>
            </a: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b</a:t>
            </a: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b</a:t>
            </a:r>
            <a:endParaRPr lang="en-US" dirty="0" smtClean="0"/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c</a:t>
            </a:r>
            <a:r>
              <a:rPr lang="en-US" dirty="0" smtClean="0"/>
              <a:t> e </a:t>
            </a:r>
            <a:r>
              <a:rPr lang="en-US" dirty="0" smtClean="0"/>
              <a:t>a d b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c d</a:t>
            </a:r>
          </a:p>
          <a:p>
            <a:pPr marL="651510" indent="-514350">
              <a:buFont typeface="+mj-lt"/>
              <a:buAutoNum type="arabicPeriod"/>
            </a:pPr>
            <a:r>
              <a:rPr lang="en-US" dirty="0" smtClean="0"/>
              <a:t>b</a:t>
            </a:r>
            <a:r>
              <a:rPr lang="en-US" dirty="0" smtClean="0"/>
              <a:t> </a:t>
            </a:r>
            <a:r>
              <a:rPr lang="en-US" dirty="0" smtClean="0"/>
              <a:t>d f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Основы безопасности жизнедеятельности. 0-75 11 </a:t>
            </a:r>
            <a:r>
              <a:rPr lang="ru-RU" dirty="0" err="1" smtClean="0"/>
              <a:t>кл</a:t>
            </a:r>
            <a:r>
              <a:rPr lang="ru-RU" dirty="0" smtClean="0"/>
              <a:t>. : учеб. </a:t>
            </a:r>
            <a:r>
              <a:rPr lang="ru-RU" dirty="0" smtClean="0"/>
              <a:t>д</a:t>
            </a:r>
            <a:r>
              <a:rPr lang="ru-RU" dirty="0" smtClean="0"/>
              <a:t>ля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</a:t>
            </a:r>
            <a:r>
              <a:rPr lang="ru-RU" dirty="0" smtClean="0"/>
              <a:t>учреждений </a:t>
            </a:r>
            <a:r>
              <a:rPr lang="ru-RU" dirty="0" smtClean="0"/>
              <a:t>/ В. В. Марков, В. Н. </a:t>
            </a:r>
            <a:r>
              <a:rPr lang="ru-RU" dirty="0" err="1" smtClean="0"/>
              <a:t>Латчук</a:t>
            </a:r>
            <a:r>
              <a:rPr lang="ru-RU" dirty="0" smtClean="0"/>
              <a:t>, С. К. Миронов, С. Н. </a:t>
            </a:r>
            <a:r>
              <a:rPr lang="ru-RU" dirty="0" err="1" smtClean="0"/>
              <a:t>Вангородский</a:t>
            </a:r>
            <a:r>
              <a:rPr lang="ru-RU" dirty="0" smtClean="0"/>
              <a:t>. – 12-е изд., стереотип. – М. : Дрофа, </a:t>
            </a:r>
            <a:r>
              <a:rPr lang="ru-RU" dirty="0" smtClean="0"/>
              <a:t>2012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reflection blurRad="6350" stA="52000" endA="300" endPos="35000" dir="5400000" sy="-100000" algn="bl" rotWithShape="0"/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1) Под какой буквой описано артериальное кровотечение?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Кровь </a:t>
            </a:r>
            <a:r>
              <a:rPr lang="ru-RU" dirty="0" smtClean="0"/>
              <a:t> сочится  по </a:t>
            </a:r>
            <a:r>
              <a:rPr lang="ru-RU" dirty="0" smtClean="0"/>
              <a:t>всей </a:t>
            </a:r>
            <a:r>
              <a:rPr lang="ru-RU" dirty="0" smtClean="0"/>
              <a:t> поверхности  раны</a:t>
            </a:r>
            <a:r>
              <a:rPr lang="ru-RU" dirty="0" smtClean="0"/>
              <a:t>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Наблюдается </a:t>
            </a:r>
            <a:r>
              <a:rPr lang="ru-RU" dirty="0" smtClean="0"/>
              <a:t> при  повреждении </a:t>
            </a:r>
            <a:r>
              <a:rPr lang="ru-RU" dirty="0" smtClean="0"/>
              <a:t>паренхиматозных </a:t>
            </a:r>
            <a:r>
              <a:rPr lang="ru-RU" dirty="0" smtClean="0"/>
              <a:t> органов</a:t>
            </a:r>
            <a:r>
              <a:rPr lang="ru-RU" dirty="0" smtClean="0"/>
              <a:t>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Кровь </a:t>
            </a:r>
            <a:r>
              <a:rPr lang="ru-RU" dirty="0" smtClean="0"/>
              <a:t> тёмного  цвета  вытекает  из  раны </a:t>
            </a:r>
            <a:r>
              <a:rPr lang="ru-RU" dirty="0" smtClean="0"/>
              <a:t>непрерывно, </a:t>
            </a:r>
            <a:r>
              <a:rPr lang="ru-RU" dirty="0" smtClean="0"/>
              <a:t> спокойно</a:t>
            </a:r>
            <a:r>
              <a:rPr lang="ru-RU" dirty="0" smtClean="0"/>
              <a:t>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Кровь </a:t>
            </a:r>
            <a:r>
              <a:rPr lang="ru-RU" dirty="0" smtClean="0"/>
              <a:t> алого  цвета  и  </a:t>
            </a:r>
            <a:r>
              <a:rPr lang="ru-RU" dirty="0" smtClean="0"/>
              <a:t>вытекает </a:t>
            </a:r>
            <a:r>
              <a:rPr lang="ru-RU" dirty="0" smtClean="0"/>
              <a:t> пульсирующей </a:t>
            </a:r>
            <a:r>
              <a:rPr lang="ru-RU" dirty="0" smtClean="0"/>
              <a:t>струёй.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2) Восстановите </a:t>
            </a:r>
            <a:r>
              <a:rPr lang="ru-RU" sz="3200" dirty="0" smtClean="0"/>
              <a:t> порядок  действий  наложения  </a:t>
            </a:r>
            <a:r>
              <a:rPr lang="ru-RU" sz="3200" dirty="0" smtClean="0"/>
              <a:t>жгута </a:t>
            </a:r>
            <a:r>
              <a:rPr lang="ru-RU" sz="3200" dirty="0" smtClean="0"/>
              <a:t> при  артериальном  кровотечении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Растянуть жгут двумя руками в средней части. Плотно приложить жгут к конечности. Сделать оборот жгута вокруг конечности, затем второй, третий и закрепить его концы;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Доставить пострадавшего с наложенным жгутом </a:t>
            </a:r>
            <a:r>
              <a:rPr lang="ru-RU" dirty="0" smtClean="0"/>
              <a:t> в </a:t>
            </a:r>
            <a:r>
              <a:rPr lang="ru-RU" dirty="0" smtClean="0"/>
              <a:t>медицинское </a:t>
            </a:r>
            <a:r>
              <a:rPr lang="ru-RU" dirty="0" smtClean="0"/>
              <a:t> учреждение</a:t>
            </a:r>
            <a:r>
              <a:rPr lang="ru-RU" dirty="0" smtClean="0"/>
              <a:t>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На расстоянии </a:t>
            </a:r>
            <a:r>
              <a:rPr lang="ru-RU" dirty="0" smtClean="0"/>
              <a:t>3 -</a:t>
            </a:r>
            <a:r>
              <a:rPr lang="ru-RU" dirty="0" smtClean="0"/>
              <a:t>5 см </a:t>
            </a:r>
            <a:r>
              <a:rPr lang="ru-RU" dirty="0" smtClean="0"/>
              <a:t> выше </a:t>
            </a:r>
            <a:r>
              <a:rPr lang="ru-RU" dirty="0" smtClean="0"/>
              <a:t>раны наложить </a:t>
            </a:r>
            <a:r>
              <a:rPr lang="ru-RU" dirty="0" smtClean="0"/>
              <a:t> вокруг </a:t>
            </a:r>
            <a:r>
              <a:rPr lang="ru-RU" dirty="0" smtClean="0"/>
              <a:t>конечности </a:t>
            </a:r>
            <a:r>
              <a:rPr lang="ru-RU" dirty="0" smtClean="0"/>
              <a:t> любую </a:t>
            </a:r>
            <a:r>
              <a:rPr lang="ru-RU" dirty="0" smtClean="0"/>
              <a:t>чистую </a:t>
            </a:r>
            <a:r>
              <a:rPr lang="ru-RU" dirty="0" smtClean="0"/>
              <a:t>мягкую </a:t>
            </a:r>
            <a:r>
              <a:rPr lang="ru-RU" dirty="0" smtClean="0"/>
              <a:t>ткань;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Прижать пальцем артерию выше кровотечения и придать конечности </a:t>
            </a:r>
            <a:r>
              <a:rPr lang="ru-RU" dirty="0" smtClean="0"/>
              <a:t> приподнятое </a:t>
            </a:r>
            <a:r>
              <a:rPr lang="ru-RU" dirty="0" smtClean="0"/>
              <a:t>положение;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Прикрепить к жгуту записку с указанием даты и точного времени (часа и минут) наложения.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3) Под какой буквой указан признак внутреннего кровотечения?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Сильная  </a:t>
            </a:r>
            <a:r>
              <a:rPr lang="ru-RU" dirty="0" smtClean="0"/>
              <a:t>боль </a:t>
            </a:r>
            <a:r>
              <a:rPr lang="ru-RU" dirty="0" smtClean="0"/>
              <a:t> в  повреждённой  части т ела</a:t>
            </a:r>
            <a:r>
              <a:rPr lang="ru-RU" dirty="0" smtClean="0"/>
              <a:t>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Кашель </a:t>
            </a:r>
            <a:r>
              <a:rPr lang="ru-RU" dirty="0" smtClean="0"/>
              <a:t> с  кровянистыми  выделениями</a:t>
            </a:r>
            <a:r>
              <a:rPr lang="ru-RU" dirty="0" smtClean="0"/>
              <a:t>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Потеря </a:t>
            </a:r>
            <a:r>
              <a:rPr lang="ru-RU" dirty="0" smtClean="0"/>
              <a:t> сознания</a:t>
            </a:r>
            <a:r>
              <a:rPr lang="ru-RU" dirty="0" smtClean="0"/>
              <a:t>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Снижается </a:t>
            </a:r>
            <a:r>
              <a:rPr lang="ru-RU" dirty="0" smtClean="0"/>
              <a:t> или  отсутствует  реакция  на  боль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4) Перелом –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Перелом, при котором имеется рана в зоне перелома, и область перелома сообщается с внешней средой;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Повреждение тканей организма вследствие механического воздействия, сопровождающиеся нарушением </a:t>
            </a:r>
            <a:r>
              <a:rPr lang="ru-RU" dirty="0" smtClean="0"/>
              <a:t> целостности  кожи  и  слизистых </a:t>
            </a:r>
            <a:r>
              <a:rPr lang="ru-RU" dirty="0" smtClean="0"/>
              <a:t>оболочек, а иногда </a:t>
            </a:r>
            <a:r>
              <a:rPr lang="ru-RU" dirty="0" smtClean="0"/>
              <a:t> и  </a:t>
            </a:r>
            <a:r>
              <a:rPr lang="ru-RU" dirty="0" smtClean="0"/>
              <a:t>более </a:t>
            </a:r>
            <a:r>
              <a:rPr lang="ru-RU" dirty="0" smtClean="0"/>
              <a:t> глубоколежащих </a:t>
            </a:r>
            <a:r>
              <a:rPr lang="ru-RU" dirty="0" smtClean="0"/>
              <a:t>тканей;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Внезапное нарушение целостности кости в результате механического воздействия;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Перелом, при котором отсутствует рана в зоне перелома.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5) </a:t>
            </a:r>
            <a:r>
              <a:rPr lang="ru-RU" sz="3100" dirty="0" smtClean="0"/>
              <a:t>Какую помощь </a:t>
            </a:r>
            <a:r>
              <a:rPr lang="ru-RU" sz="3100" dirty="0" smtClean="0">
                <a:solidFill>
                  <a:srgbClr val="FF0000"/>
                </a:solidFill>
              </a:rPr>
              <a:t>в первую очередь </a:t>
            </a:r>
            <a:r>
              <a:rPr lang="ru-RU" sz="31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нужно оказать пострадавшему при травматическом шоке?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Срочно послать за медпомощью;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Остановить кровотечение;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Устранить действие травмирующего фактора;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Провести временную мобилизацию места повреждения.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6) Признаком попадания инородного тела в нос является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Отсутствие дыхания;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Чихание;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З</a:t>
            </a:r>
            <a:r>
              <a:rPr lang="ru-RU" dirty="0" smtClean="0"/>
              <a:t>атруднение </a:t>
            </a:r>
            <a:r>
              <a:rPr lang="ru-RU" dirty="0" smtClean="0"/>
              <a:t>или даже невозможность глотания;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Кашель.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7) </a:t>
            </a:r>
            <a:r>
              <a:rPr lang="ru-RU" sz="3100" dirty="0" smtClean="0"/>
              <a:t>Причинами возникновения острой сердечной недостаточности могут быть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Внешние механические воздействия;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Авитаминоз;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Падение с большой высоты;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Блокирование кровеносного сосуда сгустком крови или мозговое кровотечение.</a:t>
            </a:r>
          </a:p>
          <a:p>
            <a:pPr marL="651510" indent="-514350">
              <a:buFont typeface="+mj-lt"/>
              <a:buAutoNum type="alphaLcParenR"/>
            </a:pPr>
            <a:endParaRPr lang="ru-RU" dirty="0" smtClean="0"/>
          </a:p>
          <a:p>
            <a:pPr marL="651510" indent="-514350">
              <a:buFont typeface="+mj-lt"/>
              <a:buAutoNum type="alphaLcParenR"/>
            </a:pP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8) Определите последовательность оказания первой </a:t>
            </a:r>
            <a:r>
              <a:rPr lang="ru-RU" sz="2800" dirty="0" smtClean="0"/>
              <a:t>доврачебн</a:t>
            </a:r>
            <a:r>
              <a:rPr lang="ru-RU" sz="2800" dirty="0" smtClean="0"/>
              <a:t>ой </a:t>
            </a:r>
            <a:r>
              <a:rPr lang="ru-RU" sz="2800" dirty="0" smtClean="0"/>
              <a:t>помощи при острой сердечной недостаточности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Обложить пострадавшего грелками;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Срочно вызвать «скорую помощь» 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Придать пострадавшему удобное </a:t>
            </a:r>
            <a:r>
              <a:rPr lang="ru-RU" dirty="0" smtClean="0"/>
              <a:t> </a:t>
            </a:r>
            <a:r>
              <a:rPr lang="ru-RU" dirty="0" err="1" smtClean="0"/>
              <a:t>полусидячее</a:t>
            </a:r>
            <a:r>
              <a:rPr lang="ru-RU" dirty="0" smtClean="0"/>
              <a:t> </a:t>
            </a:r>
            <a:r>
              <a:rPr lang="ru-RU" dirty="0" smtClean="0"/>
              <a:t>положение в постели </a:t>
            </a:r>
            <a:r>
              <a:rPr lang="ru-RU" dirty="0" smtClean="0"/>
              <a:t> и  обеспечить  приток </a:t>
            </a:r>
            <a:r>
              <a:rPr lang="ru-RU" dirty="0" smtClean="0"/>
              <a:t>свежего </a:t>
            </a:r>
            <a:r>
              <a:rPr lang="ru-RU" dirty="0" smtClean="0"/>
              <a:t> воздуха</a:t>
            </a:r>
            <a:r>
              <a:rPr lang="ru-RU" dirty="0" smtClean="0"/>
              <a:t>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Дать пострадавшему валидол, </a:t>
            </a:r>
            <a:r>
              <a:rPr lang="ru-RU" dirty="0" smtClean="0"/>
              <a:t> или </a:t>
            </a:r>
            <a:r>
              <a:rPr lang="ru-RU" dirty="0" smtClean="0"/>
              <a:t>нитроглицерин </a:t>
            </a:r>
            <a:r>
              <a:rPr lang="ru-RU" dirty="0" smtClean="0"/>
              <a:t> (под </a:t>
            </a:r>
            <a:r>
              <a:rPr lang="ru-RU" dirty="0" smtClean="0"/>
              <a:t>язык), или </a:t>
            </a:r>
            <a:r>
              <a:rPr lang="ru-RU" dirty="0" smtClean="0"/>
              <a:t> </a:t>
            </a:r>
            <a:r>
              <a:rPr lang="ru-RU" dirty="0" err="1" smtClean="0"/>
              <a:t>корвалол</a:t>
            </a:r>
            <a:r>
              <a:rPr lang="ru-RU" dirty="0" smtClean="0"/>
              <a:t> </a:t>
            </a:r>
            <a:r>
              <a:rPr lang="ru-RU" dirty="0" smtClean="0"/>
              <a:t>( 40 капель на 100 мл воды);</a:t>
            </a:r>
          </a:p>
          <a:p>
            <a:pPr marL="651510" indent="-514350">
              <a:buFont typeface="+mj-lt"/>
              <a:buAutoNum type="alphaLcParenR"/>
            </a:pPr>
            <a:r>
              <a:rPr lang="ru-RU" dirty="0" smtClean="0"/>
              <a:t>Побрызгать пострадавшему на лицо и шею прохладной водой и дать понюхать нашатырный спирт.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174</TotalTime>
  <Words>561</Words>
  <Application>Microsoft Office PowerPoint</Application>
  <PresentationFormat>Экран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Тесты  на тему «Основы медицинских знаний и правила оказания доврачебной помощи»</vt:lpstr>
      <vt:lpstr>1) Под какой буквой описано артериальное кровотечение?</vt:lpstr>
      <vt:lpstr>2) Восстановите  порядок  действий  наложения  жгута  при  артериальном  кровотечении.</vt:lpstr>
      <vt:lpstr>3) Под какой буквой указан признак внутреннего кровотечения?</vt:lpstr>
      <vt:lpstr>4) Перелом – это</vt:lpstr>
      <vt:lpstr>5) Какую помощь в первую очередь нужно оказать пострадавшему при травматическом шоке?</vt:lpstr>
      <vt:lpstr>6) Признаком попадания инородного тела в нос является</vt:lpstr>
      <vt:lpstr>7) Причинами возникновения острой сердечной недостаточности могут быть</vt:lpstr>
      <vt:lpstr>8) Определите последовательность оказания первой доврачебной помощи при острой сердечной недостаточности</vt:lpstr>
      <vt:lpstr>9) Под какими буквами указаны признаки остановки сердца?</vt:lpstr>
      <vt:lpstr>10) Если, при инсульте, у пострадавшего нет травм головы, шеи или позвоночника, надо помочь больному</vt:lpstr>
      <vt:lpstr>ОТВЕТЫ :</vt:lpstr>
      <vt:lpstr>Источники 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Тесты на тему: «Основы медицинских знаний и правила оказания первой медицинской помощи»</dc:title>
  <dc:creator>user</dc:creator>
  <cp:lastModifiedBy>Юрий</cp:lastModifiedBy>
  <cp:revision>22</cp:revision>
  <dcterms:created xsi:type="dcterms:W3CDTF">2015-01-09T14:52:50Z</dcterms:created>
  <dcterms:modified xsi:type="dcterms:W3CDTF">2015-01-13T08:23:20Z</dcterms:modified>
</cp:coreProperties>
</file>