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sldIdLst>
    <p:sldId id="256" r:id="rId2"/>
    <p:sldId id="257" r:id="rId3"/>
    <p:sldId id="259" r:id="rId4"/>
    <p:sldId id="263" r:id="rId5"/>
    <p:sldId id="264" r:id="rId6"/>
    <p:sldId id="266" r:id="rId7"/>
    <p:sldId id="267" r:id="rId8"/>
    <p:sldId id="268" r:id="rId9"/>
    <p:sldId id="269" r:id="rId10"/>
    <p:sldId id="261" r:id="rId11"/>
    <p:sldId id="265" r:id="rId12"/>
    <p:sldId id="260" r:id="rId13"/>
    <p:sldId id="262" r:id="rId14"/>
    <p:sldId id="271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Наталья" initials="Н" lastIdx="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46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0490361D-B770-45A2-A85B-E990BE76CB02}" type="datetimeFigureOut">
              <a:rPr lang="ru-RU" smtClean="0"/>
              <a:pPr/>
              <a:t>17.01.2015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32D0825C-E0AD-46A0-B81D-ED26E88323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90361D-B770-45A2-A85B-E990BE76CB02}" type="datetimeFigureOut">
              <a:rPr lang="ru-RU" smtClean="0"/>
              <a:pPr/>
              <a:t>17.01.2015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D0825C-E0AD-46A0-B81D-ED26E88323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90361D-B770-45A2-A85B-E990BE76CB02}" type="datetimeFigureOut">
              <a:rPr lang="ru-RU" smtClean="0"/>
              <a:pPr/>
              <a:t>17.01.2015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D0825C-E0AD-46A0-B81D-ED26E88323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0490361D-B770-45A2-A85B-E990BE76CB02}" type="datetimeFigureOut">
              <a:rPr lang="ru-RU" smtClean="0"/>
              <a:pPr/>
              <a:t>17.01.2015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32D0825C-E0AD-46A0-B81D-ED26E88323A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0490361D-B770-45A2-A85B-E990BE76CB02}" type="datetimeFigureOut">
              <a:rPr lang="ru-RU" smtClean="0"/>
              <a:pPr/>
              <a:t>17.01.2015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32D0825C-E0AD-46A0-B81D-ED26E88323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90361D-B770-45A2-A85B-E990BE76CB02}" type="datetimeFigureOut">
              <a:rPr lang="ru-RU" smtClean="0"/>
              <a:pPr/>
              <a:t>17.01.2015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D0825C-E0AD-46A0-B81D-ED26E88323A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90361D-B770-45A2-A85B-E990BE76CB02}" type="datetimeFigureOut">
              <a:rPr lang="ru-RU" smtClean="0"/>
              <a:pPr/>
              <a:t>17.01.2015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D0825C-E0AD-46A0-B81D-ED26E88323A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0490361D-B770-45A2-A85B-E990BE76CB02}" type="datetimeFigureOut">
              <a:rPr lang="ru-RU" smtClean="0"/>
              <a:pPr/>
              <a:t>17.01.2015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32D0825C-E0AD-46A0-B81D-ED26E88323A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90361D-B770-45A2-A85B-E990BE76CB02}" type="datetimeFigureOut">
              <a:rPr lang="ru-RU" smtClean="0"/>
              <a:pPr/>
              <a:t>17.01.2015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D0825C-E0AD-46A0-B81D-ED26E88323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0490361D-B770-45A2-A85B-E990BE76CB02}" type="datetimeFigureOut">
              <a:rPr lang="ru-RU" smtClean="0"/>
              <a:pPr/>
              <a:t>17.01.2015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32D0825C-E0AD-46A0-B81D-ED26E88323A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0490361D-B770-45A2-A85B-E990BE76CB02}" type="datetimeFigureOut">
              <a:rPr lang="ru-RU" smtClean="0"/>
              <a:pPr/>
              <a:t>17.01.2015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32D0825C-E0AD-46A0-B81D-ED26E88323A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0490361D-B770-45A2-A85B-E990BE76CB02}" type="datetimeFigureOut">
              <a:rPr lang="ru-RU" smtClean="0"/>
              <a:pPr/>
              <a:t>17.01.2015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32D0825C-E0AD-46A0-B81D-ED26E88323A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openxmlformats.org/officeDocument/2006/relationships/image" Target="../media/image10.jpeg"/><Relationship Id="rId7" Type="http://schemas.openxmlformats.org/officeDocument/2006/relationships/image" Target="../media/image14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7" Type="http://schemas.openxmlformats.org/officeDocument/2006/relationships/image" Target="../media/image21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8" name="Picture 4" descr="цветочное оформление машины, Отзывы, Цена, купить в интернет-магазине Дизайн-Студия Марины Гурьяновой, Astana - Интернет-магазин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9144000" cy="3810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67744" y="3140968"/>
            <a:ext cx="6172200" cy="1224136"/>
          </a:xfrm>
        </p:spPr>
        <p:txBody>
          <a:bodyPr>
            <a:normAutofit fontScale="90000"/>
          </a:bodyPr>
          <a:lstStyle/>
          <a:p>
            <a:pPr algn="ctr">
              <a:lnSpc>
                <a:spcPct val="150000"/>
              </a:lnSpc>
            </a:pPr>
            <a:r>
              <a:rPr lang="ru-RU" cap="none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Тема: ШАРЫ. Буква Ы.</a:t>
            </a:r>
            <a:br>
              <a:rPr lang="ru-RU" cap="none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</a:br>
            <a:r>
              <a:rPr lang="ru-RU" cap="none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C00000"/>
                </a:solidFill>
              </a:rPr>
              <a:t>интерактивная игра</a:t>
            </a:r>
            <a:endParaRPr lang="ru-RU" cap="none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716016" y="4797152"/>
            <a:ext cx="3960440" cy="1577770"/>
          </a:xfrm>
        </p:spPr>
        <p:txBody>
          <a:bodyPr>
            <a:normAutofit/>
          </a:bodyPr>
          <a:lstStyle/>
          <a:p>
            <a:pPr algn="ctr"/>
            <a:r>
              <a:rPr lang="ru-RU" sz="2000" dirty="0" smtClean="0">
                <a:solidFill>
                  <a:srgbClr val="002060"/>
                </a:solidFill>
              </a:rPr>
              <a:t>Составитель:</a:t>
            </a:r>
          </a:p>
          <a:p>
            <a:pPr algn="ctr"/>
            <a:r>
              <a:rPr lang="ru-RU" sz="2000" dirty="0" smtClean="0">
                <a:solidFill>
                  <a:srgbClr val="002060"/>
                </a:solidFill>
              </a:rPr>
              <a:t>у</a:t>
            </a:r>
            <a:r>
              <a:rPr lang="ru-RU" sz="2000" dirty="0" smtClean="0">
                <a:solidFill>
                  <a:srgbClr val="002060"/>
                </a:solidFill>
              </a:rPr>
              <a:t>читель начальных </a:t>
            </a:r>
            <a:r>
              <a:rPr lang="ru-RU" sz="2000" dirty="0" smtClean="0">
                <a:solidFill>
                  <a:srgbClr val="002060"/>
                </a:solidFill>
              </a:rPr>
              <a:t>к</a:t>
            </a:r>
            <a:r>
              <a:rPr lang="ru-RU" sz="2000" dirty="0" smtClean="0">
                <a:solidFill>
                  <a:srgbClr val="002060"/>
                </a:solidFill>
              </a:rPr>
              <a:t>лассов</a:t>
            </a:r>
          </a:p>
          <a:p>
            <a:pPr algn="ctr"/>
            <a:r>
              <a:rPr lang="ru-RU" sz="2000" dirty="0" smtClean="0">
                <a:solidFill>
                  <a:srgbClr val="002060"/>
                </a:solidFill>
              </a:rPr>
              <a:t> Галкина  </a:t>
            </a:r>
            <a:r>
              <a:rPr lang="ru-RU" sz="2000" dirty="0" smtClean="0">
                <a:solidFill>
                  <a:srgbClr val="002060"/>
                </a:solidFill>
              </a:rPr>
              <a:t>Н.В.</a:t>
            </a:r>
            <a:endParaRPr lang="ru-RU" sz="20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Игры для подготовки к школе"/>
          <p:cNvPicPr>
            <a:picLocks noChangeAspect="1" noChangeArrowheads="1"/>
          </p:cNvPicPr>
          <p:nvPr/>
        </p:nvPicPr>
        <p:blipFill>
          <a:blip r:embed="rId2" cstate="print"/>
          <a:srcRect l="34020" t="38945" r="35741" b="51891"/>
          <a:stretch>
            <a:fillRect/>
          </a:stretch>
        </p:blipFill>
        <p:spPr bwMode="auto">
          <a:xfrm>
            <a:off x="755576" y="260648"/>
            <a:ext cx="2880320" cy="720080"/>
          </a:xfrm>
          <a:prstGeom prst="rect">
            <a:avLst/>
          </a:prstGeom>
          <a:noFill/>
        </p:spPr>
      </p:pic>
      <p:pic>
        <p:nvPicPr>
          <p:cNvPr id="5124" name="Picture 4" descr="Игры для подготовки к школе"/>
          <p:cNvPicPr>
            <a:picLocks noChangeAspect="1" noChangeArrowheads="1"/>
          </p:cNvPicPr>
          <p:nvPr/>
        </p:nvPicPr>
        <p:blipFill>
          <a:blip r:embed="rId2" cstate="print"/>
          <a:srcRect l="69929" t="38945" r="3611" b="51891"/>
          <a:stretch>
            <a:fillRect/>
          </a:stretch>
        </p:blipFill>
        <p:spPr bwMode="auto">
          <a:xfrm>
            <a:off x="5148064" y="260648"/>
            <a:ext cx="2520280" cy="720080"/>
          </a:xfrm>
          <a:prstGeom prst="rect">
            <a:avLst/>
          </a:prstGeom>
          <a:noFill/>
        </p:spPr>
      </p:pic>
      <p:pic>
        <p:nvPicPr>
          <p:cNvPr id="5126" name="Picture 6" descr="Красноперка - Deephunt.ru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716016" y="2852936"/>
            <a:ext cx="2051720" cy="1212103"/>
          </a:xfrm>
          <a:prstGeom prst="rect">
            <a:avLst/>
          </a:prstGeom>
          <a:noFill/>
        </p:spPr>
      </p:pic>
      <p:pic>
        <p:nvPicPr>
          <p:cNvPr id="5128" name="Picture 8" descr="Крыжовник - Фатьянов Владислав - Скачать бесплатно книгу, Читать онлайн, fb2 txt html, Страница 2 - LikeBook.Ru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843808" y="5085184"/>
            <a:ext cx="1724794" cy="1466813"/>
          </a:xfrm>
          <a:prstGeom prst="rect">
            <a:avLst/>
          </a:prstGeom>
          <a:noFill/>
        </p:spPr>
      </p:pic>
      <p:pic>
        <p:nvPicPr>
          <p:cNvPr id="5130" name="Picture 10" descr="Молодая петрозаводчанка со время ссоры воткнула ножницы в сп…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BFDFC"/>
              </a:clrFrom>
              <a:clrTo>
                <a:srgbClr val="FBFDFC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411760" y="2276872"/>
            <a:ext cx="2123728" cy="2123728"/>
          </a:xfrm>
          <a:prstGeom prst="rect">
            <a:avLst/>
          </a:prstGeom>
          <a:noFill/>
        </p:spPr>
      </p:pic>
      <p:pic>
        <p:nvPicPr>
          <p:cNvPr id="5132" name="Picture 12" descr="Блюда из тыквы - Все Тут Online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716016" y="4869160"/>
            <a:ext cx="2289602" cy="1800200"/>
          </a:xfrm>
          <a:prstGeom prst="rect">
            <a:avLst/>
          </a:prstGeom>
          <a:noFill/>
        </p:spPr>
      </p:pic>
      <p:pic>
        <p:nvPicPr>
          <p:cNvPr id="5134" name="Picture 14" descr="белый аист красная книга Все книги"/>
          <p:cNvPicPr>
            <a:picLocks noChangeAspect="1" noChangeArrowheads="1"/>
          </p:cNvPicPr>
          <p:nvPr/>
        </p:nvPicPr>
        <p:blipFill>
          <a:blip r:embed="rId7" cstate="print"/>
          <a:srcRect l="10140" t="12932" r="20007" b="11469"/>
          <a:stretch>
            <a:fillRect/>
          </a:stretch>
        </p:blipFill>
        <p:spPr bwMode="auto">
          <a:xfrm>
            <a:off x="7020272" y="4509120"/>
            <a:ext cx="1944216" cy="2195082"/>
          </a:xfrm>
          <a:prstGeom prst="rect">
            <a:avLst/>
          </a:prstGeom>
          <a:noFill/>
        </p:spPr>
      </p:pic>
      <p:pic>
        <p:nvPicPr>
          <p:cNvPr id="5136" name="Picture 16" descr="Садовые астры - Марина Анатольевна Аверина"/>
          <p:cNvPicPr>
            <a:picLocks noChangeAspect="1" noChangeArrowheads="1"/>
          </p:cNvPicPr>
          <p:nvPr/>
        </p:nvPicPr>
        <p:blipFill>
          <a:blip r:embed="rId8" cstate="print"/>
          <a:srcRect l="4725" t="1575" r="3139" b="5501"/>
          <a:stretch>
            <a:fillRect/>
          </a:stretch>
        </p:blipFill>
        <p:spPr bwMode="auto">
          <a:xfrm>
            <a:off x="107504" y="4725144"/>
            <a:ext cx="2570319" cy="19442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9653 -0.02871 L 0.5533 -0.1338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51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8" y="-5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-3.7037E-7 L -0.48038 -0.25208 " pathEditMode="relative" ptsTypes="AA">
                                      <p:cBhvr>
                                        <p:cTn id="10" dur="20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-7.40741E-7 L 0.51962 -0.525 " pathEditMode="relative" ptsTypes="AA">
                                      <p:cBhvr>
                                        <p:cTn id="14" dur="2000" fill="hold"/>
                                        <p:tgtEl>
                                          <p:spTgt spid="51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-5.18519E-6 L -0.07084 -0.56713 " pathEditMode="relative" ptsTypes="AA">
                                      <p:cBhvr>
                                        <p:cTn id="18" dur="2000" fill="hold"/>
                                        <p:tgtEl>
                                          <p:spTgt spid="51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0139 -0.09976 L -0.40087 -0.33078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51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0" y="-11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3.7037E-6 L -0.07083 -0.19954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51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5" y="-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771800" y="0"/>
            <a:ext cx="375250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ЧИСТОГОВОРКИ</a:t>
            </a:r>
            <a:endParaRPr lang="ru-RU" sz="40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0" y="620688"/>
            <a:ext cx="5184576" cy="54825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50000"/>
              </a:lnSpc>
            </a:pPr>
            <a:r>
              <a:rPr lang="ru-RU" sz="2400" dirty="0" smtClean="0">
                <a:solidFill>
                  <a:srgbClr val="0070C0"/>
                </a:solidFill>
                <a:latin typeface="Arial Black" pitchFamily="34" charset="0"/>
              </a:rPr>
              <a:t>Бы-бы-бы – у реки растут</a:t>
            </a:r>
            <a:br>
              <a:rPr lang="ru-RU" sz="2400" dirty="0" smtClean="0">
                <a:solidFill>
                  <a:srgbClr val="0070C0"/>
                </a:solidFill>
                <a:latin typeface="Arial Black" pitchFamily="34" charset="0"/>
              </a:rPr>
            </a:br>
            <a:r>
              <a:rPr lang="ru-RU" sz="2400" dirty="0" err="1" smtClean="0">
                <a:solidFill>
                  <a:srgbClr val="0070C0"/>
                </a:solidFill>
                <a:latin typeface="Arial Black" pitchFamily="34" charset="0"/>
              </a:rPr>
              <a:t>Фы-фы-фы</a:t>
            </a:r>
            <a:r>
              <a:rPr lang="ru-RU" sz="2400" dirty="0" smtClean="0">
                <a:solidFill>
                  <a:srgbClr val="0070C0"/>
                </a:solidFill>
                <a:latin typeface="Arial Black" pitchFamily="34" charset="0"/>
              </a:rPr>
              <a:t> – повязали все</a:t>
            </a:r>
            <a:br>
              <a:rPr lang="ru-RU" sz="2400" dirty="0" smtClean="0">
                <a:solidFill>
                  <a:srgbClr val="0070C0"/>
                </a:solidFill>
                <a:latin typeface="Arial Black" pitchFamily="34" charset="0"/>
              </a:rPr>
            </a:br>
            <a:r>
              <a:rPr lang="ru-RU" sz="2400" dirty="0" err="1" smtClean="0">
                <a:solidFill>
                  <a:srgbClr val="0070C0"/>
                </a:solidFill>
                <a:latin typeface="Arial Black" pitchFamily="34" charset="0"/>
              </a:rPr>
              <a:t>Цы-цы-цы</a:t>
            </a:r>
            <a:r>
              <a:rPr lang="ru-RU" sz="2400" dirty="0" smtClean="0">
                <a:solidFill>
                  <a:srgbClr val="0070C0"/>
                </a:solidFill>
                <a:latin typeface="Arial Black" pitchFamily="34" charset="0"/>
              </a:rPr>
              <a:t> – прилетели к нам</a:t>
            </a:r>
            <a:br>
              <a:rPr lang="ru-RU" sz="2400" dirty="0" smtClean="0">
                <a:solidFill>
                  <a:srgbClr val="0070C0"/>
                </a:solidFill>
                <a:latin typeface="Arial Black" pitchFamily="34" charset="0"/>
              </a:rPr>
            </a:br>
            <a:r>
              <a:rPr lang="ru-RU" sz="2400" dirty="0" err="1" smtClean="0">
                <a:solidFill>
                  <a:srgbClr val="0070C0"/>
                </a:solidFill>
                <a:latin typeface="Arial Black" pitchFamily="34" charset="0"/>
              </a:rPr>
              <a:t>Сы-сы-сы</a:t>
            </a:r>
            <a:r>
              <a:rPr lang="ru-RU" sz="2400" dirty="0" smtClean="0">
                <a:solidFill>
                  <a:srgbClr val="0070C0"/>
                </a:solidFill>
                <a:latin typeface="Arial Black" pitchFamily="34" charset="0"/>
              </a:rPr>
              <a:t> – у кота длинные</a:t>
            </a:r>
            <a:br>
              <a:rPr lang="ru-RU" sz="2400" dirty="0" smtClean="0">
                <a:solidFill>
                  <a:srgbClr val="0070C0"/>
                </a:solidFill>
                <a:latin typeface="Arial Black" pitchFamily="34" charset="0"/>
              </a:rPr>
            </a:br>
            <a:r>
              <a:rPr lang="ru-RU" sz="2400" dirty="0" smtClean="0">
                <a:solidFill>
                  <a:srgbClr val="0070C0"/>
                </a:solidFill>
                <a:latin typeface="Arial Black" pitchFamily="34" charset="0"/>
              </a:rPr>
              <a:t>Ты-ты-ты – норку вырыли</a:t>
            </a:r>
            <a:br>
              <a:rPr lang="ru-RU" sz="2400" dirty="0" smtClean="0">
                <a:solidFill>
                  <a:srgbClr val="0070C0"/>
                </a:solidFill>
                <a:latin typeface="Arial Black" pitchFamily="34" charset="0"/>
              </a:rPr>
            </a:br>
            <a:r>
              <a:rPr lang="ru-RU" sz="2400" dirty="0" err="1" smtClean="0">
                <a:solidFill>
                  <a:srgbClr val="0070C0"/>
                </a:solidFill>
                <a:latin typeface="Arial Black" pitchFamily="34" charset="0"/>
              </a:rPr>
              <a:t>Лы-лы-лы</a:t>
            </a:r>
            <a:r>
              <a:rPr lang="ru-RU" sz="2400" dirty="0" smtClean="0">
                <a:solidFill>
                  <a:srgbClr val="0070C0"/>
                </a:solidFill>
                <a:latin typeface="Arial Black" pitchFamily="34" charset="0"/>
              </a:rPr>
              <a:t> – сам я подмету</a:t>
            </a:r>
            <a:endParaRPr lang="ru-RU" sz="2400" dirty="0">
              <a:solidFill>
                <a:srgbClr val="0070C0"/>
              </a:solidFill>
              <a:latin typeface="Arial Black" pitchFamily="34" charset="0"/>
            </a:endParaRPr>
          </a:p>
        </p:txBody>
      </p:sp>
      <p:pic>
        <p:nvPicPr>
          <p:cNvPr id="1026" name="Picture 2" descr="HD Картинка Светящиеся зеленые грибы, 3D Графика 1152x864. - 4 May 2013 - Blog - Prcpo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1009" b="10417"/>
          <a:stretch>
            <a:fillRect/>
          </a:stretch>
        </p:blipFill>
        <p:spPr bwMode="auto">
          <a:xfrm>
            <a:off x="4860032" y="476672"/>
            <a:ext cx="1296144" cy="1275741"/>
          </a:xfrm>
          <a:prstGeom prst="rect">
            <a:avLst/>
          </a:prstGeom>
          <a:noFill/>
        </p:spPr>
      </p:pic>
      <p:pic>
        <p:nvPicPr>
          <p:cNvPr id="1028" name="Picture 4" descr="Мода сегодня: Шарфы в Егорьевске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76056" y="1772816"/>
            <a:ext cx="2112235" cy="1584176"/>
          </a:xfrm>
          <a:prstGeom prst="rect">
            <a:avLst/>
          </a:prstGeom>
          <a:noFill/>
        </p:spPr>
      </p:pic>
      <p:pic>
        <p:nvPicPr>
          <p:cNvPr id="1030" name="Picture 6" descr="Кофейня ''ШокоВорокко'' - 4PDA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236296" y="1988840"/>
            <a:ext cx="1658344" cy="1512168"/>
          </a:xfrm>
          <a:prstGeom prst="rect">
            <a:avLst/>
          </a:prstGeom>
          <a:noFill/>
        </p:spPr>
      </p:pic>
      <p:pic>
        <p:nvPicPr>
          <p:cNvPr id="1032" name="Picture 8" descr="Усы кошек Ветеринарная помощь в Санкт-Петербурге, вызов ветеринара на дом (812) 645-95-60 круглосуточно."/>
          <p:cNvPicPr>
            <a:picLocks noChangeAspect="1" noChangeArrowheads="1"/>
          </p:cNvPicPr>
          <p:nvPr/>
        </p:nvPicPr>
        <p:blipFill>
          <a:blip r:embed="rId5" cstate="print"/>
          <a:srcRect t="20160" r="641"/>
          <a:stretch>
            <a:fillRect/>
          </a:stretch>
        </p:blipFill>
        <p:spPr bwMode="auto">
          <a:xfrm>
            <a:off x="4860032" y="3645024"/>
            <a:ext cx="2016224" cy="1215113"/>
          </a:xfrm>
          <a:prstGeom prst="rect">
            <a:avLst/>
          </a:prstGeom>
          <a:noFill/>
        </p:spPr>
      </p:pic>
      <p:pic>
        <p:nvPicPr>
          <p:cNvPr id="1034" name="Picture 10" descr="где в саранске купить крота - Взаимопомощь - Саранский Городской Форум"/>
          <p:cNvPicPr>
            <a:picLocks noChangeAspect="1" noChangeArrowheads="1"/>
          </p:cNvPicPr>
          <p:nvPr/>
        </p:nvPicPr>
        <p:blipFill>
          <a:blip r:embed="rId6" cstate="print"/>
          <a:srcRect l="23100" t="27562" r="22301" b="18626"/>
          <a:stretch>
            <a:fillRect/>
          </a:stretch>
        </p:blipFill>
        <p:spPr bwMode="auto">
          <a:xfrm>
            <a:off x="7055768" y="4365104"/>
            <a:ext cx="2088232" cy="1646491"/>
          </a:xfrm>
          <a:prstGeom prst="rect">
            <a:avLst/>
          </a:prstGeom>
          <a:noFill/>
        </p:spPr>
      </p:pic>
      <p:pic>
        <p:nvPicPr>
          <p:cNvPr id="1036" name="Picture 12" descr="Наливные промышленные полы - Блоги - ПоРемонту.Ру"/>
          <p:cNvPicPr>
            <a:picLocks noChangeAspect="1" noChangeArrowheads="1"/>
          </p:cNvPicPr>
          <p:nvPr/>
        </p:nvPicPr>
        <p:blipFill>
          <a:blip r:embed="rId7" cstate="print"/>
          <a:srcRect l="1133" r="14994" b="25913"/>
          <a:stretch>
            <a:fillRect/>
          </a:stretch>
        </p:blipFill>
        <p:spPr bwMode="auto">
          <a:xfrm>
            <a:off x="4644008" y="5085184"/>
            <a:ext cx="2376264" cy="15734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0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0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0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03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10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3568" y="692696"/>
            <a:ext cx="31683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Arial Black" pitchFamily="34" charset="0"/>
              </a:rPr>
              <a:t>МА, НЫ, ШИ</a:t>
            </a:r>
            <a:endParaRPr lang="ru-RU" sz="3200" dirty="0">
              <a:latin typeface="Arial Black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55576" y="1700808"/>
            <a:ext cx="29523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Arial Black" pitchFamily="34" charset="0"/>
              </a:rPr>
              <a:t>РЫ, КИ, БА</a:t>
            </a:r>
            <a:endParaRPr lang="ru-RU" sz="3200" dirty="0">
              <a:latin typeface="Arial Black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39552" y="2708920"/>
            <a:ext cx="32403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Arial Black" pitchFamily="34" charset="0"/>
              </a:rPr>
              <a:t>ЖИ, ФЫ, РА </a:t>
            </a:r>
            <a:endParaRPr lang="ru-RU" sz="3200" dirty="0">
              <a:latin typeface="Arial Black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55576" y="3861048"/>
            <a:ext cx="31683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Arial Black" pitchFamily="34" charset="0"/>
              </a:rPr>
              <a:t>ЗИ, НЫ, КОР</a:t>
            </a:r>
            <a:endParaRPr lang="ru-RU" sz="3200" dirty="0">
              <a:latin typeface="Arial Black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55576" y="5085184"/>
            <a:ext cx="31683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Arial Black" pitchFamily="34" charset="0"/>
              </a:rPr>
              <a:t>ЖИ, РЫ, КИ</a:t>
            </a:r>
            <a:endParaRPr lang="ru-RU" sz="3200" dirty="0">
              <a:latin typeface="Arial Black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148064" y="692696"/>
            <a:ext cx="33123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Arial Black" pitchFamily="34" charset="0"/>
              </a:rPr>
              <a:t>ДЫ, ШИ, ЛАН</a:t>
            </a:r>
            <a:endParaRPr lang="ru-RU" sz="3200" dirty="0">
              <a:latin typeface="Arial Black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220072" y="1556792"/>
            <a:ext cx="31683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Arial Black" pitchFamily="34" charset="0"/>
              </a:rPr>
              <a:t>ТЫ, ГА, ЗЕ</a:t>
            </a:r>
            <a:endParaRPr lang="ru-RU" sz="3200" dirty="0">
              <a:latin typeface="Arial Black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148064" y="2708920"/>
            <a:ext cx="31599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Arial Black" pitchFamily="34" charset="0"/>
              </a:rPr>
              <a:t>ДА, ТЫ, СОЛ</a:t>
            </a:r>
            <a:endParaRPr lang="ru-RU" sz="3200" dirty="0">
              <a:latin typeface="Arial Black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148064" y="3789040"/>
            <a:ext cx="31599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Arial Black" pitchFamily="34" charset="0"/>
              </a:rPr>
              <a:t>СИ, ЦЫ, ЛИ</a:t>
            </a:r>
            <a:endParaRPr lang="ru-RU" sz="3200" dirty="0">
              <a:latin typeface="Arial Black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004048" y="4941168"/>
            <a:ext cx="37444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Arial Black" pitchFamily="34" charset="0"/>
              </a:rPr>
              <a:t>НИ, КУ, ЛЫ, КА</a:t>
            </a:r>
            <a:endParaRPr lang="ru-RU" sz="3200" dirty="0">
              <a:latin typeface="Arial Black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99592" y="620688"/>
            <a:ext cx="2520280" cy="5931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Arial Black" pitchFamily="34" charset="0"/>
              </a:rPr>
              <a:t>МАШИНЫ</a:t>
            </a:r>
            <a:endParaRPr lang="ru-RU" sz="3200" dirty="0">
              <a:latin typeface="Arial Black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899592" y="1628800"/>
            <a:ext cx="24482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Arial Black" pitchFamily="34" charset="0"/>
              </a:rPr>
              <a:t>РЫБАКИ</a:t>
            </a:r>
            <a:endParaRPr lang="ru-RU" sz="3200" dirty="0">
              <a:latin typeface="Arial Black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827584" y="2708920"/>
            <a:ext cx="25922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Arial Black" pitchFamily="34" charset="0"/>
              </a:rPr>
              <a:t>ЖИРАФЫ </a:t>
            </a:r>
            <a:endParaRPr lang="ru-RU" sz="3200" dirty="0">
              <a:latin typeface="Arial Black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899592" y="3789040"/>
            <a:ext cx="26642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Arial Black" pitchFamily="34" charset="0"/>
              </a:rPr>
              <a:t>КОРЗИНЫ</a:t>
            </a:r>
            <a:endParaRPr lang="ru-RU" sz="3200" dirty="0">
              <a:latin typeface="Arial Black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899592" y="5085184"/>
            <a:ext cx="25202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Arial Black" pitchFamily="34" charset="0"/>
              </a:rPr>
              <a:t>РЫЖИКИ</a:t>
            </a:r>
            <a:endParaRPr lang="ru-RU" sz="3200" dirty="0">
              <a:latin typeface="Arial Black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220072" y="692696"/>
            <a:ext cx="28083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Arial Black" pitchFamily="34" charset="0"/>
              </a:rPr>
              <a:t>ЛАНДЫШИ</a:t>
            </a:r>
            <a:endParaRPr lang="ru-RU" sz="3200" dirty="0">
              <a:latin typeface="Arial Black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652120" y="1556792"/>
            <a:ext cx="20882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Arial Black" pitchFamily="34" charset="0"/>
              </a:rPr>
              <a:t>ГАЗЕТЫ</a:t>
            </a:r>
            <a:endParaRPr lang="ru-RU" sz="3200" dirty="0">
              <a:latin typeface="Arial Black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436096" y="2636912"/>
            <a:ext cx="25922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Arial Black" pitchFamily="34" charset="0"/>
              </a:rPr>
              <a:t>СОЛДАТЫ</a:t>
            </a:r>
            <a:endParaRPr lang="ru-RU" sz="3200" dirty="0">
              <a:latin typeface="Arial Black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436096" y="3717032"/>
            <a:ext cx="24482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Arial Black" pitchFamily="34" charset="0"/>
              </a:rPr>
              <a:t>ЛИСИЦЫ</a:t>
            </a:r>
            <a:endParaRPr lang="ru-RU" sz="3200" dirty="0">
              <a:latin typeface="Arial Black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436096" y="4941168"/>
            <a:ext cx="28803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Arial Black" pitchFamily="34" charset="0"/>
              </a:rPr>
              <a:t>КАНИКУЛЫ</a:t>
            </a:r>
            <a:endParaRPr lang="ru-RU" sz="3200" dirty="0"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1"/>
      <p:bldP spid="13" grpId="0"/>
      <p:bldP spid="14" grpId="1"/>
      <p:bldP spid="15" grpId="0"/>
      <p:bldP spid="16" grpId="0"/>
      <p:bldP spid="17" grpId="0"/>
      <p:bldP spid="18" grpId="0"/>
      <p:bldP spid="19" grpId="0"/>
      <p:bldP spid="20" grpId="0"/>
      <p:bldP spid="21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87624" y="1124744"/>
            <a:ext cx="2520280" cy="526297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>
              <a:lnSpc>
                <a:spcPct val="200000"/>
              </a:lnSpc>
            </a:pPr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Black" pitchFamily="34" charset="0"/>
              </a:rPr>
              <a:t>ЧИСТЫЕ</a:t>
            </a:r>
          </a:p>
          <a:p>
            <a:pPr>
              <a:lnSpc>
                <a:spcPct val="200000"/>
              </a:lnSpc>
            </a:pPr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Black" pitchFamily="34" charset="0"/>
              </a:rPr>
              <a:t>СЫТАЯ</a:t>
            </a:r>
          </a:p>
          <a:p>
            <a:pPr>
              <a:lnSpc>
                <a:spcPct val="200000"/>
              </a:lnSpc>
            </a:pPr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Black" pitchFamily="34" charset="0"/>
              </a:rPr>
              <a:t>ХИЩНЫЕ</a:t>
            </a:r>
          </a:p>
          <a:p>
            <a:pPr>
              <a:lnSpc>
                <a:spcPct val="200000"/>
              </a:lnSpc>
            </a:pPr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Black" pitchFamily="34" charset="0"/>
              </a:rPr>
              <a:t>МЕХОВЫЕ</a:t>
            </a:r>
          </a:p>
          <a:p>
            <a:pPr>
              <a:lnSpc>
                <a:spcPct val="200000"/>
              </a:lnSpc>
            </a:pPr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Black" pitchFamily="34" charset="0"/>
              </a:rPr>
              <a:t>ВЕКОВЫЕ</a:t>
            </a:r>
          </a:p>
          <a:p>
            <a:pPr>
              <a:lnSpc>
                <a:spcPct val="200000"/>
              </a:lnSpc>
            </a:pPr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Black" pitchFamily="34" charset="0"/>
              </a:rPr>
              <a:t>СИНИЕ</a:t>
            </a:r>
            <a:endParaRPr lang="ru-RU" sz="2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012160" y="1052736"/>
            <a:ext cx="2160240" cy="526297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>
              <a:lnSpc>
                <a:spcPct val="200000"/>
              </a:lnSpc>
            </a:pPr>
            <a:r>
              <a:rPr lang="ru-RU" sz="2800" b="1" dirty="0" smtClean="0">
                <a:ln/>
                <a:solidFill>
                  <a:schemeClr val="accent3"/>
                </a:solidFill>
                <a:latin typeface="Arial Black" pitchFamily="34" charset="0"/>
              </a:rPr>
              <a:t>ДУБЫ</a:t>
            </a:r>
          </a:p>
          <a:p>
            <a:pPr>
              <a:lnSpc>
                <a:spcPct val="200000"/>
              </a:lnSpc>
            </a:pPr>
            <a:r>
              <a:rPr lang="ru-RU" sz="2800" b="1" dirty="0" smtClean="0">
                <a:ln/>
                <a:solidFill>
                  <a:schemeClr val="accent3"/>
                </a:solidFill>
                <a:latin typeface="Arial Black" pitchFamily="34" charset="0"/>
              </a:rPr>
              <a:t>ШАПКИ</a:t>
            </a:r>
          </a:p>
          <a:p>
            <a:pPr>
              <a:lnSpc>
                <a:spcPct val="200000"/>
              </a:lnSpc>
            </a:pPr>
            <a:r>
              <a:rPr lang="ru-RU" sz="2800" b="1" dirty="0" smtClean="0">
                <a:ln/>
                <a:solidFill>
                  <a:schemeClr val="accent3"/>
                </a:solidFill>
                <a:latin typeface="Arial Black" pitchFamily="34" charset="0"/>
              </a:rPr>
              <a:t>ШТОРЫ</a:t>
            </a:r>
          </a:p>
          <a:p>
            <a:pPr>
              <a:lnSpc>
                <a:spcPct val="200000"/>
              </a:lnSpc>
            </a:pPr>
            <a:r>
              <a:rPr lang="ru-RU" sz="2800" b="1" dirty="0" smtClean="0">
                <a:ln/>
                <a:solidFill>
                  <a:schemeClr val="accent3"/>
                </a:solidFill>
                <a:latin typeface="Arial Black" pitchFamily="34" charset="0"/>
              </a:rPr>
              <a:t>ПОЛЫ</a:t>
            </a:r>
          </a:p>
          <a:p>
            <a:pPr>
              <a:lnSpc>
                <a:spcPct val="200000"/>
              </a:lnSpc>
            </a:pPr>
            <a:r>
              <a:rPr lang="ru-RU" sz="2800" b="1" dirty="0" smtClean="0">
                <a:ln/>
                <a:solidFill>
                  <a:schemeClr val="accent3"/>
                </a:solidFill>
                <a:latin typeface="Arial Black" pitchFamily="34" charset="0"/>
              </a:rPr>
              <a:t>ЗВЕРИ</a:t>
            </a:r>
          </a:p>
          <a:p>
            <a:pPr>
              <a:lnSpc>
                <a:spcPct val="200000"/>
              </a:lnSpc>
            </a:pPr>
            <a:r>
              <a:rPr lang="ru-RU" sz="2800" b="1" dirty="0" smtClean="0">
                <a:ln/>
                <a:solidFill>
                  <a:schemeClr val="accent3"/>
                </a:solidFill>
                <a:latin typeface="Arial Black" pitchFamily="34" charset="0"/>
              </a:rPr>
              <a:t>РЫСЬ</a:t>
            </a:r>
            <a:endParaRPr lang="ru-RU" sz="2800" b="1" dirty="0">
              <a:ln/>
              <a:solidFill>
                <a:schemeClr val="accent3"/>
              </a:solidFill>
              <a:latin typeface="Arial Black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403648" y="332656"/>
            <a:ext cx="632230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СОСТАВЬ СЛОВОСОЧЕТАНИЯ</a:t>
            </a:r>
            <a:endParaRPr lang="ru-RU" sz="32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cxnSp>
        <p:nvCxnSpPr>
          <p:cNvPr id="6" name="Прямая со стрелкой 5"/>
          <p:cNvCxnSpPr/>
          <p:nvPr/>
        </p:nvCxnSpPr>
        <p:spPr>
          <a:xfrm>
            <a:off x="3203848" y="1700808"/>
            <a:ext cx="2664296" cy="237626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 flipV="1">
            <a:off x="3419872" y="1700808"/>
            <a:ext cx="2520280" cy="331236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>
            <a:off x="2843808" y="2492896"/>
            <a:ext cx="3168352" cy="331236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>
            <a:off x="3275856" y="3356992"/>
            <a:ext cx="2808312" cy="165618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 flipV="1">
            <a:off x="3491880" y="2492896"/>
            <a:ext cx="2520280" cy="18002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/>
          <p:nvPr/>
        </p:nvCxnSpPr>
        <p:spPr>
          <a:xfrm flipV="1">
            <a:off x="2843808" y="3284984"/>
            <a:ext cx="3168352" cy="273630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267744" y="1556792"/>
            <a:ext cx="5760640" cy="120032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7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МОЛОДЦЫ!</a:t>
            </a:r>
            <a:endParaRPr lang="ru-RU" sz="72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5" name="Picture 4" descr="шары - Ptr Iv Kozachenko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56176" y="3068960"/>
            <a:ext cx="1905000" cy="30289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1052736"/>
            <a:ext cx="4248472" cy="23544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000" dirty="0">
                <a:latin typeface="Arial Black" pitchFamily="34" charset="0"/>
              </a:rPr>
              <a:t>Мы наши пальчики сплели</a:t>
            </a:r>
            <a:br>
              <a:rPr lang="ru-RU" sz="2000" dirty="0">
                <a:latin typeface="Arial Black" pitchFamily="34" charset="0"/>
              </a:rPr>
            </a:br>
            <a:r>
              <a:rPr lang="ru-RU" sz="2000" dirty="0" smtClean="0">
                <a:latin typeface="Arial Black" pitchFamily="34" charset="0"/>
              </a:rPr>
              <a:t>И </a:t>
            </a:r>
            <a:r>
              <a:rPr lang="ru-RU" sz="2000" dirty="0">
                <a:latin typeface="Arial Black" pitchFamily="34" charset="0"/>
              </a:rPr>
              <a:t>вытянули ручки.</a:t>
            </a:r>
            <a:br>
              <a:rPr lang="ru-RU" sz="2000" dirty="0">
                <a:latin typeface="Arial Black" pitchFamily="34" charset="0"/>
              </a:rPr>
            </a:br>
            <a:r>
              <a:rPr lang="ru-RU" sz="2000" dirty="0" smtClean="0">
                <a:latin typeface="Arial Black" pitchFamily="34" charset="0"/>
              </a:rPr>
              <a:t>Ну</a:t>
            </a:r>
            <a:r>
              <a:rPr lang="ru-RU" sz="2000" dirty="0">
                <a:latin typeface="Arial Black" pitchFamily="34" charset="0"/>
              </a:rPr>
              <a:t>, а теперь мы от Земли</a:t>
            </a:r>
            <a:br>
              <a:rPr lang="ru-RU" sz="2000" dirty="0">
                <a:latin typeface="Arial Black" pitchFamily="34" charset="0"/>
              </a:rPr>
            </a:br>
            <a:r>
              <a:rPr lang="ru-RU" sz="2000" dirty="0" smtClean="0">
                <a:latin typeface="Arial Black" pitchFamily="34" charset="0"/>
              </a:rPr>
              <a:t>Отталкиваем </a:t>
            </a:r>
            <a:r>
              <a:rPr lang="ru-RU" sz="2000" dirty="0">
                <a:latin typeface="Arial Black" pitchFamily="34" charset="0"/>
              </a:rPr>
              <a:t>тучки.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2123728" y="332656"/>
            <a:ext cx="478137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ПАЛЬЧИКОВАЯ ГИМНАСТИКА</a:t>
            </a:r>
            <a:endParaRPr lang="ru-RU" sz="28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355976" y="3789040"/>
            <a:ext cx="4211960" cy="2400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000" dirty="0">
                <a:latin typeface="Arial Black" pitchFamily="34" charset="0"/>
              </a:rPr>
              <a:t>Надувайся, шарик, больше!</a:t>
            </a:r>
            <a:br>
              <a:rPr lang="ru-RU" sz="2000" dirty="0">
                <a:latin typeface="Arial Black" pitchFamily="34" charset="0"/>
              </a:rPr>
            </a:br>
            <a:r>
              <a:rPr lang="ru-RU" sz="2000" dirty="0" smtClean="0">
                <a:latin typeface="Arial Black" pitchFamily="34" charset="0"/>
              </a:rPr>
              <a:t>Лучше </a:t>
            </a:r>
            <a:r>
              <a:rPr lang="ru-RU" sz="2000" dirty="0">
                <a:latin typeface="Arial Black" pitchFamily="34" charset="0"/>
              </a:rPr>
              <a:t>щечки раздувай!</a:t>
            </a:r>
            <a:br>
              <a:rPr lang="ru-RU" sz="2000" dirty="0">
                <a:latin typeface="Arial Black" pitchFamily="34" charset="0"/>
              </a:rPr>
            </a:br>
            <a:r>
              <a:rPr lang="ru-RU" sz="2000" dirty="0" smtClean="0">
                <a:latin typeface="Arial Black" pitchFamily="34" charset="0"/>
              </a:rPr>
              <a:t>Поиграй </a:t>
            </a:r>
            <a:r>
              <a:rPr lang="ru-RU" sz="2000" dirty="0">
                <a:latin typeface="Arial Black" pitchFamily="34" charset="0"/>
              </a:rPr>
              <a:t>ты с нами дольше:</a:t>
            </a:r>
            <a:br>
              <a:rPr lang="ru-RU" sz="2000" dirty="0">
                <a:latin typeface="Arial Black" pitchFamily="34" charset="0"/>
              </a:rPr>
            </a:br>
            <a:r>
              <a:rPr lang="ru-RU" sz="2000" dirty="0" smtClean="0">
                <a:latin typeface="Arial Black" pitchFamily="34" charset="0"/>
              </a:rPr>
              <a:t>Катись</a:t>
            </a:r>
            <a:r>
              <a:rPr lang="ru-RU" sz="2000" dirty="0">
                <a:latin typeface="Arial Black" pitchFamily="34" charset="0"/>
              </a:rPr>
              <a:t>, прыгай и летай!</a:t>
            </a:r>
            <a:br>
              <a:rPr lang="ru-RU" sz="2000" dirty="0">
                <a:latin typeface="Arial Black" pitchFamily="34" charset="0"/>
              </a:rPr>
            </a:br>
            <a:endParaRPr lang="ru-RU" sz="2000" dirty="0">
              <a:latin typeface="Arial Black" pitchFamily="34" charset="0"/>
            </a:endParaRPr>
          </a:p>
        </p:txBody>
      </p:sp>
      <p:pic>
        <p:nvPicPr>
          <p:cNvPr id="1026" name="Picture 2" descr="Пальчиковые игры для развития малышей Bom-Bom"/>
          <p:cNvPicPr>
            <a:picLocks noChangeAspect="1" noChangeArrowheads="1"/>
          </p:cNvPicPr>
          <p:nvPr/>
        </p:nvPicPr>
        <p:blipFill>
          <a:blip r:embed="rId2" cstate="print"/>
          <a:srcRect l="15829" r="14072"/>
          <a:stretch>
            <a:fillRect/>
          </a:stretch>
        </p:blipFill>
        <p:spPr bwMode="auto">
          <a:xfrm>
            <a:off x="5940152" y="908720"/>
            <a:ext cx="2232248" cy="2664296"/>
          </a:xfrm>
          <a:prstGeom prst="rect">
            <a:avLst/>
          </a:prstGeom>
          <a:noFill/>
        </p:spPr>
      </p:pic>
      <p:pic>
        <p:nvPicPr>
          <p:cNvPr id="1030" name="Picture 6" descr="Воздушные шары. Обсуждение на LiveInternet - Российский Серв…"/>
          <p:cNvPicPr>
            <a:picLocks noChangeAspect="1" noChangeArrowheads="1"/>
          </p:cNvPicPr>
          <p:nvPr/>
        </p:nvPicPr>
        <p:blipFill>
          <a:blip r:embed="rId3" cstate="print"/>
          <a:srcRect l="3125" b="10638"/>
          <a:stretch>
            <a:fillRect/>
          </a:stretch>
        </p:blipFill>
        <p:spPr bwMode="auto">
          <a:xfrm>
            <a:off x="1043608" y="3212976"/>
            <a:ext cx="2232248" cy="30243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WordArt 4"/>
          <p:cNvSpPr>
            <a:spLocks noChangeArrowheads="1" noChangeShapeType="1" noTextEdit="1"/>
          </p:cNvSpPr>
          <p:nvPr/>
        </p:nvSpPr>
        <p:spPr bwMode="auto">
          <a:xfrm>
            <a:off x="2339975" y="1268759"/>
            <a:ext cx="4392265" cy="460816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 dirty="0"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Century Gothic"/>
              </a:rPr>
              <a:t>Ы</a:t>
            </a:r>
          </a:p>
        </p:txBody>
      </p:sp>
      <p:sp>
        <p:nvSpPr>
          <p:cNvPr id="2053" name="Text Box 5"/>
          <p:cNvSpPr txBox="1">
            <a:spLocks noChangeArrowheads="1"/>
          </p:cNvSpPr>
          <p:nvPr/>
        </p:nvSpPr>
        <p:spPr bwMode="auto">
          <a:xfrm>
            <a:off x="7683500" y="6613525"/>
            <a:ext cx="13843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1000"/>
              <a:t>Посмотри – буква Ы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115616" y="188640"/>
            <a:ext cx="685918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00B050"/>
                </a:solidFill>
                <a:latin typeface="Arial Black" pitchFamily="34" charset="0"/>
              </a:rPr>
              <a:t>СКАЗКА ПРО БУКВУ </a:t>
            </a:r>
            <a:r>
              <a:rPr lang="ru-RU" sz="6000" dirty="0" smtClean="0">
                <a:solidFill>
                  <a:srgbClr val="7030A0"/>
                </a:solidFill>
                <a:latin typeface="Arial Black" pitchFamily="34" charset="0"/>
              </a:rPr>
              <a:t>Ы</a:t>
            </a:r>
            <a:endParaRPr lang="ru-RU" sz="6000" dirty="0">
              <a:solidFill>
                <a:srgbClr val="7030A0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2"/>
          <p:cNvSpPr txBox="1">
            <a:spLocks noChangeArrowheads="1"/>
          </p:cNvSpPr>
          <p:nvPr/>
        </p:nvSpPr>
        <p:spPr bwMode="auto">
          <a:xfrm>
            <a:off x="3059113" y="5300663"/>
            <a:ext cx="3182937" cy="1189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7200" b="1" dirty="0">
                <a:latin typeface="Century Gothic" pitchFamily="34" charset="0"/>
              </a:rPr>
              <a:t>М</a:t>
            </a:r>
            <a:r>
              <a:rPr lang="ru-RU" sz="7200" b="1" dirty="0">
                <a:solidFill>
                  <a:srgbClr val="FF0000"/>
                </a:solidFill>
                <a:latin typeface="Century Gothic" pitchFamily="34" charset="0"/>
              </a:rPr>
              <a:t>Ы</a:t>
            </a:r>
            <a:r>
              <a:rPr lang="ru-RU" sz="7200" b="1" dirty="0">
                <a:latin typeface="Century Gothic" pitchFamily="34" charset="0"/>
              </a:rPr>
              <a:t>ШЬ</a:t>
            </a:r>
          </a:p>
        </p:txBody>
      </p:sp>
      <p:sp>
        <p:nvSpPr>
          <p:cNvPr id="11267" name="Text Box 3"/>
          <p:cNvSpPr txBox="1">
            <a:spLocks noChangeArrowheads="1"/>
          </p:cNvSpPr>
          <p:nvPr/>
        </p:nvSpPr>
        <p:spPr bwMode="auto">
          <a:xfrm>
            <a:off x="3348038" y="6613525"/>
            <a:ext cx="5824537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1000"/>
              <a:t>С буквы Ы слова не начинаются, но буква Ы встречается в середине слова…например МЫШЬ</a:t>
            </a:r>
          </a:p>
        </p:txBody>
      </p:sp>
      <p:pic>
        <p:nvPicPr>
          <p:cNvPr id="11268" name="Picture 4" descr="00962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11413" y="765175"/>
            <a:ext cx="4103687" cy="41036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Text Box 4"/>
          <p:cNvSpPr txBox="1">
            <a:spLocks noChangeArrowheads="1"/>
          </p:cNvSpPr>
          <p:nvPr/>
        </p:nvSpPr>
        <p:spPr bwMode="auto">
          <a:xfrm>
            <a:off x="3348038" y="5229225"/>
            <a:ext cx="2703512" cy="1189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7200" b="1" dirty="0">
                <a:latin typeface="Century Gothic" pitchFamily="34" charset="0"/>
              </a:rPr>
              <a:t>Р</a:t>
            </a:r>
            <a:r>
              <a:rPr lang="ru-RU" sz="7200" b="1" dirty="0">
                <a:solidFill>
                  <a:srgbClr val="FF0000"/>
                </a:solidFill>
                <a:latin typeface="Century Gothic" pitchFamily="34" charset="0"/>
              </a:rPr>
              <a:t>Ы</a:t>
            </a:r>
            <a:r>
              <a:rPr lang="ru-RU" sz="7200" b="1" dirty="0">
                <a:latin typeface="Century Gothic" pitchFamily="34" charset="0"/>
              </a:rPr>
              <a:t>СЬ</a:t>
            </a:r>
          </a:p>
        </p:txBody>
      </p:sp>
      <p:sp>
        <p:nvSpPr>
          <p:cNvPr id="3204" name="Text Box 132"/>
          <p:cNvSpPr txBox="1">
            <a:spLocks noChangeArrowheads="1"/>
          </p:cNvSpPr>
          <p:nvPr/>
        </p:nvSpPr>
        <p:spPr bwMode="auto">
          <a:xfrm>
            <a:off x="3473450" y="6613525"/>
            <a:ext cx="5707063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1000"/>
              <a:t>Или в слове РЫСЬ – тут Ы тоже стоит в середине слова. РЫСЬ – это дикая пятнистая кошка</a:t>
            </a:r>
          </a:p>
        </p:txBody>
      </p:sp>
      <p:pic>
        <p:nvPicPr>
          <p:cNvPr id="3205" name="Picture 133" descr="2240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68538" y="333375"/>
            <a:ext cx="4752975" cy="47529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2"/>
          <p:cNvSpPr txBox="1">
            <a:spLocks noChangeArrowheads="1"/>
          </p:cNvSpPr>
          <p:nvPr/>
        </p:nvSpPr>
        <p:spPr bwMode="auto">
          <a:xfrm>
            <a:off x="3203575" y="5300663"/>
            <a:ext cx="2911475" cy="1189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7200" b="1">
                <a:latin typeface="Century Gothic" pitchFamily="34" charset="0"/>
              </a:rPr>
              <a:t>ЧАС</a:t>
            </a:r>
            <a:r>
              <a:rPr lang="ru-RU" sz="7200" b="1">
                <a:solidFill>
                  <a:srgbClr val="FF0000"/>
                </a:solidFill>
                <a:latin typeface="Century Gothic" pitchFamily="34" charset="0"/>
              </a:rPr>
              <a:t>Ы</a:t>
            </a:r>
          </a:p>
        </p:txBody>
      </p:sp>
      <p:sp>
        <p:nvSpPr>
          <p:cNvPr id="12291" name="Text Box 3"/>
          <p:cNvSpPr txBox="1">
            <a:spLocks noChangeArrowheads="1"/>
          </p:cNvSpPr>
          <p:nvPr/>
        </p:nvSpPr>
        <p:spPr bwMode="auto">
          <a:xfrm>
            <a:off x="5995988" y="6613525"/>
            <a:ext cx="3148012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1000"/>
              <a:t>Встречается Ы в конце слова, например ЧАСЫ …</a:t>
            </a:r>
          </a:p>
        </p:txBody>
      </p:sp>
      <p:pic>
        <p:nvPicPr>
          <p:cNvPr id="12292" name="Picture 9" descr="4800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11413" y="476250"/>
            <a:ext cx="4295775" cy="4608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2"/>
          <p:cNvSpPr txBox="1">
            <a:spLocks noChangeArrowheads="1"/>
          </p:cNvSpPr>
          <p:nvPr/>
        </p:nvSpPr>
        <p:spPr bwMode="auto">
          <a:xfrm>
            <a:off x="4499992" y="4725144"/>
            <a:ext cx="2257425" cy="1189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7200" b="1">
                <a:latin typeface="Century Gothic" pitchFamily="34" charset="0"/>
              </a:rPr>
              <a:t>УС</a:t>
            </a:r>
            <a:r>
              <a:rPr lang="ru-RU" sz="7200" b="1">
                <a:solidFill>
                  <a:srgbClr val="FF0000"/>
                </a:solidFill>
                <a:latin typeface="Century Gothic" pitchFamily="34" charset="0"/>
              </a:rPr>
              <a:t>Ы</a:t>
            </a:r>
          </a:p>
        </p:txBody>
      </p:sp>
      <p:sp>
        <p:nvSpPr>
          <p:cNvPr id="13315" name="Text Box 3"/>
          <p:cNvSpPr txBox="1">
            <a:spLocks noChangeArrowheads="1"/>
          </p:cNvSpPr>
          <p:nvPr/>
        </p:nvSpPr>
        <p:spPr bwMode="auto">
          <a:xfrm>
            <a:off x="5995988" y="6613525"/>
            <a:ext cx="305117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1000"/>
              <a:t>Или УСЫ – в этих словах Ы стоит в конце слова</a:t>
            </a:r>
          </a:p>
        </p:txBody>
      </p:sp>
      <p:pic>
        <p:nvPicPr>
          <p:cNvPr id="13316" name="Picture 4" descr="усы"/>
          <p:cNvPicPr>
            <a:picLocks noChangeAspect="1" noChangeArrowheads="1"/>
          </p:cNvPicPr>
          <p:nvPr/>
        </p:nvPicPr>
        <p:blipFill>
          <a:blip r:embed="rId2" cstate="print"/>
          <a:srcRect t="34277" b="22890"/>
          <a:stretch>
            <a:fillRect/>
          </a:stretch>
        </p:blipFill>
        <p:spPr bwMode="auto">
          <a:xfrm>
            <a:off x="2411760" y="260648"/>
            <a:ext cx="6192687" cy="395858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WordArt 2"/>
          <p:cNvSpPr>
            <a:spLocks noChangeArrowheads="1" noChangeShapeType="1" noTextEdit="1"/>
          </p:cNvSpPr>
          <p:nvPr/>
        </p:nvSpPr>
        <p:spPr bwMode="auto">
          <a:xfrm>
            <a:off x="1187450" y="260350"/>
            <a:ext cx="2663825" cy="30241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Arial"/>
                <a:cs typeface="Arial"/>
              </a:rPr>
              <a:t>Ы</a:t>
            </a:r>
          </a:p>
        </p:txBody>
      </p:sp>
      <p:sp>
        <p:nvSpPr>
          <p:cNvPr id="4099" name="WordArt 3"/>
          <p:cNvSpPr>
            <a:spLocks noChangeArrowheads="1" noChangeShapeType="1" noTextEdit="1"/>
          </p:cNvSpPr>
          <p:nvPr/>
        </p:nvSpPr>
        <p:spPr bwMode="auto">
          <a:xfrm>
            <a:off x="5076825" y="333375"/>
            <a:ext cx="2087563" cy="26638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CC0000"/>
                </a:solidFill>
                <a:latin typeface="Book Antiqua"/>
              </a:rPr>
              <a:t>Ы</a:t>
            </a:r>
          </a:p>
        </p:txBody>
      </p:sp>
      <p:sp>
        <p:nvSpPr>
          <p:cNvPr id="4100" name="WordArt 4"/>
          <p:cNvSpPr>
            <a:spLocks noChangeArrowheads="1" noChangeShapeType="1" noTextEdit="1"/>
          </p:cNvSpPr>
          <p:nvPr/>
        </p:nvSpPr>
        <p:spPr bwMode="auto">
          <a:xfrm>
            <a:off x="3924300" y="3644900"/>
            <a:ext cx="2087563" cy="26638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A50021"/>
                </a:solidFill>
                <a:latin typeface="Georgia"/>
              </a:rPr>
              <a:t>ы</a:t>
            </a:r>
          </a:p>
        </p:txBody>
      </p:sp>
      <p:sp>
        <p:nvSpPr>
          <p:cNvPr id="4101" name="WordArt 5"/>
          <p:cNvSpPr>
            <a:spLocks noChangeArrowheads="1" noChangeShapeType="1" noTextEdit="1"/>
          </p:cNvSpPr>
          <p:nvPr/>
        </p:nvSpPr>
        <p:spPr bwMode="auto">
          <a:xfrm>
            <a:off x="7235825" y="3500438"/>
            <a:ext cx="1511300" cy="1727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66FF"/>
                </a:solidFill>
                <a:latin typeface="Impact"/>
              </a:rPr>
              <a:t>ы</a:t>
            </a:r>
          </a:p>
        </p:txBody>
      </p:sp>
      <p:sp>
        <p:nvSpPr>
          <p:cNvPr id="4102" name="WordArt 6"/>
          <p:cNvSpPr>
            <a:spLocks noChangeArrowheads="1" noChangeShapeType="1" noTextEdit="1"/>
          </p:cNvSpPr>
          <p:nvPr/>
        </p:nvSpPr>
        <p:spPr bwMode="auto">
          <a:xfrm>
            <a:off x="827088" y="4076700"/>
            <a:ext cx="1728787" cy="22320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i="1" kern="10"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3399"/>
                </a:solidFill>
                <a:latin typeface="Times New Roman"/>
                <a:cs typeface="Times New Roman"/>
              </a:rPr>
              <a:t>ы</a:t>
            </a:r>
          </a:p>
        </p:txBody>
      </p:sp>
      <p:sp>
        <p:nvSpPr>
          <p:cNvPr id="4103" name="Text Box 7"/>
          <p:cNvSpPr txBox="1">
            <a:spLocks noChangeArrowheads="1"/>
          </p:cNvSpPr>
          <p:nvPr/>
        </p:nvSpPr>
        <p:spPr bwMode="auto">
          <a:xfrm>
            <a:off x="6156325" y="6613525"/>
            <a:ext cx="3014663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1000"/>
              <a:t>Посмотри, сколько буковок!!! И это все буквы Ы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000"/>
                            </p:stCondLst>
                            <p:childTnLst>
                              <p:par>
                                <p:cTn id="22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4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000"/>
                            </p:stCondLst>
                            <p:childTnLst>
                              <p:par>
                                <p:cTn id="26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8" grpId="0" animBg="1"/>
      <p:bldP spid="4099" grpId="0" animBg="1"/>
      <p:bldP spid="4100" grpId="0" animBg="1"/>
      <p:bldP spid="4101" grpId="0" animBg="1"/>
      <p:bldP spid="410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/>
          <p:cNvSpPr txBox="1">
            <a:spLocks noChangeArrowheads="1"/>
          </p:cNvSpPr>
          <p:nvPr/>
        </p:nvSpPr>
        <p:spPr bwMode="auto">
          <a:xfrm>
            <a:off x="3521075" y="6613525"/>
            <a:ext cx="565467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1000"/>
              <a:t>букву Ы можно петь! Давай попробуем, сначала я, а теперь вместе,  а попробуй спеть сама.</a:t>
            </a:r>
          </a:p>
        </p:txBody>
      </p:sp>
      <p:sp>
        <p:nvSpPr>
          <p:cNvPr id="10243" name="Text Box 3"/>
          <p:cNvSpPr txBox="1">
            <a:spLocks noChangeArrowheads="1"/>
          </p:cNvSpPr>
          <p:nvPr/>
        </p:nvSpPr>
        <p:spPr bwMode="auto">
          <a:xfrm>
            <a:off x="251520" y="2204864"/>
            <a:ext cx="8402118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ru-RU" sz="9600" b="1" dirty="0" smtClean="0"/>
              <a:t> </a:t>
            </a:r>
            <a:r>
              <a:rPr lang="ru-RU" sz="8800" b="1" dirty="0" smtClean="0"/>
              <a:t>Ы </a:t>
            </a:r>
            <a:r>
              <a:rPr lang="ru-RU" sz="8800" b="1" dirty="0"/>
              <a:t>Ы Ы Ы Ы Ы</a:t>
            </a:r>
          </a:p>
        </p:txBody>
      </p:sp>
      <p:sp>
        <p:nvSpPr>
          <p:cNvPr id="4" name="Text Box 3"/>
          <p:cNvSpPr txBox="1">
            <a:spLocks noChangeArrowheads="1"/>
          </p:cNvSpPr>
          <p:nvPr/>
        </p:nvSpPr>
        <p:spPr bwMode="auto">
          <a:xfrm>
            <a:off x="251520" y="2132856"/>
            <a:ext cx="889248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ru-RU" sz="9600" b="1" dirty="0" smtClean="0"/>
              <a:t> </a:t>
            </a:r>
            <a:r>
              <a:rPr lang="ru-RU" sz="8800" b="1" dirty="0" smtClean="0">
                <a:solidFill>
                  <a:srgbClr val="FF0000"/>
                </a:solidFill>
              </a:rPr>
              <a:t>Ы </a:t>
            </a:r>
            <a:r>
              <a:rPr lang="ru-RU" sz="8800" b="1" dirty="0">
                <a:solidFill>
                  <a:srgbClr val="FF0000"/>
                </a:solidFill>
              </a:rPr>
              <a:t>Ы Ы Ы Ы Ы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3" grpId="0"/>
      <p:bldP spid="4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203</TotalTime>
  <Words>228</Words>
  <Application>Microsoft Office PowerPoint</Application>
  <PresentationFormat>Экран (4:3)</PresentationFormat>
  <Paragraphs>63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Эркер</vt:lpstr>
      <vt:lpstr>Тема: ШАРЫ. Буква Ы. интерактивная игра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Company>Krokoz™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Наталья</dc:creator>
  <cp:lastModifiedBy>Ната</cp:lastModifiedBy>
  <cp:revision>25</cp:revision>
  <dcterms:created xsi:type="dcterms:W3CDTF">2014-10-14T07:05:15Z</dcterms:created>
  <dcterms:modified xsi:type="dcterms:W3CDTF">2015-01-17T14:16:24Z</dcterms:modified>
</cp:coreProperties>
</file>