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4"/>
  </p:notesMasterIdLst>
  <p:sldIdLst>
    <p:sldId id="278" r:id="rId2"/>
    <p:sldId id="272" r:id="rId3"/>
    <p:sldId id="273" r:id="rId4"/>
    <p:sldId id="274" r:id="rId5"/>
    <p:sldId id="275" r:id="rId6"/>
    <p:sldId id="276" r:id="rId7"/>
    <p:sldId id="277" r:id="rId8"/>
    <p:sldId id="264" r:id="rId9"/>
    <p:sldId id="271" r:id="rId10"/>
    <p:sldId id="259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DD046-60C6-4C7A-93E5-635C021EADCE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6EA58-BE6F-4023-AC0D-761B2CD1D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6EA58-BE6F-4023-AC0D-761B2CD1D39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320098-5254-45C4-8EFC-70864582D4AE}" type="datetimeFigureOut">
              <a:rPr lang="ru-RU" smtClean="0"/>
              <a:pPr>
                <a:defRPr/>
              </a:pPr>
              <a:t>17.01.2015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5C6DEB-FC6C-4D68-A1B1-324B67E2AE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867185A-17F8-473A-B9A6-E3BA93FBCA9B}" type="datetimeFigureOut">
              <a:rPr lang="ru-RU" smtClean="0"/>
              <a:pPr>
                <a:defRPr/>
              </a:pPr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E3A648-6396-41B6-8097-1FE77C0AA7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98D0FA8-7FC1-4101-A396-1C9463DDCDB2}" type="datetimeFigureOut">
              <a:rPr lang="ru-RU" smtClean="0"/>
              <a:pPr>
                <a:defRPr/>
              </a:pPr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18FEE40-7813-4CDF-B4DE-F30A38A678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2CDFC7-1FA9-46C6-9E76-D79F9FECF872}" type="datetimeFigureOut">
              <a:rPr lang="ru-RU" smtClean="0"/>
              <a:pPr>
                <a:defRPr/>
              </a:pPr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35A09D6-9B76-4B39-981F-2B9B6AB505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BAA0E3-FB85-4FD0-BBCA-B36A434C3601}" type="datetimeFigureOut">
              <a:rPr lang="ru-RU" smtClean="0"/>
              <a:pPr>
                <a:defRPr/>
              </a:pPr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DDEDD8-AAC8-4045-8F5B-B016D4B19F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D5510BB-47F6-414A-B1F0-CD0DFD0A38A5}" type="datetimeFigureOut">
              <a:rPr lang="ru-RU" smtClean="0"/>
              <a:pPr>
                <a:defRPr/>
              </a:pPr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71F4950-C888-4E48-BC1F-4DDE74EE61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05CAEB-7D6A-466C-9BC6-272CE25A0723}" type="datetimeFigureOut">
              <a:rPr lang="ru-RU" smtClean="0"/>
              <a:pPr>
                <a:defRPr/>
              </a:pPr>
              <a:t>17.01.2015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ED6694-0B70-4075-B57F-418EE1700E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6EF81F-AC12-4120-AF5B-CED9F42B52FB}" type="datetimeFigureOut">
              <a:rPr lang="ru-RU" smtClean="0"/>
              <a:pPr>
                <a:defRPr/>
              </a:pPr>
              <a:t>17.01.2015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1301535-F429-4FC7-941C-D2A41F2C25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2EF16E0-35FF-4AF4-B43B-8FC2F4D9EF59}" type="datetimeFigureOut">
              <a:rPr lang="ru-RU" smtClean="0"/>
              <a:pPr>
                <a:defRPr/>
              </a:pPr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EF13733-1EC4-4E12-9417-5B581DD8B7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E8238A-4E2F-462C-A1EC-DB0F5F4E06B3}" type="datetimeFigureOut">
              <a:rPr lang="ru-RU" smtClean="0"/>
              <a:pPr>
                <a:defRPr/>
              </a:pPr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17CE2A1-59C7-4554-BB76-7103EE9E1F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5A7004A-BD71-4CB3-A5A1-5D0AC3BE7A57}" type="datetimeFigureOut">
              <a:rPr lang="ru-RU" smtClean="0"/>
              <a:pPr>
                <a:defRPr/>
              </a:pPr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AB2B9D-CB3C-44D1-8A5A-07BE94CE13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ECBEEEA1-1F24-4BC9-8714-0C5964F7603E}" type="datetimeFigureOut">
              <a:rPr lang="ru-RU" smtClean="0"/>
              <a:pPr>
                <a:defRPr/>
              </a:pPr>
              <a:t>17.01.2015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F1514F56-102A-46EC-A34B-4C4DCDB0F1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&#1080;&#1075;&#1088;&#1072;.pptx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5;&#1083;&#1077;&#1085;&#1072;\&#1052;&#1086;&#1080;%20&#1076;&#1086;&#1082;&#1091;&#1084;&#1077;&#1085;&#1090;&#1099;\&#1052;&#1086;&#1103;%20&#1084;&#1091;&#1079;&#1099;&#1082;&#1072;\&#1079;&#1074;&#1091;&#1082;&#1080;%20&#1083;&#1077;&#1089;&#1072;.wma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13" Type="http://schemas.openxmlformats.org/officeDocument/2006/relationships/slide" Target="slide10.xml"/><Relationship Id="rId3" Type="http://schemas.openxmlformats.org/officeDocument/2006/relationships/image" Target="../media/image16.jpeg"/><Relationship Id="rId7" Type="http://schemas.openxmlformats.org/officeDocument/2006/relationships/image" Target="../media/image20.gif"/><Relationship Id="rId12" Type="http://schemas.openxmlformats.org/officeDocument/2006/relationships/image" Target="../media/image25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11" Type="http://schemas.openxmlformats.org/officeDocument/2006/relationships/image" Target="../media/image24.gif"/><Relationship Id="rId5" Type="http://schemas.openxmlformats.org/officeDocument/2006/relationships/image" Target="../media/image18.gif"/><Relationship Id="rId10" Type="http://schemas.openxmlformats.org/officeDocument/2006/relationships/image" Target="../media/image23.gif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suffixy_bratishki.exe" TargetMode="Externa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3" descr="Image0007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lum bright="-20000" contrast="30000"/>
          </a:blip>
          <a:srcRect/>
          <a:stretch>
            <a:fillRect/>
          </a:stretch>
        </p:blipFill>
        <p:spPr>
          <a:xfrm>
            <a:off x="0" y="2571750"/>
            <a:ext cx="7035800" cy="4000500"/>
          </a:xfrm>
        </p:spPr>
      </p:pic>
      <p:sp>
        <p:nvSpPr>
          <p:cNvPr id="3" name="Прямоугольник 2"/>
          <p:cNvSpPr/>
          <p:nvPr/>
        </p:nvSpPr>
        <p:spPr>
          <a:xfrm>
            <a:off x="642910" y="1071546"/>
            <a:ext cx="7143800" cy="107721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Суффиксы</a:t>
            </a:r>
            <a:endParaRPr lang="ru-RU" sz="3200" b="1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150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 -ЕК- и -ИК-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0"/>
          <a:ext cx="90720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000"/>
                <a:gridCol w="3024000"/>
                <a:gridCol w="30240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dirty="0" smtClean="0"/>
                        <a:t>1 уровень</a:t>
                      </a:r>
                      <a:endParaRPr lang="ru-RU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dirty="0" smtClean="0"/>
                        <a:t>2 уровень</a:t>
                      </a:r>
                      <a:endParaRPr lang="ru-RU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dirty="0" smtClean="0"/>
                        <a:t>3 уровень</a:t>
                      </a:r>
                      <a:endParaRPr lang="ru-RU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="1" dirty="0" smtClean="0"/>
                        <a:t>Вставь пропущенные буквы.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endParaRPr lang="ru-RU" dirty="0" smtClean="0"/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dirty="0" smtClean="0"/>
                        <a:t>кораблики- </a:t>
                      </a:r>
                      <a:r>
                        <a:rPr lang="ru-RU" dirty="0" err="1" smtClean="0"/>
                        <a:t>корабл</a:t>
                      </a:r>
                      <a:r>
                        <a:rPr lang="ru-RU" dirty="0" smtClean="0"/>
                        <a:t>..к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dirty="0" smtClean="0"/>
                        <a:t>цветочки- </a:t>
                      </a:r>
                      <a:r>
                        <a:rPr lang="ru-RU" dirty="0" err="1" smtClean="0"/>
                        <a:t>цветоч</a:t>
                      </a:r>
                      <a:r>
                        <a:rPr lang="ru-RU" dirty="0" smtClean="0"/>
                        <a:t>..к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dirty="0" smtClean="0"/>
                        <a:t>уголочки- </a:t>
                      </a:r>
                      <a:r>
                        <a:rPr lang="ru-RU" dirty="0" err="1" smtClean="0"/>
                        <a:t>уголоч</a:t>
                      </a:r>
                      <a:r>
                        <a:rPr lang="ru-RU" dirty="0" smtClean="0"/>
                        <a:t>..к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dirty="0" smtClean="0"/>
                        <a:t>гвоздики- </a:t>
                      </a:r>
                      <a:r>
                        <a:rPr lang="ru-RU" dirty="0" err="1" smtClean="0"/>
                        <a:t>гвозд</a:t>
                      </a:r>
                      <a:r>
                        <a:rPr lang="ru-RU" dirty="0" smtClean="0"/>
                        <a:t>..к</a:t>
                      </a:r>
                      <a:endParaRPr lang="ru-RU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="1" dirty="0" smtClean="0"/>
                        <a:t>Вставь пропущенные буквы.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endParaRPr lang="ru-RU" dirty="0" smtClean="0"/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dirty="0" err="1" smtClean="0"/>
                        <a:t>Замоч</a:t>
                      </a:r>
                      <a:r>
                        <a:rPr lang="ru-RU" dirty="0" smtClean="0"/>
                        <a:t>..к, </a:t>
                      </a:r>
                      <a:r>
                        <a:rPr lang="ru-RU" dirty="0" err="1" smtClean="0"/>
                        <a:t>корабл</a:t>
                      </a:r>
                      <a:r>
                        <a:rPr lang="ru-RU" dirty="0" smtClean="0"/>
                        <a:t>..к, хвост..к, </a:t>
                      </a:r>
                      <a:r>
                        <a:rPr lang="ru-RU" dirty="0" err="1" smtClean="0"/>
                        <a:t>уголоч</a:t>
                      </a:r>
                      <a:r>
                        <a:rPr lang="ru-RU" dirty="0" smtClean="0"/>
                        <a:t>..к, </a:t>
                      </a:r>
                      <a:r>
                        <a:rPr lang="ru-RU" dirty="0" err="1" smtClean="0"/>
                        <a:t>звоноч</a:t>
                      </a:r>
                      <a:r>
                        <a:rPr lang="ru-RU" dirty="0" smtClean="0"/>
                        <a:t>..к, </a:t>
                      </a:r>
                      <a:r>
                        <a:rPr lang="ru-RU" dirty="0" err="1" smtClean="0"/>
                        <a:t>гвозд</a:t>
                      </a:r>
                      <a:r>
                        <a:rPr lang="ru-RU" dirty="0" smtClean="0"/>
                        <a:t>..к, </a:t>
                      </a:r>
                      <a:r>
                        <a:rPr lang="ru-RU" dirty="0" err="1" smtClean="0"/>
                        <a:t>дружоч</a:t>
                      </a:r>
                      <a:r>
                        <a:rPr lang="ru-RU" dirty="0" smtClean="0"/>
                        <a:t>..к.</a:t>
                      </a:r>
                      <a:endParaRPr lang="ru-RU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="1" dirty="0" smtClean="0"/>
                        <a:t>Вставь пропущенные</a:t>
                      </a:r>
                      <a:r>
                        <a:rPr lang="ru-RU" b="1" baseline="0" dirty="0" smtClean="0"/>
                        <a:t> буквы 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="1" baseline="0" dirty="0" smtClean="0"/>
                        <a:t>р</a:t>
                      </a:r>
                      <a:r>
                        <a:rPr lang="ru-RU" b="1" dirty="0" smtClean="0"/>
                        <a:t>азбери по составу.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endParaRPr lang="ru-RU" dirty="0" smtClean="0"/>
                    </a:p>
                    <a:p>
                      <a:pPr>
                        <a:lnSpc>
                          <a:spcPct val="200000"/>
                        </a:lnSpc>
                      </a:pPr>
                      <a:endParaRPr lang="ru-RU" dirty="0" smtClean="0"/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dirty="0" smtClean="0"/>
                        <a:t>Нос..к</a:t>
                      </a:r>
                      <a:r>
                        <a:rPr lang="en-US" dirty="0" smtClean="0"/>
                        <a:t>  </a:t>
                      </a:r>
                      <a:r>
                        <a:rPr lang="ru-RU" dirty="0" smtClean="0"/>
                        <a:t>, рот..к</a:t>
                      </a:r>
                      <a:r>
                        <a:rPr lang="en-US" dirty="0" smtClean="0"/>
                        <a:t>  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носоч</a:t>
                      </a:r>
                      <a:r>
                        <a:rPr lang="ru-RU" dirty="0" smtClean="0"/>
                        <a:t>..к</a:t>
                      </a:r>
                      <a:r>
                        <a:rPr lang="en-US" dirty="0" smtClean="0"/>
                        <a:t>   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огуреч</a:t>
                      </a:r>
                      <a:r>
                        <a:rPr lang="ru-RU" dirty="0" smtClean="0"/>
                        <a:t>..к</a:t>
                      </a:r>
                      <a:r>
                        <a:rPr lang="en-US" dirty="0" smtClean="0"/>
                        <a:t>   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корабл</a:t>
                      </a:r>
                      <a:r>
                        <a:rPr lang="ru-RU" dirty="0" smtClean="0"/>
                        <a:t>..к</a:t>
                      </a:r>
                      <a:r>
                        <a:rPr lang="en-US" dirty="0" smtClean="0"/>
                        <a:t>    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 anchor="b"/>
                </a:tc>
              </a:tr>
            </a:tbl>
          </a:graphicData>
        </a:graphic>
      </p:graphicFrame>
      <p:pic>
        <p:nvPicPr>
          <p:cNvPr id="4" name="Рисунок 3" descr="a35cf1703ba077c2ee3ba1fd8e9bbb81.gif">
            <a:hlinkClick r:id="rId2" action="ppaction://hlinkpres?slideindex=8&amp;slidetitle=Слайд 8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01090" y="6500834"/>
            <a:ext cx="142876" cy="142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Группа 7"/>
          <p:cNvGrpSpPr>
            <a:grpSpLocks/>
          </p:cNvGrpSpPr>
          <p:nvPr/>
        </p:nvGrpSpPr>
        <p:grpSpPr bwMode="auto">
          <a:xfrm>
            <a:off x="0" y="0"/>
            <a:ext cx="9144000" cy="6892925"/>
            <a:chOff x="0" y="0"/>
            <a:chExt cx="9144000" cy="6892925"/>
          </a:xfrm>
        </p:grpSpPr>
        <p:grpSp>
          <p:nvGrpSpPr>
            <p:cNvPr id="12292" name="Группа 5"/>
            <p:cNvGrpSpPr>
              <a:grpSpLocks/>
            </p:cNvGrpSpPr>
            <p:nvPr/>
          </p:nvGrpSpPr>
          <p:grpSpPr bwMode="auto">
            <a:xfrm>
              <a:off x="0" y="0"/>
              <a:ext cx="9144000" cy="6892925"/>
              <a:chOff x="0" y="0"/>
              <a:chExt cx="9144000" cy="6892925"/>
            </a:xfrm>
          </p:grpSpPr>
          <p:pic>
            <p:nvPicPr>
              <p:cNvPr id="12294" name="Picture 2" descr="Картинка 48 из 2823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6892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95" name="Рисунок 4" descr="Рисунок бабочки 50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2593423">
                <a:off x="969929" y="3727237"/>
                <a:ext cx="2105266" cy="25539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2293" name="Прямоугольник 6"/>
            <p:cNvSpPr>
              <a:spLocks noChangeArrowheads="1"/>
            </p:cNvSpPr>
            <p:nvPr/>
          </p:nvSpPr>
          <p:spPr bwMode="auto">
            <a:xfrm>
              <a:off x="2057400" y="914400"/>
              <a:ext cx="5165197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5400" b="1">
                  <a:solidFill>
                    <a:schemeClr val="bg1"/>
                  </a:solidFill>
                  <a:latin typeface="Comic Sans MS" pitchFamily="66" charset="0"/>
                </a:rPr>
                <a:t>найди бабочку</a:t>
              </a:r>
            </a:p>
          </p:txBody>
        </p:sp>
      </p:grpSp>
      <p:pic>
        <p:nvPicPr>
          <p:cNvPr id="8" name="звуки лес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http://www.ay-forum.net/files/__oe_119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2" descr="Картинка 190 из 25739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5334000"/>
            <a:ext cx="12922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2" descr="Картинка 190 из 25739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5029200"/>
            <a:ext cx="12922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2" descr="Картинка 190 из 25739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534405">
            <a:off x="6692106" y="2942432"/>
            <a:ext cx="129381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2" descr="Картинка 190 из 25739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371600"/>
            <a:ext cx="12922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2" descr="Картинка 190 из 25739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990175">
            <a:off x="5018087" y="436563"/>
            <a:ext cx="12922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6" descr="http://dic.academic.ru/pictures/bse/jpg/0231405838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725044">
            <a:off x="252227" y="3543300"/>
            <a:ext cx="1768846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2" descr="Картинка 141 из 68655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 rot="2040209">
            <a:off x="2800350" y="954937"/>
            <a:ext cx="1971675" cy="13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10" descr="Картинка 21 из 68655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 rot="-1366100">
            <a:off x="7198295" y="903288"/>
            <a:ext cx="1287909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12" descr="Картинка 66 из 68655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 rot="2679503">
            <a:off x="2479675" y="4764083"/>
            <a:ext cx="1598613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 descr="Картинка 7 из 68655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590012">
            <a:off x="7153275" y="4867275"/>
            <a:ext cx="1700213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14" descr="Картинка 90 из 68655"/>
          <p:cNvPicPr>
            <a:picLocks noChangeAspect="1" noChangeArrowheads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 rot="-1089584">
            <a:off x="4111625" y="2771180"/>
            <a:ext cx="1700213" cy="1180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6" descr="Картинка 7 из 68655"/>
          <p:cNvPicPr>
            <a:picLocks noChangeAspect="1" noChangeArrowheads="1"/>
          </p:cNvPicPr>
          <p:nvPr/>
        </p:nvPicPr>
        <p:blipFill>
          <a:blip r:embed="rId11" cstate="email"/>
          <a:stretch>
            <a:fillRect/>
          </a:stretch>
        </p:blipFill>
        <p:spPr bwMode="auto">
          <a:xfrm rot="608161">
            <a:off x="2090738" y="2779866"/>
            <a:ext cx="1468437" cy="108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7"/>
          <p:cNvGrpSpPr>
            <a:grpSpLocks/>
          </p:cNvGrpSpPr>
          <p:nvPr/>
        </p:nvGrpSpPr>
        <p:grpSpPr bwMode="auto">
          <a:xfrm>
            <a:off x="6904052" y="571480"/>
            <a:ext cx="1949450" cy="1962150"/>
            <a:chOff x="1327150" y="-290538"/>
            <a:chExt cx="1949450" cy="1962150"/>
          </a:xfrm>
        </p:grpSpPr>
        <p:pic>
          <p:nvPicPr>
            <p:cNvPr id="13367" name="Picture 6" descr="Картинка 508 из 28236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8E6CE"/>
                </a:clrFrom>
                <a:clrTo>
                  <a:srgbClr val="F8E6C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27150" y="-290538"/>
              <a:ext cx="1949450" cy="196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68" name="Прямоугольник 15"/>
            <p:cNvSpPr>
              <a:spLocks noChangeArrowheads="1"/>
            </p:cNvSpPr>
            <p:nvPr/>
          </p:nvSpPr>
          <p:spPr bwMode="auto">
            <a:xfrm>
              <a:off x="1495428" y="352404"/>
              <a:ext cx="172354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</a:rPr>
                <a:t>прутик</a:t>
              </a:r>
            </a:p>
          </p:txBody>
        </p:sp>
      </p:grpSp>
      <p:grpSp>
        <p:nvGrpSpPr>
          <p:cNvPr id="3" name="Группа 29"/>
          <p:cNvGrpSpPr>
            <a:grpSpLocks/>
          </p:cNvGrpSpPr>
          <p:nvPr/>
        </p:nvGrpSpPr>
        <p:grpSpPr bwMode="auto">
          <a:xfrm>
            <a:off x="228600" y="838200"/>
            <a:ext cx="2290763" cy="2268538"/>
            <a:chOff x="5410200" y="531414"/>
            <a:chExt cx="2290268" cy="2268936"/>
          </a:xfrm>
        </p:grpSpPr>
        <p:pic>
          <p:nvPicPr>
            <p:cNvPr id="13365" name="Picture 6" descr="Картинка 508 из 28236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8E6CE"/>
                </a:clrFrom>
                <a:clrTo>
                  <a:srgbClr val="F8E6C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10200" y="531414"/>
              <a:ext cx="2254250" cy="2268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66" name="Прямоугольник 16"/>
            <p:cNvSpPr>
              <a:spLocks noChangeArrowheads="1"/>
            </p:cNvSpPr>
            <p:nvPr/>
          </p:nvSpPr>
          <p:spPr bwMode="auto">
            <a:xfrm>
              <a:off x="5486400" y="1295400"/>
              <a:ext cx="2214068" cy="646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rgbClr val="002060"/>
                  </a:solidFill>
                  <a:latin typeface="Comic Sans MS" pitchFamily="66" charset="0"/>
                </a:rPr>
                <a:t>кораблек</a:t>
              </a:r>
            </a:p>
          </p:txBody>
        </p:sp>
      </p:grpSp>
      <p:grpSp>
        <p:nvGrpSpPr>
          <p:cNvPr id="4" name="Группа 34"/>
          <p:cNvGrpSpPr>
            <a:grpSpLocks/>
          </p:cNvGrpSpPr>
          <p:nvPr/>
        </p:nvGrpSpPr>
        <p:grpSpPr bwMode="auto">
          <a:xfrm>
            <a:off x="142844" y="3429000"/>
            <a:ext cx="1949450" cy="1828800"/>
            <a:chOff x="381000" y="2667000"/>
            <a:chExt cx="1949450" cy="2047461"/>
          </a:xfrm>
        </p:grpSpPr>
        <p:pic>
          <p:nvPicPr>
            <p:cNvPr id="13363" name="Picture 6" descr="Картинка 508 из 28236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8E6CE"/>
                </a:clrFrom>
                <a:clrTo>
                  <a:srgbClr val="F8E6C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1000" y="2667000"/>
              <a:ext cx="1949450" cy="2047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64" name="Прямоугольник 17"/>
            <p:cNvSpPr>
              <a:spLocks noChangeArrowheads="1"/>
            </p:cNvSpPr>
            <p:nvPr/>
          </p:nvSpPr>
          <p:spPr bwMode="auto">
            <a:xfrm>
              <a:off x="533400" y="3276600"/>
              <a:ext cx="1669047" cy="723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rgbClr val="002060"/>
                  </a:solidFill>
                  <a:latin typeface="Comic Sans MS" pitchFamily="66" charset="0"/>
                </a:rPr>
                <a:t>братик</a:t>
              </a:r>
            </a:p>
          </p:txBody>
        </p:sp>
      </p:grpSp>
      <p:grpSp>
        <p:nvGrpSpPr>
          <p:cNvPr id="5" name="Группа 28"/>
          <p:cNvGrpSpPr>
            <a:grpSpLocks/>
          </p:cNvGrpSpPr>
          <p:nvPr/>
        </p:nvGrpSpPr>
        <p:grpSpPr bwMode="auto">
          <a:xfrm>
            <a:off x="2786051" y="857232"/>
            <a:ext cx="1823782" cy="1763713"/>
            <a:chOff x="4186246" y="1238380"/>
            <a:chExt cx="1823783" cy="1764017"/>
          </a:xfrm>
        </p:grpSpPr>
        <p:pic>
          <p:nvPicPr>
            <p:cNvPr id="13361" name="Picture 6" descr="Картинка 508 из 28236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8E6CE"/>
                </a:clrFrom>
                <a:clrTo>
                  <a:srgbClr val="F8E6C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86246" y="1238380"/>
              <a:ext cx="1752600" cy="1764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62" name="Прямоугольник 18"/>
            <p:cNvSpPr>
              <a:spLocks noChangeArrowheads="1"/>
            </p:cNvSpPr>
            <p:nvPr/>
          </p:nvSpPr>
          <p:spPr bwMode="auto">
            <a:xfrm>
              <a:off x="4257684" y="1738532"/>
              <a:ext cx="1752345" cy="646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</a:rPr>
                <a:t>листик</a:t>
              </a:r>
            </a:p>
          </p:txBody>
        </p:sp>
      </p:grpSp>
      <p:grpSp>
        <p:nvGrpSpPr>
          <p:cNvPr id="6" name="Группа 35"/>
          <p:cNvGrpSpPr>
            <a:grpSpLocks/>
          </p:cNvGrpSpPr>
          <p:nvPr/>
        </p:nvGrpSpPr>
        <p:grpSpPr bwMode="auto">
          <a:xfrm>
            <a:off x="3929058" y="2571744"/>
            <a:ext cx="1949450" cy="1962150"/>
            <a:chOff x="1828800" y="4114800"/>
            <a:chExt cx="1949450" cy="1962150"/>
          </a:xfrm>
        </p:grpSpPr>
        <p:pic>
          <p:nvPicPr>
            <p:cNvPr id="13359" name="Picture 6" descr="Картинка 508 из 28236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8E6CE"/>
                </a:clrFrom>
                <a:clrTo>
                  <a:srgbClr val="F8E6C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28800" y="4114800"/>
              <a:ext cx="1949450" cy="196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60" name="Прямоугольник 20"/>
            <p:cNvSpPr>
              <a:spLocks noChangeArrowheads="1"/>
            </p:cNvSpPr>
            <p:nvPr/>
          </p:nvSpPr>
          <p:spPr bwMode="auto">
            <a:xfrm>
              <a:off x="2133600" y="4724400"/>
              <a:ext cx="142378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</a:rPr>
                <a:t>котик</a:t>
              </a:r>
            </a:p>
          </p:txBody>
        </p:sp>
      </p:grpSp>
      <p:grpSp>
        <p:nvGrpSpPr>
          <p:cNvPr id="7" name="Группа 30"/>
          <p:cNvGrpSpPr>
            <a:grpSpLocks/>
          </p:cNvGrpSpPr>
          <p:nvPr/>
        </p:nvGrpSpPr>
        <p:grpSpPr bwMode="auto">
          <a:xfrm>
            <a:off x="2214546" y="4357694"/>
            <a:ext cx="1949450" cy="1962150"/>
            <a:chOff x="6477000" y="3200400"/>
            <a:chExt cx="1949450" cy="1962150"/>
          </a:xfrm>
        </p:grpSpPr>
        <p:pic>
          <p:nvPicPr>
            <p:cNvPr id="13357" name="Picture 6" descr="Картинка 508 из 28236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8E6CE"/>
                </a:clrFrom>
                <a:clrTo>
                  <a:srgbClr val="F8E6C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77000" y="3200400"/>
              <a:ext cx="1949450" cy="196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58" name="Прямоугольник 22"/>
            <p:cNvSpPr>
              <a:spLocks noChangeArrowheads="1"/>
            </p:cNvSpPr>
            <p:nvPr/>
          </p:nvSpPr>
          <p:spPr bwMode="auto">
            <a:xfrm>
              <a:off x="6858000" y="3886200"/>
              <a:ext cx="14734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</a:rPr>
                <a:t>носик</a:t>
              </a:r>
            </a:p>
          </p:txBody>
        </p:sp>
      </p:grpSp>
      <p:grpSp>
        <p:nvGrpSpPr>
          <p:cNvPr id="8" name="Группа 32"/>
          <p:cNvGrpSpPr>
            <a:grpSpLocks/>
          </p:cNvGrpSpPr>
          <p:nvPr/>
        </p:nvGrpSpPr>
        <p:grpSpPr bwMode="auto">
          <a:xfrm>
            <a:off x="6000760" y="2500306"/>
            <a:ext cx="2209800" cy="2224088"/>
            <a:chOff x="3200400" y="4233754"/>
            <a:chExt cx="2209800" cy="2224196"/>
          </a:xfrm>
        </p:grpSpPr>
        <p:pic>
          <p:nvPicPr>
            <p:cNvPr id="13355" name="Picture 6" descr="Картинка 508 из 28236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8E6CE"/>
                </a:clrFrom>
                <a:clrTo>
                  <a:srgbClr val="F8E6C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00400" y="4233754"/>
              <a:ext cx="2209800" cy="2224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56" name="Прямоугольник 23"/>
            <p:cNvSpPr>
              <a:spLocks noChangeArrowheads="1"/>
            </p:cNvSpPr>
            <p:nvPr/>
          </p:nvSpPr>
          <p:spPr bwMode="auto">
            <a:xfrm>
              <a:off x="3429000" y="5029200"/>
              <a:ext cx="1491406" cy="646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rgbClr val="002060"/>
                  </a:solidFill>
                  <a:latin typeface="Comic Sans MS" pitchFamily="66" charset="0"/>
                </a:rPr>
                <a:t>мячек</a:t>
              </a:r>
            </a:p>
          </p:txBody>
        </p:sp>
      </p:grpSp>
      <p:grpSp>
        <p:nvGrpSpPr>
          <p:cNvPr id="9" name="Группа 31"/>
          <p:cNvGrpSpPr>
            <a:grpSpLocks/>
          </p:cNvGrpSpPr>
          <p:nvPr/>
        </p:nvGrpSpPr>
        <p:grpSpPr bwMode="auto">
          <a:xfrm>
            <a:off x="6858000" y="4572000"/>
            <a:ext cx="2135188" cy="1962150"/>
            <a:chOff x="5105400" y="4572000"/>
            <a:chExt cx="2135635" cy="1962150"/>
          </a:xfrm>
        </p:grpSpPr>
        <p:pic>
          <p:nvPicPr>
            <p:cNvPr id="13353" name="Picture 6" descr="Картинка 508 из 28236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8E6CE"/>
                </a:clrFrom>
                <a:clrTo>
                  <a:srgbClr val="F8E6C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05400" y="4572000"/>
              <a:ext cx="1949450" cy="196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54" name="Прямоугольник 24"/>
            <p:cNvSpPr>
              <a:spLocks noChangeArrowheads="1"/>
            </p:cNvSpPr>
            <p:nvPr/>
          </p:nvSpPr>
          <p:spPr bwMode="auto">
            <a:xfrm>
              <a:off x="5257800" y="5257800"/>
              <a:ext cx="198323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rgbClr val="002060"/>
                  </a:solidFill>
                  <a:latin typeface="Comic Sans MS" pitchFamily="66" charset="0"/>
                </a:rPr>
                <a:t>песочек</a:t>
              </a:r>
            </a:p>
          </p:txBody>
        </p:sp>
      </p:grpSp>
      <p:grpSp>
        <p:nvGrpSpPr>
          <p:cNvPr id="10" name="Группа 33"/>
          <p:cNvGrpSpPr>
            <a:grpSpLocks/>
          </p:cNvGrpSpPr>
          <p:nvPr/>
        </p:nvGrpSpPr>
        <p:grpSpPr bwMode="auto">
          <a:xfrm>
            <a:off x="4648200" y="304800"/>
            <a:ext cx="1949450" cy="1962150"/>
            <a:chOff x="1066800" y="4495800"/>
            <a:chExt cx="1949450" cy="1962150"/>
          </a:xfrm>
        </p:grpSpPr>
        <p:pic>
          <p:nvPicPr>
            <p:cNvPr id="13351" name="Picture 6" descr="Картинка 508 из 28236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8E6CE"/>
                </a:clrFrom>
                <a:clrTo>
                  <a:srgbClr val="F8E6C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6800" y="4495800"/>
              <a:ext cx="1949450" cy="196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52" name="Прямоугольник 25"/>
            <p:cNvSpPr>
              <a:spLocks noChangeArrowheads="1"/>
            </p:cNvSpPr>
            <p:nvPr/>
          </p:nvSpPr>
          <p:spPr bwMode="auto">
            <a:xfrm>
              <a:off x="1371600" y="5181600"/>
              <a:ext cx="162256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rgbClr val="002060"/>
                  </a:solidFill>
                  <a:latin typeface="Comic Sans MS" pitchFamily="66" charset="0"/>
                </a:rPr>
                <a:t>зонтек</a:t>
              </a:r>
            </a:p>
          </p:txBody>
        </p:sp>
      </p:grpSp>
      <p:grpSp>
        <p:nvGrpSpPr>
          <p:cNvPr id="11" name="Группа 39"/>
          <p:cNvGrpSpPr>
            <a:grpSpLocks/>
          </p:cNvGrpSpPr>
          <p:nvPr/>
        </p:nvGrpSpPr>
        <p:grpSpPr bwMode="auto">
          <a:xfrm>
            <a:off x="4419600" y="4648200"/>
            <a:ext cx="1947863" cy="1962150"/>
            <a:chOff x="6553200" y="1905000"/>
            <a:chExt cx="1949450" cy="1962150"/>
          </a:xfrm>
        </p:grpSpPr>
        <p:grpSp>
          <p:nvGrpSpPr>
            <p:cNvPr id="13347" name="Группа 36"/>
            <p:cNvGrpSpPr>
              <a:grpSpLocks/>
            </p:cNvGrpSpPr>
            <p:nvPr/>
          </p:nvGrpSpPr>
          <p:grpSpPr bwMode="auto">
            <a:xfrm>
              <a:off x="6553200" y="1905000"/>
              <a:ext cx="1949450" cy="1962150"/>
              <a:chOff x="4495800" y="2362200"/>
              <a:chExt cx="1949450" cy="1962150"/>
            </a:xfrm>
          </p:grpSpPr>
          <p:pic>
            <p:nvPicPr>
              <p:cNvPr id="13349" name="Picture 6" descr="Картинка 508 из 28236"/>
              <p:cNvPicPr>
                <a:picLocks noChangeAspect="1" noChangeArrowheads="1"/>
              </p:cNvPicPr>
              <p:nvPr/>
            </p:nvPicPr>
            <p:blipFill>
              <a:blip r:embed="rId12" cstate="print">
                <a:clrChange>
                  <a:clrFrom>
                    <a:srgbClr val="F8E6CE"/>
                  </a:clrFrom>
                  <a:clrTo>
                    <a:srgbClr val="F8E6C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495800" y="2362200"/>
                <a:ext cx="1949450" cy="1962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50" name="Прямоугольник 21"/>
              <p:cNvSpPr>
                <a:spLocks noChangeArrowheads="1"/>
              </p:cNvSpPr>
              <p:nvPr/>
            </p:nvSpPr>
            <p:spPr bwMode="auto">
              <a:xfrm>
                <a:off x="4648200" y="2971800"/>
                <a:ext cx="184731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ru-RU" sz="3600" b="1">
                  <a:solidFill>
                    <a:srgbClr val="002060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13348" name="Прямоугольник 38"/>
            <p:cNvSpPr>
              <a:spLocks noChangeArrowheads="1"/>
            </p:cNvSpPr>
            <p:nvPr/>
          </p:nvSpPr>
          <p:spPr bwMode="auto">
            <a:xfrm>
              <a:off x="6705599" y="2590800"/>
              <a:ext cx="164609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rgbClr val="002060"/>
                  </a:solidFill>
                  <a:latin typeface="Comic Sans MS" pitchFamily="66" charset="0"/>
                </a:rPr>
                <a:t>бантек</a:t>
              </a:r>
            </a:p>
          </p:txBody>
        </p:sp>
      </p:grpSp>
      <p:grpSp>
        <p:nvGrpSpPr>
          <p:cNvPr id="13" name="Группа 39"/>
          <p:cNvGrpSpPr>
            <a:grpSpLocks/>
          </p:cNvGrpSpPr>
          <p:nvPr/>
        </p:nvGrpSpPr>
        <p:grpSpPr bwMode="auto">
          <a:xfrm>
            <a:off x="1928795" y="2643182"/>
            <a:ext cx="1681402" cy="1447800"/>
            <a:chOff x="7065908" y="357182"/>
            <a:chExt cx="1681874" cy="1447800"/>
          </a:xfrm>
        </p:grpSpPr>
        <p:grpSp>
          <p:nvGrpSpPr>
            <p:cNvPr id="13343" name="Группа 42"/>
            <p:cNvGrpSpPr>
              <a:grpSpLocks/>
            </p:cNvGrpSpPr>
            <p:nvPr/>
          </p:nvGrpSpPr>
          <p:grpSpPr bwMode="auto">
            <a:xfrm>
              <a:off x="7137367" y="357182"/>
              <a:ext cx="1610415" cy="1447800"/>
              <a:chOff x="5048217" y="4929182"/>
              <a:chExt cx="1610415" cy="1447800"/>
            </a:xfrm>
          </p:grpSpPr>
          <p:pic>
            <p:nvPicPr>
              <p:cNvPr id="13345" name="Picture 6" descr="Картинка 508 из 28236"/>
              <p:cNvPicPr>
                <a:picLocks noChangeAspect="1" noChangeArrowheads="1"/>
              </p:cNvPicPr>
              <p:nvPr/>
            </p:nvPicPr>
            <p:blipFill>
              <a:blip r:embed="rId12" cstate="print">
                <a:clrChange>
                  <a:clrFrom>
                    <a:srgbClr val="F8E6CE"/>
                  </a:clrFrom>
                  <a:clrTo>
                    <a:srgbClr val="F8E6C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048217" y="4929182"/>
                <a:ext cx="1610415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46" name="Прямоугольник 44"/>
              <p:cNvSpPr>
                <a:spLocks noChangeArrowheads="1"/>
              </p:cNvSpPr>
              <p:nvPr/>
            </p:nvSpPr>
            <p:spPr bwMode="auto">
              <a:xfrm>
                <a:off x="5257800" y="5257800"/>
                <a:ext cx="18481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ru-RU" sz="3600" b="1">
                  <a:solidFill>
                    <a:srgbClr val="002060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13344" name="Прямоугольник 38"/>
            <p:cNvSpPr>
              <a:spLocks noChangeArrowheads="1"/>
            </p:cNvSpPr>
            <p:nvPr/>
          </p:nvSpPr>
          <p:spPr bwMode="auto">
            <a:xfrm>
              <a:off x="7065908" y="714372"/>
              <a:ext cx="159278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</a:rPr>
                <a:t>домик</a:t>
              </a:r>
            </a:p>
          </p:txBody>
        </p:sp>
      </p:grpSp>
      <p:grpSp>
        <p:nvGrpSpPr>
          <p:cNvPr id="15" name="Группа 41"/>
          <p:cNvGrpSpPr>
            <a:grpSpLocks/>
          </p:cNvGrpSpPr>
          <p:nvPr/>
        </p:nvGrpSpPr>
        <p:grpSpPr bwMode="auto">
          <a:xfrm>
            <a:off x="762000" y="5181600"/>
            <a:ext cx="1681163" cy="1447800"/>
            <a:chOff x="7194550" y="304800"/>
            <a:chExt cx="1681411" cy="1447800"/>
          </a:xfrm>
        </p:grpSpPr>
        <p:grpSp>
          <p:nvGrpSpPr>
            <p:cNvPr id="13339" name="Группа 42"/>
            <p:cNvGrpSpPr>
              <a:grpSpLocks/>
            </p:cNvGrpSpPr>
            <p:nvPr/>
          </p:nvGrpSpPr>
          <p:grpSpPr bwMode="auto">
            <a:xfrm>
              <a:off x="7194550" y="304800"/>
              <a:ext cx="1610415" cy="1447800"/>
              <a:chOff x="5105400" y="4876800"/>
              <a:chExt cx="1610415" cy="1447800"/>
            </a:xfrm>
          </p:grpSpPr>
          <p:pic>
            <p:nvPicPr>
              <p:cNvPr id="13341" name="Picture 6" descr="Картинка 508 из 28236"/>
              <p:cNvPicPr>
                <a:picLocks noChangeAspect="1" noChangeArrowheads="1"/>
              </p:cNvPicPr>
              <p:nvPr/>
            </p:nvPicPr>
            <p:blipFill>
              <a:blip r:embed="rId12" cstate="print">
                <a:clrChange>
                  <a:clrFrom>
                    <a:srgbClr val="F8E6CE"/>
                  </a:clrFrom>
                  <a:clrTo>
                    <a:srgbClr val="F8E6C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105400" y="4876800"/>
                <a:ext cx="1610415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42" name="Прямоугольник 44"/>
              <p:cNvSpPr>
                <a:spLocks noChangeArrowheads="1"/>
              </p:cNvSpPr>
              <p:nvPr/>
            </p:nvSpPr>
            <p:spPr bwMode="auto">
              <a:xfrm>
                <a:off x="5257800" y="5257800"/>
                <a:ext cx="18481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ru-RU" sz="3600" b="1">
                  <a:solidFill>
                    <a:srgbClr val="002060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13340" name="Прямоугольник 43"/>
            <p:cNvSpPr>
              <a:spLocks noChangeArrowheads="1"/>
            </p:cNvSpPr>
            <p:nvPr/>
          </p:nvSpPr>
          <p:spPr bwMode="auto">
            <a:xfrm>
              <a:off x="7467600" y="685800"/>
              <a:ext cx="140836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rgbClr val="002060"/>
                  </a:solidFill>
                  <a:latin typeface="Comic Sans MS" pitchFamily="66" charset="0"/>
                </a:rPr>
                <a:t>ротек</a:t>
              </a:r>
            </a:p>
          </p:txBody>
        </p:sp>
      </p:grpSp>
      <p:sp>
        <p:nvSpPr>
          <p:cNvPr id="58" name="Стрелка вправо с вырезом 57">
            <a:hlinkClick r:id="rId13" action="ppaction://hlinksldjump"/>
          </p:cNvPr>
          <p:cNvSpPr/>
          <p:nvPr/>
        </p:nvSpPr>
        <p:spPr>
          <a:xfrm>
            <a:off x="8286776" y="6357958"/>
            <a:ext cx="714380" cy="50004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0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44444E-6 3.7037E-6 L 0.18889 -0.36366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-1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14" presetID="0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7 1.11111E-6 L -0.33733 -0.22222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000"/>
                            </p:stCondLst>
                            <p:childTnLst>
                              <p:par>
                                <p:cTn id="1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0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8.33333E-7 -4.44444E-6 L 0.5974 -0.10694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"/>
                            </p:stCondLst>
                            <p:childTnLst>
                              <p:par>
                                <p:cTn id="1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000"/>
                            </p:stCondLst>
                            <p:childTnLst>
                              <p:par>
                                <p:cTn id="1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4" presetID="0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05556E-6 1.11111E-6 L -0.78732 -0.38889 " pathEditMode="relative" rAng="0" ptsTypes="AA">
                                      <p:cBhvr>
                                        <p:cTn id="14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3000"/>
                            </p:stCondLst>
                            <p:childTnLst>
                              <p:par>
                                <p:cTn id="1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000"/>
                            </p:stCondLst>
                            <p:childTnLst>
                              <p:par>
                                <p:cTn id="159" presetID="0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7 5.55112E-17 L -0.35 -0.07778 " pathEditMode="relative" ptsTypes="AA">
                                      <p:cBhvr>
                                        <p:cTn id="16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457200"/>
            <a:ext cx="4495800" cy="1447800"/>
          </a:xfrm>
          <a:extLst/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2000" b="1" i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е ? </a:t>
            </a:r>
            <a:r>
              <a:rPr lang="ru-RU" sz="1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и</a:t>
            </a:r>
            <a:endParaRPr lang="ru-RU" sz="120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600" y="2562225"/>
            <a:ext cx="49530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ЗАМОЧ.К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95600" y="4467761"/>
            <a:ext cx="457200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chemeClr val="bg1"/>
                  </a:solidFill>
                </a:ln>
                <a:latin typeface="Times New Roman" pitchFamily="18" charset="0"/>
                <a:cs typeface="Times New Roman" pitchFamily="18" charset="0"/>
              </a:rPr>
              <a:t>КЛЮЧ.К</a:t>
            </a:r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673600"/>
            <a:ext cx="126047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3925" y="2286000"/>
            <a:ext cx="105727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 bwMode="auto">
          <a:xfrm>
            <a:off x="7772400" y="2743200"/>
            <a:ext cx="9144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sz="32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2" name="Дуга 11"/>
          <p:cNvSpPr/>
          <p:nvPr/>
        </p:nvSpPr>
        <p:spPr bwMode="auto">
          <a:xfrm>
            <a:off x="3200400" y="2362200"/>
            <a:ext cx="3429000" cy="762000"/>
          </a:xfrm>
          <a:prstGeom prst="arc">
            <a:avLst>
              <a:gd name="adj1" fmla="val 10722997"/>
              <a:gd name="adj2" fmla="val 12982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sz="3200" b="1"/>
          </a:p>
        </p:txBody>
      </p:sp>
      <p:cxnSp>
        <p:nvCxnSpPr>
          <p:cNvPr id="14" name="Прямая соединительная линия 13"/>
          <p:cNvCxnSpPr>
            <a:cxnSpLocks noChangeShapeType="1"/>
          </p:cNvCxnSpPr>
          <p:nvPr/>
        </p:nvCxnSpPr>
        <p:spPr bwMode="auto">
          <a:xfrm>
            <a:off x="7239000" y="2362200"/>
            <a:ext cx="457200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" name="Прямая соединительная линия 16"/>
          <p:cNvCxnSpPr>
            <a:cxnSpLocks noChangeShapeType="1"/>
          </p:cNvCxnSpPr>
          <p:nvPr/>
        </p:nvCxnSpPr>
        <p:spPr bwMode="auto">
          <a:xfrm flipV="1">
            <a:off x="6705600" y="2362200"/>
            <a:ext cx="533400" cy="4572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2" name="Прямоугольник 21"/>
          <p:cNvSpPr/>
          <p:nvPr/>
        </p:nvSpPr>
        <p:spPr bwMode="auto">
          <a:xfrm>
            <a:off x="7543800" y="4648200"/>
            <a:ext cx="9144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sz="32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Дуга 22"/>
          <p:cNvSpPr/>
          <p:nvPr/>
        </p:nvSpPr>
        <p:spPr bwMode="auto">
          <a:xfrm>
            <a:off x="3200400" y="4267200"/>
            <a:ext cx="2971800" cy="762000"/>
          </a:xfrm>
          <a:prstGeom prst="arc">
            <a:avLst>
              <a:gd name="adj1" fmla="val 10788489"/>
              <a:gd name="adj2" fmla="val 21545709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sz="3200" b="1"/>
          </a:p>
        </p:txBody>
      </p:sp>
      <p:cxnSp>
        <p:nvCxnSpPr>
          <p:cNvPr id="24" name="Прямая соединительная линия 23"/>
          <p:cNvCxnSpPr>
            <a:cxnSpLocks noChangeShapeType="1"/>
          </p:cNvCxnSpPr>
          <p:nvPr/>
        </p:nvCxnSpPr>
        <p:spPr bwMode="auto">
          <a:xfrm rot="5400000" flipH="1" flipV="1">
            <a:off x="6324600" y="4267200"/>
            <a:ext cx="533400" cy="533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Прямая соединительная линия 25"/>
          <p:cNvCxnSpPr>
            <a:cxnSpLocks noChangeShapeType="1"/>
          </p:cNvCxnSpPr>
          <p:nvPr/>
        </p:nvCxnSpPr>
        <p:spPr bwMode="auto">
          <a:xfrm>
            <a:off x="6858000" y="4267200"/>
            <a:ext cx="457200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6" name="Правая круглая скобка 15"/>
          <p:cNvSpPr>
            <a:spLocks/>
          </p:cNvSpPr>
          <p:nvPr/>
        </p:nvSpPr>
        <p:spPr bwMode="auto">
          <a:xfrm rot="5400000">
            <a:off x="5219700" y="1333500"/>
            <a:ext cx="228600" cy="4724400"/>
          </a:xfrm>
          <a:prstGeom prst="rightBracket">
            <a:avLst>
              <a:gd name="adj" fmla="val 8324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3200" b="1"/>
          </a:p>
        </p:txBody>
      </p:sp>
      <p:sp>
        <p:nvSpPr>
          <p:cNvPr id="18" name="Правая круглая скобка 17"/>
          <p:cNvSpPr>
            <a:spLocks/>
          </p:cNvSpPr>
          <p:nvPr/>
        </p:nvSpPr>
        <p:spPr bwMode="auto">
          <a:xfrm rot="5400000">
            <a:off x="5105400" y="3352800"/>
            <a:ext cx="228600" cy="4495800"/>
          </a:xfrm>
          <a:prstGeom prst="rightBracket">
            <a:avLst>
              <a:gd name="adj" fmla="val 837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2" grpId="0" animBg="1"/>
      <p:bldP spid="16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379538"/>
            <a:ext cx="3614738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КЛЮЧИКИ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46688" y="1303338"/>
            <a:ext cx="3135312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КЛЮЧИК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>
            <a:cxnSpLocks noChangeShapeType="1"/>
          </p:cNvCxnSpPr>
          <p:nvPr/>
        </p:nvCxnSpPr>
        <p:spPr bwMode="auto">
          <a:xfrm>
            <a:off x="7772400" y="1143000"/>
            <a:ext cx="38100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" name="Прямая соединительная линия 10"/>
          <p:cNvCxnSpPr>
            <a:cxnSpLocks noChangeShapeType="1"/>
          </p:cNvCxnSpPr>
          <p:nvPr/>
        </p:nvCxnSpPr>
        <p:spPr bwMode="auto">
          <a:xfrm rot="10800000" flipV="1">
            <a:off x="7391400" y="1143000"/>
            <a:ext cx="38100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" name="Прямая соединительная линия 17"/>
          <p:cNvCxnSpPr>
            <a:cxnSpLocks noChangeShapeType="1"/>
          </p:cNvCxnSpPr>
          <p:nvPr/>
        </p:nvCxnSpPr>
        <p:spPr bwMode="auto">
          <a:xfrm rot="16200000" flipH="1">
            <a:off x="3352800" y="1066800"/>
            <a:ext cx="381000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" name="Прямая соединительная линия 21"/>
          <p:cNvCxnSpPr>
            <a:cxnSpLocks noChangeShapeType="1"/>
          </p:cNvCxnSpPr>
          <p:nvPr/>
        </p:nvCxnSpPr>
        <p:spPr bwMode="auto">
          <a:xfrm rot="5400000">
            <a:off x="2971800" y="1066800"/>
            <a:ext cx="381000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1" name="Прямая соединительная линия 30"/>
          <p:cNvCxnSpPr>
            <a:cxnSpLocks noChangeShapeType="1"/>
          </p:cNvCxnSpPr>
          <p:nvPr/>
        </p:nvCxnSpPr>
        <p:spPr bwMode="auto">
          <a:xfrm>
            <a:off x="2895600" y="2055813"/>
            <a:ext cx="457200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Прямая со стрелкой 33"/>
          <p:cNvCxnSpPr>
            <a:cxnSpLocks noChangeShapeType="1"/>
            <a:stCxn id="3" idx="3"/>
          </p:cNvCxnSpPr>
          <p:nvPr/>
        </p:nvCxnSpPr>
        <p:spPr bwMode="auto">
          <a:xfrm>
            <a:off x="4452938" y="1793875"/>
            <a:ext cx="695325" cy="79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22538" name="Picture 4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778250"/>
            <a:ext cx="8374063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>
            <a:off x="892175" y="2590800"/>
            <a:ext cx="337502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ЗАМОЧКИ</a:t>
            </a:r>
          </a:p>
        </p:txBody>
      </p:sp>
      <p:cxnSp>
        <p:nvCxnSpPr>
          <p:cNvPr id="46" name="Прямая соединительная линия 45"/>
          <p:cNvCxnSpPr>
            <a:cxnSpLocks noChangeShapeType="1"/>
          </p:cNvCxnSpPr>
          <p:nvPr/>
        </p:nvCxnSpPr>
        <p:spPr bwMode="auto">
          <a:xfrm>
            <a:off x="2819400" y="3352800"/>
            <a:ext cx="9144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" name="Прямая со стрелкой 50"/>
          <p:cNvCxnSpPr>
            <a:cxnSpLocks noChangeShapeType="1"/>
          </p:cNvCxnSpPr>
          <p:nvPr/>
        </p:nvCxnSpPr>
        <p:spPr bwMode="auto">
          <a:xfrm>
            <a:off x="4419600" y="2971800"/>
            <a:ext cx="6858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5" name="TextBox 54"/>
          <p:cNvSpPr txBox="1"/>
          <p:nvPr/>
        </p:nvSpPr>
        <p:spPr>
          <a:xfrm>
            <a:off x="5257800" y="2590800"/>
            <a:ext cx="3306763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ЗАМОЧЕК</a:t>
            </a:r>
          </a:p>
        </p:txBody>
      </p:sp>
      <p:cxnSp>
        <p:nvCxnSpPr>
          <p:cNvPr id="57" name="Прямая соединительная линия 56"/>
          <p:cNvCxnSpPr>
            <a:cxnSpLocks noChangeShapeType="1"/>
          </p:cNvCxnSpPr>
          <p:nvPr/>
        </p:nvCxnSpPr>
        <p:spPr bwMode="auto">
          <a:xfrm>
            <a:off x="8001000" y="2438400"/>
            <a:ext cx="38100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9" name="Прямая соединительная линия 58"/>
          <p:cNvCxnSpPr>
            <a:cxnSpLocks noChangeShapeType="1"/>
          </p:cNvCxnSpPr>
          <p:nvPr/>
        </p:nvCxnSpPr>
        <p:spPr bwMode="auto">
          <a:xfrm flipV="1">
            <a:off x="7620000" y="2438400"/>
            <a:ext cx="38100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" name="Прямая соединительная линия 16"/>
          <p:cNvCxnSpPr>
            <a:cxnSpLocks noChangeShapeType="1"/>
          </p:cNvCxnSpPr>
          <p:nvPr/>
        </p:nvCxnSpPr>
        <p:spPr bwMode="auto">
          <a:xfrm rot="16200000" flipH="1">
            <a:off x="3429000" y="2514600"/>
            <a:ext cx="228600" cy="228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" name="Прямая соединительная линия 19"/>
          <p:cNvCxnSpPr>
            <a:cxnSpLocks noChangeShapeType="1"/>
          </p:cNvCxnSpPr>
          <p:nvPr/>
        </p:nvCxnSpPr>
        <p:spPr bwMode="auto">
          <a:xfrm rot="5400000">
            <a:off x="3238500" y="2552700"/>
            <a:ext cx="22860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4" grpId="0"/>
      <p:bldP spid="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8610600" cy="597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066800"/>
            <a:ext cx="1938338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СТОЛ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16513" y="1074738"/>
            <a:ext cx="3341687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СТОЛ</a:t>
            </a:r>
            <a:r>
              <a:rPr lang="ru-RU" sz="4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5600" y="1066800"/>
            <a:ext cx="630238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84425" y="1066800"/>
            <a:ext cx="6635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2209800"/>
            <a:ext cx="2859088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КЛУБОЧ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89363" y="2209800"/>
            <a:ext cx="630237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352800" y="2209800"/>
            <a:ext cx="5953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81600" y="2209800"/>
            <a:ext cx="378460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КЛУБОЧКИ</a:t>
            </a:r>
          </a:p>
        </p:txBody>
      </p:sp>
      <p:cxnSp>
        <p:nvCxnSpPr>
          <p:cNvPr id="12" name="Прямая соединительная линия 11"/>
          <p:cNvCxnSpPr>
            <a:cxnSpLocks noChangeShapeType="1"/>
          </p:cNvCxnSpPr>
          <p:nvPr/>
        </p:nvCxnSpPr>
        <p:spPr bwMode="auto">
          <a:xfrm>
            <a:off x="7620000" y="2971800"/>
            <a:ext cx="6096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8" name="TextBox 17"/>
          <p:cNvSpPr txBox="1"/>
          <p:nvPr/>
        </p:nvSpPr>
        <p:spPr>
          <a:xfrm>
            <a:off x="685800" y="3429000"/>
            <a:ext cx="150495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КОТ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38400" y="3436938"/>
            <a:ext cx="560388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/>
              <a:t>К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981200" y="3436938"/>
            <a:ext cx="6635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cxnSp>
        <p:nvCxnSpPr>
          <p:cNvPr id="22" name="Прямая соединительная линия 21"/>
          <p:cNvCxnSpPr>
            <a:cxnSpLocks noChangeShapeType="1"/>
          </p:cNvCxnSpPr>
          <p:nvPr/>
        </p:nvCxnSpPr>
        <p:spPr bwMode="auto">
          <a:xfrm rot="16200000" flipH="1">
            <a:off x="2476500" y="3238500"/>
            <a:ext cx="38100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Прямая соединительная линия 25"/>
          <p:cNvCxnSpPr>
            <a:cxnSpLocks noChangeShapeType="1"/>
          </p:cNvCxnSpPr>
          <p:nvPr/>
        </p:nvCxnSpPr>
        <p:spPr bwMode="auto">
          <a:xfrm rot="10800000" flipV="1">
            <a:off x="2057400" y="3200400"/>
            <a:ext cx="457200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" name="Прямая соединительная линия 34"/>
          <p:cNvCxnSpPr>
            <a:cxnSpLocks noChangeShapeType="1"/>
          </p:cNvCxnSpPr>
          <p:nvPr/>
        </p:nvCxnSpPr>
        <p:spPr bwMode="auto">
          <a:xfrm rot="16200000" flipH="1">
            <a:off x="2895600" y="838200"/>
            <a:ext cx="381000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" name="Прямая соединительная линия 36"/>
          <p:cNvCxnSpPr>
            <a:cxnSpLocks noChangeShapeType="1"/>
          </p:cNvCxnSpPr>
          <p:nvPr/>
        </p:nvCxnSpPr>
        <p:spPr bwMode="auto">
          <a:xfrm rot="10800000" flipV="1">
            <a:off x="2438400" y="838200"/>
            <a:ext cx="457200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Прямая соединительная линия 42"/>
          <p:cNvCxnSpPr>
            <a:cxnSpLocks noChangeShapeType="1"/>
          </p:cNvCxnSpPr>
          <p:nvPr/>
        </p:nvCxnSpPr>
        <p:spPr bwMode="auto">
          <a:xfrm rot="16200000" flipH="1">
            <a:off x="3962400" y="1981200"/>
            <a:ext cx="381000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5" name="Прямая соединительная линия 44"/>
          <p:cNvCxnSpPr>
            <a:cxnSpLocks noChangeShapeType="1"/>
          </p:cNvCxnSpPr>
          <p:nvPr/>
        </p:nvCxnSpPr>
        <p:spPr bwMode="auto">
          <a:xfrm rot="10800000" flipV="1">
            <a:off x="3505200" y="1981200"/>
            <a:ext cx="457200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53" name="TextBox 52"/>
          <p:cNvSpPr txBox="1"/>
          <p:nvPr/>
        </p:nvSpPr>
        <p:spPr>
          <a:xfrm>
            <a:off x="5181600" y="3436938"/>
            <a:ext cx="28956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КОТ</a:t>
            </a:r>
            <a:r>
              <a:rPr lang="ru-RU" sz="4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КИ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85800" y="4648200"/>
            <a:ext cx="262890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СЫНОЧ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505200" y="4648200"/>
            <a:ext cx="630238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3214678" y="4643446"/>
            <a:ext cx="5953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cxnSp>
        <p:nvCxnSpPr>
          <p:cNvPr id="58" name="Прямая соединительная линия 57"/>
          <p:cNvCxnSpPr>
            <a:cxnSpLocks noChangeShapeType="1"/>
          </p:cNvCxnSpPr>
          <p:nvPr/>
        </p:nvCxnSpPr>
        <p:spPr bwMode="auto">
          <a:xfrm rot="16200000" flipH="1">
            <a:off x="3619500" y="4457700"/>
            <a:ext cx="457200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0" name="Прямая соединительная линия 59"/>
          <p:cNvCxnSpPr>
            <a:cxnSpLocks noChangeShapeType="1"/>
          </p:cNvCxnSpPr>
          <p:nvPr/>
        </p:nvCxnSpPr>
        <p:spPr bwMode="auto">
          <a:xfrm flipV="1">
            <a:off x="3200400" y="4419600"/>
            <a:ext cx="457200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64" name="TextBox 63"/>
          <p:cNvSpPr txBox="1"/>
          <p:nvPr/>
        </p:nvSpPr>
        <p:spPr>
          <a:xfrm>
            <a:off x="5133975" y="4572000"/>
            <a:ext cx="355282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СЫНОЧКИ</a:t>
            </a:r>
          </a:p>
        </p:txBody>
      </p:sp>
      <p:cxnSp>
        <p:nvCxnSpPr>
          <p:cNvPr id="66" name="Прямая соединительная линия 65"/>
          <p:cNvCxnSpPr>
            <a:cxnSpLocks noChangeShapeType="1"/>
          </p:cNvCxnSpPr>
          <p:nvPr/>
        </p:nvCxnSpPr>
        <p:spPr bwMode="auto">
          <a:xfrm>
            <a:off x="7391400" y="5334000"/>
            <a:ext cx="6096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  <p:bldP spid="18" grpId="0"/>
      <p:bldP spid="19" grpId="0"/>
      <p:bldP spid="20" grpId="0"/>
      <p:bldP spid="53" grpId="0"/>
      <p:bldP spid="54" grpId="0"/>
      <p:bldP spid="55" grpId="0"/>
      <p:bldP spid="56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9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Вывод – алгоритм: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315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839200" cy="5486400"/>
          </a:xfrm>
          <a:prstGeom prst="rect">
            <a:avLst/>
          </a:prstGeo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b="1" i="1" dirty="0" smtClean="0"/>
              <a:t>Чтобы  правильно  выбрать суффикс  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ru-RU" sz="4000" b="1" i="1" dirty="0" smtClean="0">
                <a:solidFill>
                  <a:srgbClr val="FF0000"/>
                </a:solidFill>
              </a:rPr>
              <a:t>И</a:t>
            </a:r>
            <a:r>
              <a:rPr lang="ru-RU" sz="4000" b="1" i="1" dirty="0" smtClean="0"/>
              <a:t>К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sz="4000" b="1" i="1" dirty="0" smtClean="0"/>
              <a:t>или  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ru-RU" sz="4000" b="1" i="1" dirty="0" smtClean="0">
                <a:solidFill>
                  <a:srgbClr val="FF0000"/>
                </a:solidFill>
              </a:rPr>
              <a:t>Е</a:t>
            </a:r>
            <a:r>
              <a:rPr lang="ru-RU" sz="4000" b="1" i="1" dirty="0" smtClean="0"/>
              <a:t>К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sz="4000" b="1" i="1" dirty="0" smtClean="0"/>
              <a:t>надо:</a:t>
            </a:r>
          </a:p>
          <a:p>
            <a:pPr marL="514350" indent="-51435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sz="4400" b="1" i="1" dirty="0" smtClean="0"/>
              <a:t>Изменить слово (мн. </a:t>
            </a:r>
            <a:r>
              <a:rPr lang="ru-RU" sz="4400" b="1" i="1" dirty="0"/>
              <a:t>ч</a:t>
            </a:r>
            <a:r>
              <a:rPr lang="ru-RU" sz="4400" b="1" i="1" dirty="0" smtClean="0"/>
              <a:t>исло)</a:t>
            </a:r>
          </a:p>
          <a:p>
            <a:pPr marL="514350" indent="-51435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sz="4400" b="1" i="1" dirty="0" smtClean="0"/>
              <a:t>Посмотреть осталась ли </a:t>
            </a:r>
            <a:r>
              <a:rPr lang="ru-RU" sz="4400" b="1" i="1" dirty="0" smtClean="0">
                <a:solidFill>
                  <a:srgbClr val="FF0000"/>
                </a:solidFill>
              </a:rPr>
              <a:t>гласная</a:t>
            </a:r>
            <a:r>
              <a:rPr lang="ru-RU" sz="4400" b="1" i="1" dirty="0" smtClean="0"/>
              <a:t>  в  суффиксе</a:t>
            </a:r>
          </a:p>
          <a:p>
            <a:pPr marL="514350" indent="-51435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sz="4400" b="1" i="1" dirty="0" smtClean="0"/>
              <a:t>Если осталась – пишем -</a:t>
            </a:r>
            <a:r>
              <a:rPr lang="ru-RU" sz="4400" b="1" i="1" dirty="0" smtClean="0">
                <a:solidFill>
                  <a:srgbClr val="FF0000"/>
                </a:solidFill>
              </a:rPr>
              <a:t>И</a:t>
            </a:r>
            <a:r>
              <a:rPr lang="ru-RU" sz="4400" b="1" i="1" dirty="0" smtClean="0"/>
              <a:t>К, 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i="1" dirty="0"/>
              <a:t> </a:t>
            </a:r>
            <a:r>
              <a:rPr lang="ru-RU" sz="4400" b="1" i="1" dirty="0" smtClean="0"/>
              <a:t>   нет – -</a:t>
            </a:r>
            <a:r>
              <a:rPr lang="ru-RU" sz="4400" b="1" i="1" dirty="0" smtClean="0">
                <a:solidFill>
                  <a:srgbClr val="FF0000"/>
                </a:solidFill>
              </a:rPr>
              <a:t>Е</a:t>
            </a:r>
            <a:r>
              <a:rPr lang="ru-RU" sz="4400" b="1" i="1" dirty="0" smtClean="0"/>
              <a:t>К </a:t>
            </a:r>
            <a:endParaRPr lang="ru-RU" sz="4400" b="1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14313"/>
            <a:ext cx="8358188" cy="1071562"/>
          </a:xfrm>
        </p:spPr>
        <p:txBody>
          <a:bodyPr/>
          <a:lstStyle/>
          <a:p>
            <a:r>
              <a:rPr lang="ru-RU" sz="2800" smtClean="0"/>
              <a:t>Образуйте однокоренные слова , обозначающие маленькие предметы.</a:t>
            </a:r>
          </a:p>
        </p:txBody>
      </p:sp>
      <p:pic>
        <p:nvPicPr>
          <p:cNvPr id="6" name="Рисунок 5" descr="1052_1~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428750"/>
            <a:ext cx="35718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d3e80d40771529a521661ac80a81ad6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3" y="785813"/>
            <a:ext cx="4876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7"/>
          <p:cNvSpPr txBox="1">
            <a:spLocks noChangeArrowheads="1"/>
          </p:cNvSpPr>
          <p:nvPr/>
        </p:nvSpPr>
        <p:spPr bwMode="auto">
          <a:xfrm>
            <a:off x="500063" y="6000750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u="sng" dirty="0">
                <a:solidFill>
                  <a:srgbClr val="00B050"/>
                </a:solidFill>
                <a:latin typeface="Constantia" pitchFamily="18" charset="0"/>
              </a:rPr>
              <a:t>цветок</a:t>
            </a:r>
            <a:r>
              <a:rPr lang="ru-RU" sz="2800" dirty="0">
                <a:latin typeface="Constantia" pitchFamily="18" charset="0"/>
              </a:rPr>
              <a:t>-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00250" y="6000750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цветочек </a:t>
            </a:r>
          </a:p>
        </p:txBody>
      </p:sp>
      <p:sp>
        <p:nvSpPr>
          <p:cNvPr id="8199" name="TextBox 9"/>
          <p:cNvSpPr txBox="1">
            <a:spLocks noChangeArrowheads="1"/>
          </p:cNvSpPr>
          <p:nvPr/>
        </p:nvSpPr>
        <p:spPr bwMode="auto">
          <a:xfrm>
            <a:off x="4786313" y="5929313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Constantia" pitchFamily="18" charset="0"/>
                <a:hlinkClick r:id="rId5" action="ppaction://hlinkfile"/>
              </a:rPr>
              <a:t>торт</a:t>
            </a:r>
            <a:r>
              <a:rPr lang="ru-RU" sz="2800" dirty="0">
                <a:latin typeface="Constantia" pitchFamily="18" charset="0"/>
              </a:rPr>
              <a:t> -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929313" y="5929313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тортик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Image0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0"/>
            <a:ext cx="578647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2" descr="Image000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074988"/>
            <a:ext cx="5715040" cy="378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214290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Алгоритм правописания гласных в суффиксах –</a:t>
            </a:r>
            <a:r>
              <a:rPr lang="ru-RU" sz="2400" dirty="0" err="1" smtClean="0"/>
              <a:t>ик</a:t>
            </a:r>
            <a:r>
              <a:rPr lang="ru-RU" sz="2400" dirty="0" smtClean="0"/>
              <a:t>-, -</a:t>
            </a:r>
            <a:r>
              <a:rPr lang="ru-RU" sz="2400" dirty="0" err="1" smtClean="0"/>
              <a:t>ек</a:t>
            </a:r>
            <a:r>
              <a:rPr lang="ru-RU" sz="2400" dirty="0" smtClean="0"/>
              <a:t>-.</a:t>
            </a:r>
            <a:endParaRPr lang="ru-RU" sz="24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2786050" y="2571744"/>
            <a:ext cx="857256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929190" y="2285992"/>
            <a:ext cx="1000132" cy="78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5643967" y="4000107"/>
            <a:ext cx="857256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2679290" y="3964388"/>
            <a:ext cx="785818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7a9e0592ed90858eedf62efbd3f4ccc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5143512"/>
            <a:ext cx="1714512" cy="154925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500166" y="857232"/>
            <a:ext cx="5143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Измени форму слова.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00166" y="1357298"/>
            <a:ext cx="5143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None/>
            </a:pPr>
            <a:r>
              <a:rPr lang="ru-RU" dirty="0" smtClean="0"/>
              <a:t>2. </a:t>
            </a:r>
            <a:r>
              <a:rPr lang="ru-RU" sz="2000" dirty="0" smtClean="0"/>
              <a:t>Определи «убегает» ли гласный.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57488" y="3143248"/>
            <a:ext cx="642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да</a:t>
            </a:r>
            <a:endParaRPr lang="ru-RU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5715008" y="3071810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нет</a:t>
            </a:r>
            <a:endParaRPr lang="ru-RU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2643174" y="4357694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пиши –</a:t>
            </a:r>
            <a:r>
              <a:rPr lang="ru-RU" sz="2000" dirty="0" err="1" smtClean="0"/>
              <a:t>ек</a:t>
            </a:r>
            <a:r>
              <a:rPr lang="ru-RU" sz="2000" dirty="0" smtClean="0"/>
              <a:t>-</a:t>
            </a:r>
            <a:endParaRPr lang="ru-RU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5643570" y="4429132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пиши</a:t>
            </a:r>
            <a:r>
              <a:rPr lang="ru-RU" dirty="0" smtClean="0"/>
              <a:t> –</a:t>
            </a:r>
            <a:r>
              <a:rPr lang="ru-RU" dirty="0" err="1" smtClean="0"/>
              <a:t>ик</a:t>
            </a:r>
            <a:r>
              <a:rPr lang="ru-RU" dirty="0" smtClean="0"/>
              <a:t>-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1"/>
      <p:bldP spid="25" grpId="0"/>
      <p:bldP spid="26" grpId="0"/>
      <p:bldP spid="27" grpId="0"/>
      <p:bldP spid="28" grpId="0"/>
      <p:bldP spid="2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498</TotalTime>
  <Words>218</Words>
  <Application>Microsoft Office PowerPoint</Application>
  <PresentationFormat>Экран (4:3)</PresentationFormat>
  <Paragraphs>73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Слайд 1</vt:lpstr>
      <vt:lpstr>е ? и</vt:lpstr>
      <vt:lpstr>Слайд 3</vt:lpstr>
      <vt:lpstr>Слайд 4</vt:lpstr>
      <vt:lpstr>Слайд 5</vt:lpstr>
      <vt:lpstr>Вывод – алгоритм: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лицей</cp:lastModifiedBy>
  <cp:revision>57</cp:revision>
  <dcterms:created xsi:type="dcterms:W3CDTF">2009-11-11T12:16:44Z</dcterms:created>
  <dcterms:modified xsi:type="dcterms:W3CDTF">2015-01-17T10:45:35Z</dcterms:modified>
</cp:coreProperties>
</file>