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sldIdLst>
    <p:sldId id="287" r:id="rId2"/>
    <p:sldId id="28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9" r:id="rId34"/>
    <p:sldId id="290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6" autoAdjust="0"/>
    <p:restoredTop sz="92481" autoAdjust="0"/>
  </p:normalViewPr>
  <p:slideViewPr>
    <p:cSldViewPr>
      <p:cViewPr varScale="1">
        <p:scale>
          <a:sx n="84" d="100"/>
          <a:sy n="84" d="100"/>
        </p:scale>
        <p:origin x="-84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32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4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55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56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57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58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59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60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61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62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63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64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65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66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67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68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33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2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53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34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3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44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45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46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47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48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49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50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51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35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7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8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9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0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1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2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334915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34916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8EF4C-1C0C-4E7C-9663-D36A52FD1EEC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CF6B3-0B75-4DA1-9F64-91877A8A1B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34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34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915" grpId="0" autoUpdateAnimBg="0"/>
      <p:bldP spid="334916" grpId="0" build="p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ECBE7-47B3-4E68-96A6-B2FDEF88ABF6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B6086-F7A2-4207-8166-2B461A1D7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1DFB0-1403-424D-B814-C3CADC391E98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A7C27-3D76-4092-97AF-649B9DE81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8226425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5613" y="3922713"/>
            <a:ext cx="822642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AC531F-EEFE-4DDE-878C-1229FC7C7BB3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5FBA2-2D99-4C34-AE0B-82ED2D9F1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5613" y="1598613"/>
            <a:ext cx="4037012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5613" y="3922713"/>
            <a:ext cx="4037012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04E7F-5D76-4B4C-BDAC-65F553A7D7E6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E7DC7-A3BC-4543-8465-FA7E92A198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16E81-5858-4F8F-AC93-DBD4D128E6C2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7102E-63CA-4C3D-90C2-3384BBBBA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D9CDB-5839-4BAE-ABDF-C8367559090B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F707A-C9B3-4EB4-B19B-A5D9F6C4B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455FC-A5D0-423F-B101-C8A53A2BAD0E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676D1-F245-4E20-A432-0B5CE9621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94B03-BDCB-4E40-9E9E-AF3F82B3CAA5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C5AD0-78CF-4679-ACCE-EF93A72E29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54D81-2FDD-4E31-A698-9B5C1D54921E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5AD18-78C5-4968-84B6-424AD6C08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A06E3-0F4C-4423-B2A2-2C0A88336E42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4829F-70E2-4C3D-893A-680FD390A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B8989-FC46-41CE-B098-E8BFB8D8BC55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9D029-C4A9-4DD6-B9FC-CDA5F1C58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F4903-D978-42BD-902A-8ADFF17A18E7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AC5D3-BE2F-4C3B-97F3-E1E9B80F7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EB897-3988-4085-9922-2730ABC95EB5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6B305-4EA8-4621-89AD-30F67ED97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333827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333829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30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31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32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33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34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35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36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37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38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39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40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41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42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43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44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45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46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47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48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49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50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51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52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53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1059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333855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56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57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58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59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60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61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62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63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64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65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66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67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68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69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060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333871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72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061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333874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75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76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77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78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79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80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81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333882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333883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84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85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86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87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88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89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3890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33389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38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53C43F5F-0AF5-46FA-811A-28CA1F627F24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3338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38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0863C88F-6B94-4436-B5FF-C015D88B2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33895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9" r:id="rId1"/>
    <p:sldLayoutId id="2147483797" r:id="rId2"/>
    <p:sldLayoutId id="2147483796" r:id="rId3"/>
    <p:sldLayoutId id="2147483795" r:id="rId4"/>
    <p:sldLayoutId id="2147483794" r:id="rId5"/>
    <p:sldLayoutId id="2147483793" r:id="rId6"/>
    <p:sldLayoutId id="2147483792" r:id="rId7"/>
    <p:sldLayoutId id="2147483791" r:id="rId8"/>
    <p:sldLayoutId id="2147483790" r:id="rId9"/>
    <p:sldLayoutId id="2147483789" r:id="rId10"/>
    <p:sldLayoutId id="2147483788" r:id="rId11"/>
    <p:sldLayoutId id="2147483787" r:id="rId12"/>
    <p:sldLayoutId id="2147483786" r:id="rId13"/>
    <p:sldLayoutId id="2147483798" r:id="rId14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91" grpId="0"/>
      <p:bldP spid="333895" grpId="0" build="p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effectLst/>
              </a:rPr>
              <a:t>ГОБУ СПО ВО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effectLst/>
              </a:rPr>
              <a:t> «Острогожский аграрный техникум»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effectLst/>
              </a:rPr>
              <a:t>Презентация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effectLst/>
              </a:rPr>
              <a:t>на тему «Проблема производственных возможностей и эффективности экономики»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effectLst/>
              </a:rPr>
              <a:t>по дисциплине « Экономическая теория»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effectLst/>
              </a:rPr>
              <a:t>Специальность «Экономика и бухгалтерский учет (по отраслям)»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effectLst/>
              </a:rPr>
              <a:t>Разработчик: Яско Н.В.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effectLst/>
              </a:rPr>
              <a:t>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effectLst/>
              </a:rPr>
              <a:t>Рассмотрена на заседании цикловой комиссии экономических, бухгалтерских и юридических дисциплин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effectLst/>
              </a:rPr>
              <a:t>Протокол №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effectLst/>
              </a:rPr>
              <a:t>От__________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effectLst/>
              </a:rPr>
              <a:t>Председатель______________ ( Е.В. Чалая)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utoUpdateAnimBg="0"/>
      <p:bldP spid="48131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772817"/>
            <a:ext cx="6134325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Безграничность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потребностей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человека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Потребности человека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Потребности государства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750" y="4941888"/>
            <a:ext cx="2303463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 обеспечении своей безопасности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708400" y="5013325"/>
            <a:ext cx="1871663" cy="1223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 охране окружающей среды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372225" y="5013325"/>
            <a:ext cx="1800225" cy="1223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 заботе о здоровье граждан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1042988" y="1268413"/>
            <a:ext cx="1368425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3239294" y="1448594"/>
            <a:ext cx="504825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5148263" y="1412875"/>
            <a:ext cx="503238" cy="71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7127875" y="1089026"/>
            <a:ext cx="720725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179388" y="1773238"/>
            <a:ext cx="208915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 пище, одежде, жилище</a:t>
            </a:r>
          </a:p>
        </p:txBody>
      </p:sp>
      <p:sp>
        <p:nvSpPr>
          <p:cNvPr id="28" name="Овал 27"/>
          <p:cNvSpPr/>
          <p:nvPr/>
        </p:nvSpPr>
        <p:spPr>
          <a:xfrm>
            <a:off x="2484438" y="1844675"/>
            <a:ext cx="1943100" cy="13684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Духовные 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643438" y="1773238"/>
            <a:ext cx="1944687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  познании природы, общества</a:t>
            </a:r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6875463" y="1773238"/>
            <a:ext cx="1873250" cy="1223962"/>
          </a:xfrm>
          <a:prstGeom prst="triangle">
            <a:avLst>
              <a:gd name="adj" fmla="val 532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 образовании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32" name="Прямая со стрелкой 31"/>
          <p:cNvCxnSpPr/>
          <p:nvPr/>
        </p:nvCxnSpPr>
        <p:spPr>
          <a:xfrm rot="10800000" flipV="1">
            <a:off x="1116013" y="3933825"/>
            <a:ext cx="1655762" cy="790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>
            <a:off x="3995738" y="4365625"/>
            <a:ext cx="100806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6011863" y="3789363"/>
            <a:ext cx="1223962" cy="1079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Можно ли ограничиться только названными потребностями?</a:t>
            </a:r>
          </a:p>
          <a:p>
            <a:pPr eaLnBrk="1" hangingPunct="1">
              <a:defRPr/>
            </a:pPr>
            <a:r>
              <a:rPr lang="ru-RU" dirty="0" smtClean="0"/>
              <a:t>Нет. Потребности человека и государства практически </a:t>
            </a:r>
            <a:r>
              <a:rPr lang="ru-RU" b="1" dirty="0" smtClean="0"/>
              <a:t>безграничны.</a:t>
            </a:r>
          </a:p>
          <a:p>
            <a:pPr eaLnBrk="1" hangingPunct="1">
              <a:defRPr/>
            </a:pPr>
            <a:r>
              <a:rPr lang="ru-RU" dirty="0" smtClean="0"/>
              <a:t>Большинство людей не в состоянии полностью удовлетворить свои потребности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16813" y="2967335"/>
            <a:ext cx="511037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cs typeface="+mn-cs"/>
              </a:rPr>
              <a:t>Текст надписи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196752"/>
            <a:ext cx="7222646" cy="34163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Ограниченность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Дохода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И проблема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выбора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765175"/>
            <a:ext cx="8213725" cy="53308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Степень удовлетворения потребностей зависит от того, какие доходы получает человек. Никто не может заработать столько денег, сколько ему хочется. </a:t>
            </a:r>
          </a:p>
          <a:p>
            <a:pPr eaLnBrk="1" hangingPunct="1">
              <a:defRPr/>
            </a:pPr>
            <a:r>
              <a:rPr lang="ru-RU" dirty="0" smtClean="0"/>
              <a:t>Доход любого человека, любой семьи ограничен.</a:t>
            </a:r>
          </a:p>
          <a:p>
            <a:pPr eaLnBrk="1" hangingPunct="1">
              <a:defRPr/>
            </a:pPr>
            <a:r>
              <a:rPr lang="ru-RU" dirty="0" smtClean="0"/>
              <a:t>Это означает, что все без исключения каждодневно решают проблему: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/>
              <a:t>Н</a:t>
            </a:r>
            <a:r>
              <a:rPr lang="ru-RU" sz="4000" dirty="0" smtClean="0"/>
              <a:t>А  ЧТО ИСТРАТИТЬ ЗАРАБОТАННЫЕ ДЕНЬГИ???</a:t>
            </a: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Приведем примеры…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196975"/>
            <a:ext cx="8431213" cy="54006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Домашнее хозяйство (семья)</a:t>
            </a:r>
          </a:p>
          <a:p>
            <a:pPr algn="ctr" eaLnBrk="1" hangingPunct="1"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или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188" y="2060575"/>
            <a:ext cx="3240087" cy="2808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Хорошее питание,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покупка  художественных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книг </a:t>
            </a:r>
          </a:p>
        </p:txBody>
      </p:sp>
      <p:sp>
        <p:nvSpPr>
          <p:cNvPr id="5" name="Овал 4"/>
          <p:cNvSpPr/>
          <p:nvPr/>
        </p:nvSpPr>
        <p:spPr>
          <a:xfrm>
            <a:off x="4932363" y="1916113"/>
            <a:ext cx="3816350" cy="2952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Покупка дорогой модной одежды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Бизнесмен – олигарх</a:t>
            </a:r>
          </a:p>
          <a:p>
            <a:pPr algn="ctr" eaLnBrk="1" hangingPunct="1">
              <a:defRPr/>
            </a:pPr>
            <a:endParaRPr lang="ru-RU" dirty="0" smtClean="0"/>
          </a:p>
          <a:p>
            <a:pPr algn="ctr" eaLnBrk="1" hangingPunct="1"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или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4213" y="2636838"/>
            <a:ext cx="3455987" cy="2376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Купить виллу в Италии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на берегу  Адриатического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моря 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64163" y="2636838"/>
            <a:ext cx="3311525" cy="2447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Купить виллу в США близ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Сан-Франциско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Руководитель фирмы</a:t>
            </a:r>
          </a:p>
          <a:p>
            <a:pPr algn="ctr" eaLnBrk="1" hangingPunct="1"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или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/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684213" y="2708275"/>
            <a:ext cx="2879725" cy="208915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Купить новое оборудование</a:t>
            </a:r>
          </a:p>
        </p:txBody>
      </p:sp>
      <p:sp>
        <p:nvSpPr>
          <p:cNvPr id="6" name="Трапеция 5"/>
          <p:cNvSpPr/>
          <p:nvPr/>
        </p:nvSpPr>
        <p:spPr>
          <a:xfrm>
            <a:off x="5148263" y="2852738"/>
            <a:ext cx="3816350" cy="2016125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Купить завод,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поставляющий вспомогательные материалы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Правительство страны</a:t>
            </a:r>
            <a:endParaRPr lang="ru-RU" dirty="0"/>
          </a:p>
        </p:txBody>
      </p:sp>
      <p:sp>
        <p:nvSpPr>
          <p:cNvPr id="4" name="Табличка 3"/>
          <p:cNvSpPr/>
          <p:nvPr/>
        </p:nvSpPr>
        <p:spPr>
          <a:xfrm>
            <a:off x="468313" y="2636838"/>
            <a:ext cx="2519362" cy="2305050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Сколько потратить на развитие образования,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науки 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культуры</a:t>
            </a:r>
          </a:p>
        </p:txBody>
      </p:sp>
      <p:sp>
        <p:nvSpPr>
          <p:cNvPr id="5" name="Правильный пятиугольник 4"/>
          <p:cNvSpPr/>
          <p:nvPr/>
        </p:nvSpPr>
        <p:spPr>
          <a:xfrm>
            <a:off x="3203575" y="2492375"/>
            <a:ext cx="2952750" cy="252095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Сколько потратить на охрану окружающей среды</a:t>
            </a:r>
          </a:p>
        </p:txBody>
      </p:sp>
      <p:sp>
        <p:nvSpPr>
          <p:cNvPr id="6" name="Капля 5"/>
          <p:cNvSpPr/>
          <p:nvPr/>
        </p:nvSpPr>
        <p:spPr>
          <a:xfrm>
            <a:off x="6227763" y="2420938"/>
            <a:ext cx="2520950" cy="252095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Сколько потратить на оборону страны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549275"/>
            <a:ext cx="8213725" cy="55467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Перед всеми стоит проблема выбора того, каким образом использовать имеющиеся в их распоряжении деньги.</a:t>
            </a:r>
          </a:p>
          <a:p>
            <a:pPr eaLnBrk="1" hangingPunct="1">
              <a:defRPr/>
            </a:pPr>
            <a:r>
              <a:rPr lang="ru-RU" dirty="0" smtClean="0"/>
              <a:t>Дело в том, что все имеют ограниченные доходы..</a:t>
            </a:r>
          </a:p>
          <a:p>
            <a:pPr eaLnBrk="1" hangingPunct="1">
              <a:defRPr/>
            </a:pPr>
            <a:r>
              <a:rPr lang="ru-RU" dirty="0" smtClean="0"/>
              <a:t>Проблемы выбора не существовало бы, если все хозяйствующие субъекты общества получали неограниченные доходы.</a:t>
            </a:r>
          </a:p>
          <a:p>
            <a:pPr eaLnBrk="1" hangingPunct="1">
              <a:defRPr/>
            </a:pPr>
            <a:r>
              <a:rPr lang="ru-RU" dirty="0" smtClean="0"/>
              <a:t>Но это – несбыточная мечта..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ru-RU" smtClean="0">
                <a:effectLst/>
              </a:rPr>
              <a:t>Аннотация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/>
          <a:lstStyle/>
          <a:p>
            <a:r>
              <a:rPr lang="ru-RU" sz="2800" smtClean="0">
                <a:effectLst/>
              </a:rPr>
              <a:t>Эта презентация предназначена для использования на уроке на тему</a:t>
            </a:r>
            <a:r>
              <a:rPr lang="en-US" sz="2800" smtClean="0">
                <a:effectLst/>
              </a:rPr>
              <a:t>:</a:t>
            </a:r>
            <a:r>
              <a:rPr lang="ru-RU" sz="2800" smtClean="0">
                <a:effectLst/>
              </a:rPr>
              <a:t> «Проблема производственных возможностей и эффективности экономики». Представленная в презентации информация в наглядной форме способствует изучению материала урока. Презентация может быть использована студентами при самостоятельной подготовке. Презентация разработана с соблюдением авторских прав.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utoUpdateAnimBg="0"/>
      <p:bldP spid="49155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16813" y="2967335"/>
            <a:ext cx="511037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Текст надписи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16813" y="2967335"/>
            <a:ext cx="511037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Текст надписи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052736"/>
            <a:ext cx="7230563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Экономические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блага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и ограниченность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ресурсов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Почему нельзя обеспечить все население страны товарами и услугами безгранично?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Реальные доходы населения страны определяются тем количеством товаров и услуг, которые могут быть куплены на заработанные людьми деньги.</a:t>
            </a:r>
          </a:p>
          <a:p>
            <a:pPr eaLnBrk="1" hangingPunct="1">
              <a:defRPr/>
            </a:pPr>
            <a:r>
              <a:rPr lang="ru-RU" sz="2800" dirty="0" smtClean="0"/>
              <a:t>Поэтому реально доходы членов общества ограничены количеством товаров и услуг, которые производятся в стране.</a:t>
            </a:r>
          </a:p>
          <a:p>
            <a:pPr eaLnBrk="1" hangingPunct="1">
              <a:defRPr/>
            </a:pPr>
            <a:r>
              <a:rPr lang="ru-RU" sz="2800" dirty="0" smtClean="0"/>
              <a:t>Иными словами, любое общество имеет в своем распоряжении ограниченные блага, т.е. средства, благодаря которым удовлетворяются потребности людей</a:t>
            </a:r>
            <a:endParaRPr lang="ru-RU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836613"/>
            <a:ext cx="8213725" cy="525938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Все виды ограниченных благ называются </a:t>
            </a:r>
            <a:r>
              <a:rPr lang="ru-RU" sz="3600" b="1" dirty="0" smtClean="0"/>
              <a:t>экономическими</a:t>
            </a:r>
          </a:p>
          <a:p>
            <a:pPr eaLnBrk="1" hangingPunct="1">
              <a:defRPr/>
            </a:pPr>
            <a:endParaRPr lang="ru-RU" sz="3600" b="1" dirty="0"/>
          </a:p>
        </p:txBody>
      </p:sp>
      <p:sp>
        <p:nvSpPr>
          <p:cNvPr id="4" name="Багетная рамка 3"/>
          <p:cNvSpPr/>
          <p:nvPr/>
        </p:nvSpPr>
        <p:spPr>
          <a:xfrm>
            <a:off x="395288" y="2205038"/>
            <a:ext cx="8064500" cy="42481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Экономические блага – это средства, необходимые для удовлетворения потребностей людей и имеющиеся в распоряжении общества в ограниченном количестве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692150"/>
            <a:ext cx="8213725" cy="540385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В распоряжении общества имеются также </a:t>
            </a:r>
            <a:r>
              <a:rPr lang="ru-RU" b="1" dirty="0" smtClean="0"/>
              <a:t>неограниченные</a:t>
            </a:r>
            <a:r>
              <a:rPr lang="ru-RU" dirty="0" smtClean="0"/>
              <a:t>, или </a:t>
            </a:r>
            <a:r>
              <a:rPr lang="ru-RU" b="1" dirty="0" smtClean="0"/>
              <a:t>свободные</a:t>
            </a:r>
            <a:r>
              <a:rPr lang="ru-RU" dirty="0" smtClean="0"/>
              <a:t>, блага. Они достаются человеку в количестве, достаточном  для удовлетворения потребностей.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Свободные блага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Вода                                              Воздух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403350" y="3716338"/>
            <a:ext cx="1944688" cy="10810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19700" y="3789363"/>
            <a:ext cx="2305050" cy="100806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9" y="332657"/>
            <a:ext cx="8358510" cy="5763344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Для создания экономических благ необходимы ресурсы. Они используются людьми для производства и потребительских товаров и услуг, и новых ресурсов.</a:t>
            </a:r>
          </a:p>
          <a:p>
            <a:pPr algn="ctr" eaLnBrk="1" hangingPunct="1">
              <a:defRPr/>
            </a:pPr>
            <a:r>
              <a:rPr lang="ru-RU" dirty="0" smtClean="0"/>
              <a:t>Ресурсы любой страны ограничены            Виды ресурсов</a:t>
            </a:r>
          </a:p>
          <a:p>
            <a:pPr algn="ctr" eaLnBrk="1" hangingPunct="1"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lvl="6"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4292600"/>
            <a:ext cx="2232025" cy="12969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Времени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19475" y="4365625"/>
            <a:ext cx="2160588" cy="12239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Трудовые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84888" y="4292600"/>
            <a:ext cx="2016125" cy="12969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Природные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79613" y="5805488"/>
            <a:ext cx="2232025" cy="1052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Финансовые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(денежные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76825" y="5805488"/>
            <a:ext cx="2159000" cy="1052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Материальные</a:t>
            </a:r>
            <a:r>
              <a:rPr lang="ru-RU" dirty="0"/>
              <a:t> 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268538" y="3933825"/>
            <a:ext cx="1223962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4428332" y="4075906"/>
            <a:ext cx="287338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940425" y="3860800"/>
            <a:ext cx="1295400" cy="360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2375694" y="4256882"/>
            <a:ext cx="2016125" cy="9350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4824413" y="4545012"/>
            <a:ext cx="1798638" cy="576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260350"/>
            <a:ext cx="8286750" cy="62642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Ограниченность трудовых ресурсов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Ограниченность природных ресурсов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Ограниченность материальных ресурсов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8313" y="981075"/>
            <a:ext cx="8280400" cy="1439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 производство экономических благ вовлекаются только те жители страны, которые могут работать  и намерены работать – </a:t>
            </a:r>
            <a:r>
              <a:rPr lang="ru-RU" b="1" i="1" dirty="0"/>
              <a:t>трудоспособное население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750" y="3141663"/>
            <a:ext cx="8135938" cy="1079500"/>
          </a:xfrm>
          <a:prstGeom prst="roundRect">
            <a:avLst>
              <a:gd name="adj" fmla="val 149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Недостаточно  пригодных для производства сельскохозяйственной продукции земель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8313" y="5300663"/>
            <a:ext cx="8064500" cy="1008062"/>
          </a:xfrm>
          <a:prstGeom prst="roundRect">
            <a:avLst>
              <a:gd name="adj" fmla="val 184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Добыча каменной руды и каменного угля  ограничена производственными мощностями добывающей промышленности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Ограниченность ресурсов лежит в основе того, что люди не могут производить беспредельное количество разнообразных экономических благ. </a:t>
            </a:r>
          </a:p>
          <a:p>
            <a:pPr eaLnBrk="1" hangingPunct="1">
              <a:defRPr/>
            </a:pPr>
            <a:r>
              <a:rPr lang="ru-RU" dirty="0" smtClean="0"/>
              <a:t>Если в одни отрасли промышленности вовлечено больше ресурсов, то другим отраслям достанется меньшее их количество.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2060848"/>
            <a:ext cx="561543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Факторы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производства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Факторы производства</a:t>
            </a:r>
            <a:endParaRPr lang="ru-RU" dirty="0"/>
          </a:p>
        </p:txBody>
      </p:sp>
      <p:sp>
        <p:nvSpPr>
          <p:cNvPr id="4" name="Багетная рамка 3"/>
          <p:cNvSpPr/>
          <p:nvPr/>
        </p:nvSpPr>
        <p:spPr>
          <a:xfrm>
            <a:off x="611188" y="549275"/>
            <a:ext cx="7848600" cy="165576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Ресурсы, которые используются людьми для производства экономических благ, называются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факторами производства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2708275"/>
            <a:ext cx="2987675" cy="4149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Земля –</a:t>
            </a:r>
            <a:r>
              <a:rPr lang="ru-RU" sz="2000" dirty="0"/>
              <a:t> даровые блага природы, которые применяются в производственном процессе: земля под производственными зданиями, пахотная земля, леса, воды, месторождения полезных ископаемых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59113" y="2708275"/>
            <a:ext cx="3168650" cy="4149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Капитал –</a:t>
            </a:r>
            <a:r>
              <a:rPr lang="ru-RU" sz="2000" dirty="0"/>
              <a:t> произведенные человеком средства производства: станки и оборудование, производственные здания, сооружения, транспорт,  вычислительная техника, измерительные приборы, сырье и полуфабрикаты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43663" y="2781300"/>
            <a:ext cx="2700337" cy="3816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Трудовые ресурсы – </a:t>
            </a:r>
            <a:r>
              <a:rPr lang="ru-RU" dirty="0"/>
              <a:t>люди, обладающие физическими и интеллектуальными способностями, только трудоспособное население, занятое на производстве, на государственной службе, учащееся, ищущее работу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333375"/>
            <a:ext cx="8213725" cy="57626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Результативность применения трудовых ресурсов, т.е. </a:t>
            </a:r>
            <a:r>
              <a:rPr lang="ru-RU" b="1" i="1" dirty="0" smtClean="0"/>
              <a:t>производительность труда </a:t>
            </a:r>
            <a:r>
              <a:rPr lang="ru-RU" dirty="0" smtClean="0"/>
              <a:t>определяется уровнем образования людей, их квалификацией, состоянием здоровья, культурно-историческими традициями. </a:t>
            </a:r>
          </a:p>
          <a:p>
            <a:pPr eaLnBrk="1" hangingPunct="1">
              <a:defRPr/>
            </a:pPr>
            <a:r>
              <a:rPr lang="ru-RU" dirty="0" smtClean="0"/>
              <a:t>Большую роль играет заинтересованность людей в реализации своих способностей.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 sz="quarter"/>
          </p:nvPr>
        </p:nvSpPr>
        <p:spPr>
          <a:xfrm>
            <a:off x="539750" y="476250"/>
            <a:ext cx="8226425" cy="1736725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effectLst/>
              </a:rPr>
              <a:t>Проблема производственных возможностей и эффективности экономики</a:t>
            </a:r>
          </a:p>
        </p:txBody>
      </p:sp>
      <p:sp>
        <p:nvSpPr>
          <p:cNvPr id="17410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457200" y="3900488"/>
            <a:ext cx="5051425" cy="24082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smtClean="0">
                <a:effectLst/>
              </a:rPr>
              <a:t>Автор</a:t>
            </a:r>
            <a:r>
              <a:rPr lang="en-US" sz="2800" smtClean="0">
                <a:effectLst/>
              </a:rPr>
              <a:t>: </a:t>
            </a:r>
            <a:r>
              <a:rPr lang="ru-RU" sz="2800" smtClean="0">
                <a:effectLst/>
              </a:rPr>
              <a:t>Преподаватель ГОБУ СПО ВО «Острогожский аграрный техникум»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effectLst/>
              </a:rPr>
              <a:t>Яско Н.В.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404813"/>
            <a:ext cx="8286750" cy="569118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/>
              <a:t>Эффективность экономики любой страны во многом зависит от того, насколько ее жители смогут раскрыться в своей трудовой деятельности, проявить свои знания и таланты. 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Факторами производства владеют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Частные лица</a:t>
            </a:r>
          </a:p>
          <a:p>
            <a:pPr algn="ctr" eaLnBrk="1" hangingPunct="1">
              <a:defRPr/>
            </a:pPr>
            <a:r>
              <a:rPr lang="ru-RU" dirty="0" smtClean="0"/>
              <a:t>Компании </a:t>
            </a:r>
          </a:p>
          <a:p>
            <a:pPr algn="ctr" eaLnBrk="1" hangingPunct="1">
              <a:defRPr/>
            </a:pPr>
            <a:r>
              <a:rPr lang="ru-RU" dirty="0" smtClean="0"/>
              <a:t>Государство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dirty="0" smtClean="0"/>
              <a:t>Каждый фактор приносит собственнику соответствующий доход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550" y="4508500"/>
            <a:ext cx="2305050" cy="720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Труд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4508500"/>
            <a:ext cx="2952750" cy="720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Заработная плата </a:t>
            </a:r>
          </a:p>
        </p:txBody>
      </p:sp>
      <p:sp>
        <p:nvSpPr>
          <p:cNvPr id="6" name="Овал 5"/>
          <p:cNvSpPr/>
          <p:nvPr/>
        </p:nvSpPr>
        <p:spPr>
          <a:xfrm>
            <a:off x="1187450" y="5445125"/>
            <a:ext cx="2160588" cy="647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Земля </a:t>
            </a:r>
          </a:p>
        </p:txBody>
      </p:sp>
      <p:sp>
        <p:nvSpPr>
          <p:cNvPr id="7" name="Овал 6"/>
          <p:cNvSpPr/>
          <p:nvPr/>
        </p:nvSpPr>
        <p:spPr>
          <a:xfrm>
            <a:off x="4643438" y="5373688"/>
            <a:ext cx="2808287" cy="7191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Рента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87450" y="6237288"/>
            <a:ext cx="1944688" cy="620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Капитал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59338" y="6165850"/>
            <a:ext cx="2520950" cy="69215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Процент 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3419475" y="4581525"/>
            <a:ext cx="1223963" cy="5762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3348038" y="5445125"/>
            <a:ext cx="1223962" cy="5048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3348038" y="6308725"/>
            <a:ext cx="1368425" cy="5492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effectLst/>
              </a:rPr>
              <a:t>Литература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effectLst/>
              </a:rPr>
              <a:t>Базылева Н.И. Экономическая теория Минск </a:t>
            </a:r>
            <a:r>
              <a:rPr lang="en-US" smtClean="0">
                <a:effectLst/>
              </a:rPr>
              <a:t>:</a:t>
            </a:r>
            <a:r>
              <a:rPr lang="ru-RU" smtClean="0">
                <a:effectLst/>
              </a:rPr>
              <a:t>Интегрессервис,2008 стр.21-30</a:t>
            </a:r>
          </a:p>
        </p:txBody>
      </p:sp>
    </p:spTree>
  </p:cSld>
  <p:clrMapOvr>
    <a:masterClrMapping/>
  </p:clrMapOvr>
  <p:transition>
    <p:wedg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 b="1" smtClean="0">
                <a:effectLst/>
              </a:rPr>
              <a:t>УЧЕБНО-МЕТОДИЧЕСКАЯ КАРТА № 7</a:t>
            </a:r>
            <a:endParaRPr lang="ru-RU" sz="1400" b="1" i="1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ru-RU" sz="1400" b="1" i="1" smtClean="0">
                <a:effectLst/>
              </a:rPr>
              <a:t>Раздел дисциплины:</a:t>
            </a:r>
            <a:r>
              <a:rPr lang="ru-RU" sz="1400" i="1" smtClean="0">
                <a:effectLst/>
              </a:rPr>
              <a:t> </a:t>
            </a:r>
            <a:r>
              <a:rPr lang="ru-RU" sz="1400" smtClean="0">
                <a:effectLst/>
              </a:rPr>
              <a:t>Общие проблемы экономической теории.</a:t>
            </a:r>
            <a:endParaRPr lang="ru-RU" sz="1400" b="1" i="1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ru-RU" sz="1400" b="1" i="1" smtClean="0">
                <a:effectLst/>
              </a:rPr>
              <a:t>Тема урока:</a:t>
            </a:r>
            <a:r>
              <a:rPr lang="ru-RU" sz="1400" smtClean="0">
                <a:effectLst/>
              </a:rPr>
              <a:t> Проблемы производственных возможностей общества и эффективности экономики.</a:t>
            </a:r>
            <a:endParaRPr lang="ru-RU" sz="1400" b="1" i="1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ru-RU" sz="1400" b="1" i="1" smtClean="0">
                <a:effectLst/>
              </a:rPr>
              <a:t>Цели:</a:t>
            </a:r>
            <a:r>
              <a:rPr lang="ru-RU" sz="1400" b="1" smtClean="0">
                <a:effectLst/>
              </a:rPr>
              <a:t> </a:t>
            </a:r>
            <a:endParaRPr lang="ru-RU" sz="1400" b="1" i="1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ru-RU" sz="1400" b="1" i="1" smtClean="0">
                <a:effectLst/>
              </a:rPr>
              <a:t>образовательная:</a:t>
            </a:r>
            <a:r>
              <a:rPr lang="ru-RU" sz="1400" smtClean="0">
                <a:effectLst/>
              </a:rPr>
              <a:t> изучить основные экономические проблемы стоящие перед обществом;</a:t>
            </a:r>
            <a:endParaRPr lang="ru-RU" sz="1400" b="1" i="1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ru-RU" sz="1400" b="1" i="1" smtClean="0">
                <a:effectLst/>
              </a:rPr>
              <a:t>развивающая:</a:t>
            </a:r>
            <a:r>
              <a:rPr lang="ru-RU" sz="1400" smtClean="0">
                <a:effectLst/>
              </a:rPr>
              <a:t> развивать умения планировать свою деятельность и пользоваться информацией; </a:t>
            </a:r>
            <a:endParaRPr lang="ru-RU" sz="1400" b="1" i="1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ru-RU" sz="1400" b="1" i="1" smtClean="0">
                <a:effectLst/>
              </a:rPr>
              <a:t>воспитательная:</a:t>
            </a:r>
            <a:r>
              <a:rPr lang="ru-RU" sz="1400" smtClean="0">
                <a:effectLst/>
              </a:rPr>
              <a:t> побудить к познавательной деятельности, способствовать общему воспитанию.</a:t>
            </a:r>
            <a:endParaRPr lang="ru-RU" sz="1400" b="1" i="1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ru-RU" sz="1400" b="1" i="1" smtClean="0">
                <a:effectLst/>
              </a:rPr>
              <a:t>Задачи:</a:t>
            </a:r>
            <a:r>
              <a:rPr lang="ru-RU" sz="1400" smtClean="0">
                <a:effectLst/>
              </a:rPr>
              <a:t> студенты должны: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effectLst/>
              </a:rPr>
              <a:t>Ориентироваться в основных вопросах экономики;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effectLst/>
              </a:rPr>
              <a:t>Строить кривую производственных возможностей и анализировать точки на кривой и вне неё.</a:t>
            </a:r>
            <a:endParaRPr lang="ru-RU" sz="1400" b="1" i="1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ru-RU" sz="1400" b="1" i="1" smtClean="0">
                <a:effectLst/>
              </a:rPr>
              <a:t>Вид занятия:</a:t>
            </a:r>
            <a:r>
              <a:rPr lang="ru-RU" sz="1400" smtClean="0">
                <a:effectLst/>
              </a:rPr>
              <a:t> урок.</a:t>
            </a:r>
            <a:endParaRPr lang="ru-RU" sz="1400" b="1" i="1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ru-RU" sz="1400" b="1" i="1" smtClean="0">
                <a:effectLst/>
              </a:rPr>
              <a:t>Тип урока:</a:t>
            </a:r>
            <a:r>
              <a:rPr lang="ru-RU" sz="1400" smtClean="0">
                <a:effectLst/>
              </a:rPr>
              <a:t> комбинированный урок.</a:t>
            </a:r>
            <a:endParaRPr lang="ru-RU" sz="1400" b="1" i="1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ru-RU" sz="1400" b="1" i="1" smtClean="0">
                <a:effectLst/>
              </a:rPr>
              <a:t>Наглядные пособия, раздаточный материал:</a:t>
            </a:r>
            <a:r>
              <a:rPr lang="ru-RU" sz="1400" smtClean="0">
                <a:effectLst/>
              </a:rPr>
              <a:t> плакаты.</a:t>
            </a:r>
            <a:endParaRPr lang="ru-RU" sz="1400" b="1" i="1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ru-RU" sz="1400" b="1" i="1" smtClean="0">
                <a:effectLst/>
              </a:rPr>
              <a:t>Место проведения:</a:t>
            </a:r>
            <a:r>
              <a:rPr lang="ru-RU" sz="1400" i="1" smtClean="0">
                <a:effectLst/>
              </a:rPr>
              <a:t> </a:t>
            </a:r>
            <a:r>
              <a:rPr lang="ru-RU" sz="1400" smtClean="0">
                <a:effectLst/>
              </a:rPr>
              <a:t>учебный кабинет №53.</a:t>
            </a:r>
            <a:endParaRPr lang="ru-RU" sz="1400" b="1" i="1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ru-RU" sz="1400" b="1" i="1" smtClean="0">
                <a:effectLst/>
              </a:rPr>
              <a:t>Время проведения:</a:t>
            </a:r>
            <a:r>
              <a:rPr lang="ru-RU" sz="1400" i="1" smtClean="0">
                <a:effectLst/>
              </a:rPr>
              <a:t> </a:t>
            </a:r>
            <a:r>
              <a:rPr lang="ru-RU" sz="1400" smtClean="0">
                <a:effectLst/>
              </a:rPr>
              <a:t>90 минут. </a:t>
            </a:r>
          </a:p>
        </p:txBody>
      </p:sp>
    </p:spTree>
  </p:cSld>
  <p:clrMapOvr>
    <a:masterClrMapping/>
  </p:clrMapOvr>
  <p:transition>
    <p:wedg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mtClean="0">
                <a:effectLst/>
              </a:rPr>
              <a:t>СТРУКТУРА ЗАНЯТИЯ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2800" smtClean="0">
              <a:effectLst/>
            </a:endParaRPr>
          </a:p>
          <a:p>
            <a:pPr>
              <a:buFont typeface="Wingdings" pitchFamily="2" charset="2"/>
              <a:buNone/>
            </a:pPr>
            <a:endParaRPr lang="ru-RU" sz="2800" smtClean="0">
              <a:effectLst/>
            </a:endParaRPr>
          </a:p>
        </p:txBody>
      </p:sp>
      <p:graphicFrame>
        <p:nvGraphicFramePr>
          <p:cNvPr id="50416" name="Group 240"/>
          <p:cNvGraphicFramePr>
            <a:graphicFrameLocks noGrp="1"/>
          </p:cNvGraphicFramePr>
          <p:nvPr>
            <p:ph sz="half" idx="2"/>
          </p:nvPr>
        </p:nvGraphicFramePr>
        <p:xfrm>
          <a:off x="900113" y="1412875"/>
          <a:ext cx="7343775" cy="4105275"/>
        </p:xfrm>
        <a:graphic>
          <a:graphicData uri="http://schemas.openxmlformats.org/drawingml/2006/table">
            <a:tbl>
              <a:tblPr/>
              <a:tblGrid>
                <a:gridCol w="412750"/>
                <a:gridCol w="4271962"/>
                <a:gridCol w="1766888"/>
                <a:gridCol w="892175"/>
              </a:tblGrid>
              <a:tr h="4572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п/п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Элементы занятия, изучаемые вопросы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 обучения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Организационный момент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словесный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мин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Сообщение темы и целей  и задач урока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словесный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мин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48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Проверка знаний студентов по ранее изученным вопросам: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Традиционная экономическая система;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Командно-административная система;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Рыночная экономика;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мешенная экономика.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Индивидуальный опрос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мин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Подведение итогов опроса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словесный 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мин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Изучение нового материала по вопросам: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1.Основные экономические проблемы стоящие перед обществом.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Производственные возможности общества.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Рассказ с элементом беседы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 мин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Закрепление изученного материала(построение графика)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письменный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мин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Задание на дом: Базылева Н. И.  Экономическая теория  - Минск.: Интегрессервис, 2001, - 637 с. 21-31 с.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словесный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мин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Рефлексия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словесный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мин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417" name="Rectangle 241"/>
          <p:cNvSpPr>
            <a:spLocks noChangeArrowheads="1"/>
          </p:cNvSpPr>
          <p:nvPr/>
        </p:nvSpPr>
        <p:spPr bwMode="auto">
          <a:xfrm>
            <a:off x="1187450" y="5805488"/>
            <a:ext cx="6616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/>
              <a:t>Преподаватель ____________________________Н.В.ЯСКО.</a:t>
            </a:r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Преподавание предмета экономики входит в рамки социально-экономического профиля.</a:t>
            </a:r>
          </a:p>
          <a:p>
            <a:pPr eaLnBrk="1" hangingPunct="1">
              <a:defRPr/>
            </a:pPr>
            <a:r>
              <a:rPr lang="ru-RU" dirty="0" smtClean="0"/>
              <a:t>Предполагается углубленное изучение курса экономики.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Цель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dirty="0" smtClean="0"/>
              <a:t>Доказать невозможность удовлетворения всех потребностей человека</a:t>
            </a:r>
            <a:endParaRPr lang="ru-RU" sz="4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Показать безграничность потребностей человека</a:t>
            </a:r>
          </a:p>
          <a:p>
            <a:pPr eaLnBrk="1" hangingPunct="1">
              <a:defRPr/>
            </a:pPr>
            <a:r>
              <a:rPr lang="ru-RU" dirty="0" smtClean="0"/>
              <a:t>Уяснить необходимость выбора  при удовлетворении потребностей</a:t>
            </a:r>
          </a:p>
          <a:p>
            <a:pPr eaLnBrk="1" hangingPunct="1">
              <a:defRPr/>
            </a:pPr>
            <a:r>
              <a:rPr lang="ru-RU" dirty="0" smtClean="0"/>
              <a:t>Получить представление об экономических благах и факторах производства</a:t>
            </a:r>
          </a:p>
          <a:p>
            <a:pPr eaLnBrk="1" hangingPunct="1">
              <a:defRPr/>
            </a:pPr>
            <a:r>
              <a:rPr lang="ru-RU" dirty="0" smtClean="0"/>
              <a:t>Расширять активный словарь путем ознакомления с новыми терминами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Безграничность потребностей человека</a:t>
            </a:r>
          </a:p>
          <a:p>
            <a:pPr eaLnBrk="1" hangingPunct="1">
              <a:defRPr/>
            </a:pPr>
            <a:r>
              <a:rPr lang="ru-RU" dirty="0" smtClean="0"/>
              <a:t>Ограниченность дохода и проблема выбора</a:t>
            </a:r>
          </a:p>
          <a:p>
            <a:pPr eaLnBrk="1" hangingPunct="1">
              <a:defRPr/>
            </a:pPr>
            <a:r>
              <a:rPr lang="ru-RU" dirty="0" smtClean="0"/>
              <a:t>Экономические блага и ограниченность ресурсов</a:t>
            </a:r>
          </a:p>
          <a:p>
            <a:pPr eaLnBrk="1" hangingPunct="1">
              <a:defRPr/>
            </a:pPr>
            <a:r>
              <a:rPr lang="ru-RU" dirty="0" smtClean="0"/>
              <a:t>Факторы производства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Основные понятия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Потребность</a:t>
            </a:r>
          </a:p>
          <a:p>
            <a:pPr eaLnBrk="1" hangingPunct="1">
              <a:defRPr/>
            </a:pPr>
            <a:r>
              <a:rPr lang="ru-RU" dirty="0" smtClean="0"/>
              <a:t>Безграничность потребностей</a:t>
            </a:r>
          </a:p>
          <a:p>
            <a:pPr eaLnBrk="1" hangingPunct="1">
              <a:defRPr/>
            </a:pPr>
            <a:r>
              <a:rPr lang="ru-RU" dirty="0" smtClean="0"/>
              <a:t>Ограниченность дохода</a:t>
            </a:r>
          </a:p>
          <a:p>
            <a:pPr eaLnBrk="1" hangingPunct="1">
              <a:defRPr/>
            </a:pPr>
            <a:r>
              <a:rPr lang="ru-RU" dirty="0" smtClean="0"/>
              <a:t>Проблема выбора</a:t>
            </a:r>
          </a:p>
          <a:p>
            <a:pPr eaLnBrk="1" hangingPunct="1">
              <a:defRPr/>
            </a:pPr>
            <a:r>
              <a:rPr lang="ru-RU" dirty="0" smtClean="0"/>
              <a:t>Свободные блага</a:t>
            </a:r>
          </a:p>
          <a:p>
            <a:pPr eaLnBrk="1" hangingPunct="1">
              <a:defRPr/>
            </a:pPr>
            <a:r>
              <a:rPr lang="ru-RU" dirty="0" smtClean="0"/>
              <a:t>Экономические блага</a:t>
            </a:r>
          </a:p>
          <a:p>
            <a:pPr eaLnBrk="1" hangingPunct="1">
              <a:defRPr/>
            </a:pPr>
            <a:r>
              <a:rPr lang="ru-RU" dirty="0" smtClean="0"/>
              <a:t>Ресурсы </a:t>
            </a:r>
          </a:p>
          <a:p>
            <a:pPr eaLnBrk="1" hangingPunct="1">
              <a:defRPr/>
            </a:pPr>
            <a:r>
              <a:rPr lang="ru-RU" dirty="0" smtClean="0"/>
              <a:t>Факторы производства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Проблема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600" dirty="0" smtClean="0">
                <a:solidFill>
                  <a:srgbClr val="003300"/>
                </a:solidFill>
              </a:rPr>
              <a:t> Можно  ли удовлетворить все потребности человека?</a:t>
            </a:r>
            <a:endParaRPr lang="ru-RU" sz="6600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доходы семьи</Template>
  <TotalTime>178</TotalTime>
  <Words>915</Words>
  <Application>Microsoft Office PowerPoint</Application>
  <PresentationFormat>Экран (4:3)</PresentationFormat>
  <Paragraphs>210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34</vt:i4>
      </vt:variant>
    </vt:vector>
  </HeadingPairs>
  <TitlesOfParts>
    <vt:vector size="40" baseType="lpstr">
      <vt:lpstr>Arial</vt:lpstr>
      <vt:lpstr>Wingdings</vt:lpstr>
      <vt:lpstr>Calibri</vt:lpstr>
      <vt:lpstr>Times New Roman</vt:lpstr>
      <vt:lpstr>Сетка с тенью</vt:lpstr>
      <vt:lpstr>Сетка с тенью</vt:lpstr>
      <vt:lpstr>Слайд 1</vt:lpstr>
      <vt:lpstr>Аннотация</vt:lpstr>
      <vt:lpstr>Проблема производственных возможностей и эффективности экономики</vt:lpstr>
      <vt:lpstr>Слайд 4</vt:lpstr>
      <vt:lpstr>Цель урока</vt:lpstr>
      <vt:lpstr>Задачи урока</vt:lpstr>
      <vt:lpstr>План урока</vt:lpstr>
      <vt:lpstr>Основные понятия урока</vt:lpstr>
      <vt:lpstr>Проблема урока</vt:lpstr>
      <vt:lpstr>Слайд 10</vt:lpstr>
      <vt:lpstr>Потребности человека</vt:lpstr>
      <vt:lpstr>Слайд 12</vt:lpstr>
      <vt:lpstr>Слайд 13</vt:lpstr>
      <vt:lpstr>Слайд 14</vt:lpstr>
      <vt:lpstr>Приведем примеры…</vt:lpstr>
      <vt:lpstr>Слайд 16</vt:lpstr>
      <vt:lpstr>Слайд 17</vt:lpstr>
      <vt:lpstr>Слайд 18</vt:lpstr>
      <vt:lpstr>Слайд 19</vt:lpstr>
      <vt:lpstr>Слайд 20</vt:lpstr>
      <vt:lpstr>Почему нельзя обеспечить все население страны товарами и услугами безгранично?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Факторами производства владеют</vt:lpstr>
      <vt:lpstr>Литература</vt:lpstr>
      <vt:lpstr>Слайд 33</vt:lpstr>
      <vt:lpstr>СТРУКТУРА ЗАНЯТИЯ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Безграничность потребностей  и ограниченность  ресурсов. Проблема выбора.</dc:title>
  <dc:creator>Admin</dc:creator>
  <cp:lastModifiedBy>User</cp:lastModifiedBy>
  <cp:revision>24</cp:revision>
  <dcterms:created xsi:type="dcterms:W3CDTF">2011-09-02T14:03:49Z</dcterms:created>
  <dcterms:modified xsi:type="dcterms:W3CDTF">2013-01-10T09:11:37Z</dcterms:modified>
</cp:coreProperties>
</file>