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2" r:id="rId3"/>
    <p:sldId id="256" r:id="rId4"/>
    <p:sldId id="257" r:id="rId5"/>
    <p:sldId id="258" r:id="rId6"/>
    <p:sldId id="259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Дарчиты</a:t>
            </a:r>
            <a:r>
              <a:rPr lang="ru-RU" dirty="0" smtClean="0"/>
              <a:t> </a:t>
            </a:r>
            <a:r>
              <a:rPr lang="ru-RU" dirty="0" err="1" smtClean="0"/>
              <a:t>Дауыт</a:t>
            </a:r>
            <a:r>
              <a:rPr lang="ru-RU" dirty="0" smtClean="0"/>
              <a:t> «</a:t>
            </a:r>
            <a:r>
              <a:rPr lang="ru-RU" dirty="0" err="1" smtClean="0">
                <a:solidFill>
                  <a:srgbClr val="C00000"/>
                </a:solidFill>
                <a:latin typeface="Monotype Corsiva" pitchFamily="66" charset="0"/>
              </a:rPr>
              <a:t>Гæмæт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71600" y="1484784"/>
            <a:ext cx="77048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err="1">
                <a:solidFill>
                  <a:srgbClr val="FFFF00"/>
                </a:solidFill>
              </a:rPr>
              <a:t>Дарчиты</a:t>
            </a:r>
            <a:r>
              <a:rPr lang="ru-RU" sz="6600" dirty="0">
                <a:solidFill>
                  <a:srgbClr val="FFFF00"/>
                </a:solidFill>
              </a:rPr>
              <a:t> </a:t>
            </a:r>
            <a:r>
              <a:rPr lang="ru-RU" sz="6600" dirty="0" err="1">
                <a:solidFill>
                  <a:srgbClr val="FFFF00"/>
                </a:solidFill>
              </a:rPr>
              <a:t>Дауыт</a:t>
            </a:r>
            <a:r>
              <a:rPr lang="ru-RU" sz="6600" dirty="0">
                <a:solidFill>
                  <a:srgbClr val="FFFF00"/>
                </a:solidFill>
              </a:rPr>
              <a:t> «</a:t>
            </a:r>
            <a:r>
              <a:rPr lang="ru-RU" sz="6600" dirty="0" err="1">
                <a:solidFill>
                  <a:srgbClr val="FFFF00"/>
                </a:solidFill>
                <a:latin typeface="Monotype Corsiva" pitchFamily="66" charset="0"/>
              </a:rPr>
              <a:t>Гæмæт</a:t>
            </a:r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»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11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/>
              <a:t>Дзырдуатон-фразеологион</a:t>
            </a:r>
            <a:r>
              <a:rPr lang="ru-RU" i="1" dirty="0"/>
              <a:t> </a:t>
            </a:r>
            <a:r>
              <a:rPr lang="ru-RU" i="1" dirty="0" err="1"/>
              <a:t>куыст</a:t>
            </a:r>
            <a:r>
              <a:rPr lang="ru-RU" i="1" dirty="0"/>
              <a:t>:</a:t>
            </a:r>
            <a:endParaRPr lang="ru-RU" dirty="0"/>
          </a:p>
          <a:p>
            <a:r>
              <a:rPr lang="ru-RU" dirty="0"/>
              <a:t>Фат – стрела</a:t>
            </a:r>
          </a:p>
          <a:p>
            <a:r>
              <a:rPr lang="ru-RU" dirty="0" err="1"/>
              <a:t>Æрдын</a:t>
            </a:r>
            <a:r>
              <a:rPr lang="ru-RU" dirty="0"/>
              <a:t> – лук</a:t>
            </a:r>
          </a:p>
          <a:p>
            <a:r>
              <a:rPr lang="ru-RU" dirty="0" err="1"/>
              <a:t>Æлутон</a:t>
            </a:r>
            <a:r>
              <a:rPr lang="ru-RU" dirty="0"/>
              <a:t> – пиво</a:t>
            </a:r>
          </a:p>
          <a:p>
            <a:r>
              <a:rPr lang="ru-RU" dirty="0" err="1"/>
              <a:t>Зындон</a:t>
            </a:r>
            <a:r>
              <a:rPr lang="ru-RU" dirty="0"/>
              <a:t> – ад</a:t>
            </a:r>
          </a:p>
          <a:p>
            <a:r>
              <a:rPr lang="ru-RU" dirty="0" err="1"/>
              <a:t>Æргъæу</a:t>
            </a:r>
            <a:r>
              <a:rPr lang="ru-RU" dirty="0"/>
              <a:t> – перламутр</a:t>
            </a:r>
          </a:p>
          <a:p>
            <a:r>
              <a:rPr lang="ru-RU" dirty="0" err="1"/>
              <a:t>Тинтычъи</a:t>
            </a:r>
            <a:r>
              <a:rPr lang="ru-RU" dirty="0"/>
              <a:t> – подшерсток</a:t>
            </a:r>
          </a:p>
          <a:p>
            <a:r>
              <a:rPr lang="ru-RU" dirty="0" err="1"/>
              <a:t>Риуæгънæг</a:t>
            </a:r>
            <a:r>
              <a:rPr lang="ru-RU" dirty="0"/>
              <a:t> – застежка на груди</a:t>
            </a:r>
          </a:p>
          <a:p>
            <a:r>
              <a:rPr lang="ru-RU" dirty="0" err="1"/>
              <a:t>Разкъæртт</a:t>
            </a:r>
            <a:r>
              <a:rPr lang="ru-RU" dirty="0"/>
              <a:t> – </a:t>
            </a:r>
            <a:r>
              <a:rPr lang="ru-RU" dirty="0" err="1"/>
              <a:t>ирон</a:t>
            </a:r>
            <a:r>
              <a:rPr lang="ru-RU" dirty="0"/>
              <a:t> </a:t>
            </a:r>
            <a:r>
              <a:rPr lang="ru-RU" dirty="0" err="1"/>
              <a:t>къаба</a:t>
            </a:r>
            <a:endParaRPr lang="ru-RU" dirty="0"/>
          </a:p>
          <a:p>
            <a:r>
              <a:rPr lang="ru-RU" dirty="0" err="1"/>
              <a:t>Сахъ</a:t>
            </a:r>
            <a:r>
              <a:rPr lang="ru-RU" dirty="0"/>
              <a:t> – молодец</a:t>
            </a:r>
          </a:p>
          <a:p>
            <a:r>
              <a:rPr lang="ru-RU" dirty="0" err="1"/>
              <a:t>Сæрвæлтау</a:t>
            </a:r>
            <a:r>
              <a:rPr lang="ru-RU" dirty="0"/>
              <a:t> – во имя, ради</a:t>
            </a:r>
          </a:p>
          <a:p>
            <a:r>
              <a:rPr lang="ru-RU" dirty="0" err="1"/>
              <a:t>Уари</a:t>
            </a:r>
            <a:r>
              <a:rPr lang="ru-RU" dirty="0"/>
              <a:t> – сокол</a:t>
            </a:r>
          </a:p>
          <a:p>
            <a:r>
              <a:rPr lang="ru-RU" dirty="0" err="1"/>
              <a:t>Царæфтыд</a:t>
            </a:r>
            <a:r>
              <a:rPr lang="ru-RU" dirty="0"/>
              <a:t> </a:t>
            </a:r>
            <a:r>
              <a:rPr lang="ru-RU" dirty="0" err="1"/>
              <a:t>кæнын</a:t>
            </a:r>
            <a:r>
              <a:rPr lang="ru-RU" dirty="0"/>
              <a:t>  – </a:t>
            </a:r>
            <a:r>
              <a:rPr lang="ru-RU" dirty="0" err="1"/>
              <a:t>хæдзархæлд</a:t>
            </a:r>
            <a:r>
              <a:rPr lang="ru-RU" dirty="0"/>
              <a:t> </a:t>
            </a:r>
            <a:r>
              <a:rPr lang="ru-RU" dirty="0" err="1"/>
              <a:t>кæнын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260649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err="1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Дзырдуатон-фразеологион</a:t>
            </a:r>
            <a:r>
              <a:rPr lang="ru-RU" sz="3600" i="1" dirty="0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3600" i="1" dirty="0" err="1">
                <a:solidFill>
                  <a:schemeClr val="bg1"/>
                </a:solidFill>
                <a:latin typeface="Bookman Old Style" pitchFamily="18" charset="0"/>
                <a:cs typeface="Arial" pitchFamily="34" charset="0"/>
              </a:rPr>
              <a:t>куыст</a:t>
            </a:r>
            <a:r>
              <a:rPr lang="ru-RU" sz="28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Фат – стрела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Æрдын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лук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Æлутон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пиво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Зындон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ад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Æргъæу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перламутр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Тинтычъи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подшерсток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Риуæгънæг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застежка на груди</a:t>
            </a:r>
          </a:p>
          <a:p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Разкъæртт</a:t>
            </a: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ирон</a:t>
            </a: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къаба</a:t>
            </a:r>
            <a:endParaRPr lang="ru-RU" sz="32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Сахъ</a:t>
            </a: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молодец</a:t>
            </a:r>
          </a:p>
          <a:p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Сæрвæлтау</a:t>
            </a: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во имя, ради</a:t>
            </a:r>
          </a:p>
          <a:p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Уари</a:t>
            </a: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сокол</a:t>
            </a:r>
          </a:p>
          <a:p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Царæфтыд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кæнын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– </a:t>
            </a:r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хæдзархæлд</a:t>
            </a:r>
            <a:r>
              <a:rPr lang="ru-RU" sz="32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кæнын</a:t>
            </a:r>
            <a:endParaRPr lang="ru-RU" sz="32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79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409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1520" y="764704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66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Пълан</a:t>
            </a:r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6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4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r>
              <a:rPr lang="ru-RU" sz="6000" b="1" i="1" dirty="0" err="1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Царди</a:t>
            </a:r>
            <a:r>
              <a:rPr lang="ru-RU" sz="6000" b="1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6000" b="1" i="1" dirty="0" err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сидзæргæс</a:t>
            </a:r>
            <a:r>
              <a:rPr lang="ru-RU" sz="6000" b="1" i="1" dirty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6000" b="1" i="1" dirty="0" err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лæгъз</a:t>
            </a:r>
            <a:r>
              <a:rPr lang="ru-RU" sz="6000" b="1" i="1" dirty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раны</a:t>
            </a:r>
            <a:r>
              <a:rPr lang="ru-RU" sz="4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031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1663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2. </a:t>
            </a:r>
            <a:r>
              <a:rPr lang="ru-RU" sz="8000" dirty="0" err="1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Гæмæты</a:t>
            </a:r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8000" dirty="0" err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æддаг</a:t>
            </a:r>
            <a:r>
              <a:rPr lang="ru-RU" sz="8000" dirty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8000" dirty="0" err="1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æрфыст</a:t>
            </a:r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Асæй уыд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Гæмæт </a:t>
            </a:r>
            <a:r>
              <a:rPr lang="ru-RU" sz="3200" dirty="0" err="1" smtClean="0">
                <a:solidFill>
                  <a:srgbClr val="FFFF00"/>
                </a:solidFill>
              </a:rPr>
              <a:t>бæрзонд,</a:t>
            </a:r>
            <a:endParaRPr lang="ru-RU" sz="3200" dirty="0">
              <a:solidFill>
                <a:srgbClr val="FFFF00"/>
              </a:solidFill>
            </a:endParaRP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Бакастæй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Гæмæт</a:t>
            </a:r>
            <a:r>
              <a:rPr lang="ru-RU" sz="3200" dirty="0">
                <a:solidFill>
                  <a:srgbClr val="FFFF00"/>
                </a:solidFill>
              </a:rPr>
              <a:t> – </a:t>
            </a:r>
            <a:r>
              <a:rPr lang="ru-RU" sz="3200" dirty="0" err="1">
                <a:solidFill>
                  <a:srgbClr val="FFFF00"/>
                </a:solidFill>
              </a:rPr>
              <a:t>хæрзконд</a:t>
            </a:r>
            <a:r>
              <a:rPr lang="ru-RU" sz="3200" dirty="0">
                <a:solidFill>
                  <a:srgbClr val="FFFF00"/>
                </a:solidFill>
              </a:rPr>
              <a:t>: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Уый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уыд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саулагъз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сау</a:t>
            </a:r>
            <a:r>
              <a:rPr lang="ru-RU" sz="3200" dirty="0">
                <a:solidFill>
                  <a:srgbClr val="FFFF00"/>
                </a:solidFill>
              </a:rPr>
              <a:t> – </a:t>
            </a:r>
            <a:r>
              <a:rPr lang="ru-RU" sz="3200" dirty="0" err="1">
                <a:solidFill>
                  <a:srgbClr val="FFFF00"/>
                </a:solidFill>
              </a:rPr>
              <a:t>йæ</a:t>
            </a:r>
            <a:r>
              <a:rPr lang="ru-RU" sz="3200" dirty="0">
                <a:solidFill>
                  <a:srgbClr val="FFFF00"/>
                </a:solidFill>
              </a:rPr>
              <a:t> хил,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Фындзы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бын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чысыл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фæмил</a:t>
            </a:r>
            <a:endParaRPr lang="ru-RU" sz="3200" dirty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38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4432" y="116632"/>
            <a:ext cx="87571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3. </a:t>
            </a:r>
            <a:r>
              <a:rPr lang="ru-RU" sz="6600" dirty="0" err="1" smtClean="0">
                <a:solidFill>
                  <a:srgbClr val="FFFF00"/>
                </a:solidFill>
                <a:latin typeface="Monotype Corsiva" pitchFamily="66" charset="0"/>
              </a:rPr>
              <a:t>Гæмæт</a:t>
            </a:r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– </a:t>
            </a:r>
            <a:r>
              <a:rPr lang="ru-RU" sz="6600" dirty="0" err="1">
                <a:solidFill>
                  <a:srgbClr val="FFFF00"/>
                </a:solidFill>
                <a:latin typeface="Monotype Corsiva" pitchFamily="66" charset="0"/>
              </a:rPr>
              <a:t>фыдуаг</a:t>
            </a:r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6600" dirty="0" err="1">
                <a:solidFill>
                  <a:srgbClr val="FFFF00"/>
                </a:solidFill>
                <a:latin typeface="Monotype Corsiva" pitchFamily="66" charset="0"/>
              </a:rPr>
              <a:t>æнæуæздан</a:t>
            </a:r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6600" dirty="0" err="1">
                <a:solidFill>
                  <a:srgbClr val="FFFF00"/>
                </a:solidFill>
                <a:latin typeface="Monotype Corsiva" pitchFamily="66" charset="0"/>
              </a:rPr>
              <a:t>лæппу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pPr algn="r"/>
            <a:r>
              <a:rPr lang="ru-RU" sz="3200" dirty="0">
                <a:solidFill>
                  <a:srgbClr val="FFFF00"/>
                </a:solidFill>
              </a:rPr>
              <a:t>«</a:t>
            </a:r>
            <a:r>
              <a:rPr lang="ru-RU" sz="3200" dirty="0" err="1">
                <a:solidFill>
                  <a:srgbClr val="FFFF00"/>
                </a:solidFill>
              </a:rPr>
              <a:t>Арæх-иу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ысси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дзырддаг</a:t>
            </a:r>
            <a:r>
              <a:rPr lang="ru-RU" sz="3200" dirty="0">
                <a:solidFill>
                  <a:srgbClr val="FFFF00"/>
                </a:solidFill>
              </a:rPr>
              <a:t>»;</a:t>
            </a:r>
          </a:p>
          <a:p>
            <a:pPr algn="r"/>
            <a:r>
              <a:rPr lang="ru-RU" sz="3200" dirty="0">
                <a:solidFill>
                  <a:srgbClr val="FFFF00"/>
                </a:solidFill>
              </a:rPr>
              <a:t>«</a:t>
            </a:r>
            <a:r>
              <a:rPr lang="ru-RU" sz="3200" dirty="0" err="1">
                <a:solidFill>
                  <a:srgbClr val="FFFF00"/>
                </a:solidFill>
              </a:rPr>
              <a:t>Алырдæм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къæйныхæй</a:t>
            </a:r>
            <a:r>
              <a:rPr lang="ru-RU" sz="3200" dirty="0">
                <a:solidFill>
                  <a:srgbClr val="FFFF00"/>
                </a:solidFill>
              </a:rPr>
              <a:t> каст»;</a:t>
            </a:r>
          </a:p>
          <a:p>
            <a:pPr algn="r"/>
            <a:r>
              <a:rPr lang="ru-RU" sz="3200" dirty="0">
                <a:solidFill>
                  <a:srgbClr val="FFFF00"/>
                </a:solidFill>
              </a:rPr>
              <a:t>«Фат </a:t>
            </a:r>
            <a:r>
              <a:rPr lang="ru-RU" sz="3200" dirty="0" err="1">
                <a:solidFill>
                  <a:srgbClr val="FFFF00"/>
                </a:solidFill>
              </a:rPr>
              <a:t>ысуагъта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æмæ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уым</a:t>
            </a:r>
            <a:endParaRPr lang="ru-RU" sz="3200" dirty="0">
              <a:solidFill>
                <a:srgbClr val="FFFF00"/>
              </a:solidFill>
            </a:endParaRP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Дурын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акодта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зыгуым</a:t>
            </a:r>
            <a:r>
              <a:rPr lang="ru-RU" sz="3200" dirty="0">
                <a:solidFill>
                  <a:srgbClr val="FFFF00"/>
                </a:solidFill>
              </a:rPr>
              <a:t>».</a:t>
            </a:r>
          </a:p>
          <a:p>
            <a:pPr algn="r"/>
            <a:r>
              <a:rPr lang="ru-RU" sz="3200" dirty="0">
                <a:solidFill>
                  <a:srgbClr val="FFFF00"/>
                </a:solidFill>
              </a:rPr>
              <a:t> </a:t>
            </a:r>
          </a:p>
          <a:p>
            <a:pPr algn="r"/>
            <a:r>
              <a:rPr lang="ru-RU" sz="3200" dirty="0" err="1">
                <a:solidFill>
                  <a:srgbClr val="C00000"/>
                </a:solidFill>
              </a:rPr>
              <a:t>Æнæуаг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ныхæстæ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кодта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Зæлинæйæн</a:t>
            </a:r>
            <a:r>
              <a:rPr lang="ru-RU" sz="3200" dirty="0">
                <a:solidFill>
                  <a:srgbClr val="FFFF00"/>
                </a:solidFill>
              </a:rPr>
              <a:t>:</a:t>
            </a:r>
          </a:p>
          <a:p>
            <a:pPr algn="r"/>
            <a:r>
              <a:rPr lang="ru-RU" sz="3200" dirty="0">
                <a:solidFill>
                  <a:srgbClr val="FFFF00"/>
                </a:solidFill>
              </a:rPr>
              <a:t>«</a:t>
            </a:r>
            <a:r>
              <a:rPr lang="ru-RU" sz="3200" dirty="0" err="1">
                <a:solidFill>
                  <a:srgbClr val="FFFF00"/>
                </a:solidFill>
              </a:rPr>
              <a:t>Ды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мæ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къайаг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дæ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чызгай</a:t>
            </a:r>
            <a:r>
              <a:rPr lang="ru-RU" sz="3200" dirty="0">
                <a:solidFill>
                  <a:srgbClr val="FFFF00"/>
                </a:solidFill>
              </a:rPr>
              <a:t>!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Ам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уал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акæнæм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озай</a:t>
            </a:r>
            <a:r>
              <a:rPr lang="ru-RU" sz="3200" dirty="0">
                <a:solidFill>
                  <a:srgbClr val="FFFF00"/>
                </a:solidFill>
              </a:rPr>
              <a:t>».</a:t>
            </a:r>
          </a:p>
          <a:p>
            <a:pPr lvl="0" algn="ctr"/>
            <a:endParaRPr lang="ru-RU" sz="2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27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948" y="-12076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55477" y="188640"/>
            <a:ext cx="547260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4. </a:t>
            </a:r>
            <a:r>
              <a:rPr lang="ru-RU" sz="5400" dirty="0" err="1" smtClean="0">
                <a:solidFill>
                  <a:srgbClr val="FFFF00"/>
                </a:solidFill>
                <a:latin typeface="Monotype Corsiva" pitchFamily="66" charset="0"/>
              </a:rPr>
              <a:t>Зæлинæ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–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æфсæрмдзаст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уæздан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чызг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Ис</a:t>
            </a:r>
            <a:r>
              <a:rPr lang="ru-RU" sz="3200" dirty="0">
                <a:solidFill>
                  <a:srgbClr val="FFFF00"/>
                </a:solidFill>
              </a:rPr>
              <a:t>  </a:t>
            </a:r>
            <a:r>
              <a:rPr lang="ru-RU" sz="3200" dirty="0" err="1">
                <a:solidFill>
                  <a:srgbClr val="FFFF00"/>
                </a:solidFill>
              </a:rPr>
              <a:t>ыл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разкъæртт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æмæ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рон</a:t>
            </a:r>
            <a:r>
              <a:rPr lang="ru-RU" sz="3200" dirty="0">
                <a:solidFill>
                  <a:srgbClr val="FFFF00"/>
                </a:solidFill>
              </a:rPr>
              <a:t>,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Рон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дзæбæх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æлвæст</a:t>
            </a:r>
            <a:r>
              <a:rPr lang="ru-RU" sz="3200" dirty="0">
                <a:solidFill>
                  <a:srgbClr val="FFFF00"/>
                </a:solidFill>
              </a:rPr>
              <a:t> – </a:t>
            </a:r>
            <a:r>
              <a:rPr lang="ru-RU" sz="3200" dirty="0" err="1">
                <a:solidFill>
                  <a:srgbClr val="FFFF00"/>
                </a:solidFill>
              </a:rPr>
              <a:t>æнгом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Риуыгънæджытæ</a:t>
            </a:r>
            <a:r>
              <a:rPr lang="ru-RU" sz="3200" dirty="0">
                <a:solidFill>
                  <a:srgbClr val="FFFF00"/>
                </a:solidFill>
              </a:rPr>
              <a:t> – </a:t>
            </a:r>
            <a:r>
              <a:rPr lang="ru-RU" sz="3200" dirty="0" err="1">
                <a:solidFill>
                  <a:srgbClr val="FFFF00"/>
                </a:solidFill>
              </a:rPr>
              <a:t>фæтæн</a:t>
            </a:r>
            <a:r>
              <a:rPr lang="ru-RU" sz="3200" dirty="0">
                <a:solidFill>
                  <a:srgbClr val="FFFF00"/>
                </a:solidFill>
              </a:rPr>
              <a:t>,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Калынц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стъалытау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тæмæн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  <a:p>
            <a:pPr algn="r"/>
            <a:r>
              <a:rPr lang="ru-RU" sz="3200" dirty="0">
                <a:solidFill>
                  <a:srgbClr val="FFFF00"/>
                </a:solidFill>
              </a:rPr>
              <a:t> 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Даргъ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йæ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дзыккутæ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сæнтсау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Сиргæ-уайгæ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уый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тындзы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  <a:p>
            <a:pPr lvl="0" algn="ctr"/>
            <a:endParaRPr lang="ru-RU" sz="1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-120760"/>
            <a:ext cx="2664641" cy="3147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http://www.belygorod.ru/img2/PopovPavel/PopovP_DevushkaSKuvshino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071810"/>
            <a:ext cx="2317213" cy="3676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13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6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908720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5. </a:t>
            </a:r>
            <a:r>
              <a:rPr lang="ru-RU" sz="5400" dirty="0" err="1" smtClean="0">
                <a:solidFill>
                  <a:srgbClr val="FFFF00"/>
                </a:solidFill>
                <a:latin typeface="Monotype Corsiva" pitchFamily="66" charset="0"/>
              </a:rPr>
              <a:t>Мад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йæ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чызг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Зæлинæйæн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раргом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кодта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Гæмæты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фыды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сæфты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хабар.</a:t>
            </a:r>
          </a:p>
        </p:txBody>
      </p:sp>
    </p:spTree>
    <p:extLst>
      <p:ext uri="{BB962C8B-B14F-4D97-AF65-F5344CB8AC3E}">
        <p14:creationId xmlns:p14="http://schemas.microsoft.com/office/powerpoint/2010/main" val="128278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212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Дарчиты Дауыт «Гæмæт»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17</cp:revision>
  <dcterms:modified xsi:type="dcterms:W3CDTF">2015-01-18T18:23:46Z</dcterms:modified>
</cp:coreProperties>
</file>