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3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4" r:id="rId17"/>
    <p:sldId id="275" r:id="rId18"/>
    <p:sldId id="272" r:id="rId19"/>
    <p:sldId id="276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3D10"/>
    <a:srgbClr val="E824BE"/>
    <a:srgbClr val="BEF4C4"/>
    <a:srgbClr val="F88614"/>
    <a:srgbClr val="D86F34"/>
    <a:srgbClr val="DF8A2D"/>
    <a:srgbClr val="E6C126"/>
    <a:srgbClr val="C6D537"/>
    <a:srgbClr val="08260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DD5C-2589-47D6-9428-4FE35F1CBAA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13479-F886-442F-A588-C8E189C699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DD5C-2589-47D6-9428-4FE35F1CBAA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13479-F886-442F-A588-C8E189C699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DD5C-2589-47D6-9428-4FE35F1CBAA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13479-F886-442F-A588-C8E189C699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DD5C-2589-47D6-9428-4FE35F1CBAA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13479-F886-442F-A588-C8E189C699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DD5C-2589-47D6-9428-4FE35F1CBAA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13479-F886-442F-A588-C8E189C699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DD5C-2589-47D6-9428-4FE35F1CBAA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13479-F886-442F-A588-C8E189C699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DD5C-2589-47D6-9428-4FE35F1CBAA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13479-F886-442F-A588-C8E189C699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DD5C-2589-47D6-9428-4FE35F1CBAA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13479-F886-442F-A588-C8E189C699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DD5C-2589-47D6-9428-4FE35F1CBAA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13479-F886-442F-A588-C8E189C699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DD5C-2589-47D6-9428-4FE35F1CBAA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13479-F886-442F-A588-C8E189C699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DD5C-2589-47D6-9428-4FE35F1CBAA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13479-F886-442F-A588-C8E189C699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2DD5C-2589-47D6-9428-4FE35F1CBAA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13479-F886-442F-A588-C8E189C699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v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3;&#1072;&#1090;&#1072;&#1083;&#1100;&#1103;\Desktop\&#1088;&#1072;&#1073;&#1086;&#1090;&#1072;%202014-2015\&#1084;&#1091;&#1084;&#1091;\&#1090;&#1091;&#1088;&#1075;&#1077;&#1085;&#1077;&#1074;%20&#1084;&#1091;&#1084;&#1091;\&#1047;&#1076;&#1077;&#1089;&#1100;%20%20&#1078;&#1080;&#1083;%20&#1048;&#1074;&#1072;&#1085;%20&#1058;&#1091;&#1088;&#1075;&#1077;&#1085;&#1077;&#1074;%20...%20%20&#1044;&#1086;&#1082;&#1091;&#1084;&#1077;&#1085;&#1090;&#1072;&#1083;&#1100;&#1085;&#1099;&#1081;%20&#1092;&#1080;&#1083;&#1100;&#1084;%20%20%201-&#1103;%20&#1095;&#1072;&#1089;&#1090;&#1100;.mp4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581128"/>
            <a:ext cx="4680520" cy="17526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B3D10"/>
                </a:solidFill>
                <a:latin typeface="Times New Roman" pitchFamily="18" charset="0"/>
                <a:cs typeface="Times New Roman" pitchFamily="18" charset="0"/>
              </a:rPr>
              <a:t>РАССКАЗ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«МУМУ». </a:t>
            </a:r>
            <a:r>
              <a:rPr lang="ru-RU" b="1" dirty="0" smtClean="0">
                <a:solidFill>
                  <a:srgbClr val="0B3D10"/>
                </a:solidFill>
                <a:latin typeface="Times New Roman" pitchFamily="18" charset="0"/>
                <a:cs typeface="Times New Roman" pitchFamily="18" charset="0"/>
              </a:rPr>
              <a:t>История создания.</a:t>
            </a:r>
            <a:r>
              <a:rPr lang="ru-RU" dirty="0" smtClean="0">
                <a:solidFill>
                  <a:srgbClr val="0B3D10"/>
                </a:solidFill>
                <a:latin typeface="Times New Roman" pitchFamily="18" charset="0"/>
                <a:cs typeface="Times New Roman" pitchFamily="18" charset="0"/>
              </a:rPr>
              <a:t> Главные герои произведения.</a:t>
            </a:r>
            <a:endParaRPr lang="ru-RU" dirty="0">
              <a:solidFill>
                <a:srgbClr val="0B3D1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Афиша Библиотеки города - Форум города Новокуйбышевск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4572000" cy="5867401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7984" y="1628800"/>
            <a:ext cx="4534272" cy="1470025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8260B"/>
                </a:solidFill>
                <a:latin typeface="Times New Roman" pitchFamily="18" charset="0"/>
                <a:ea typeface="MS Mincho" pitchFamily="49" charset="-128"/>
                <a:cs typeface="Miriam" pitchFamily="34" charset="-79"/>
              </a:rPr>
              <a:t>ИВАН  СЕРГЕЕВИЧ</a:t>
            </a:r>
            <a:br>
              <a:rPr lang="ru-RU" sz="3200" b="1" dirty="0" smtClean="0">
                <a:solidFill>
                  <a:srgbClr val="08260B"/>
                </a:solidFill>
                <a:latin typeface="Times New Roman" pitchFamily="18" charset="0"/>
                <a:ea typeface="MS Mincho" pitchFamily="49" charset="-128"/>
                <a:cs typeface="Miriam" pitchFamily="34" charset="-79"/>
              </a:rPr>
            </a:br>
            <a:r>
              <a:rPr lang="ru-RU" sz="3200" b="1" dirty="0" smtClean="0">
                <a:solidFill>
                  <a:srgbClr val="08260B"/>
                </a:solidFill>
                <a:latin typeface="Times New Roman" pitchFamily="18" charset="0"/>
                <a:ea typeface="MS Mincho" pitchFamily="49" charset="-128"/>
                <a:cs typeface="Miriam" pitchFamily="34" charset="-79"/>
              </a:rPr>
              <a:t>ТУРГЕНЕВ</a:t>
            </a:r>
            <a:endParaRPr lang="ru-RU" sz="3200" b="1" dirty="0">
              <a:solidFill>
                <a:srgbClr val="08260B"/>
              </a:solidFill>
              <a:latin typeface="Times New Roman" pitchFamily="18" charset="0"/>
              <a:ea typeface="MS Mincho" pitchFamily="49" charset="-128"/>
              <a:cs typeface="Miriam" pitchFamily="34" charset="-79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404664"/>
            <a:ext cx="5400600" cy="61247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Прототипом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образа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Герасима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явился немой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дворник  Андрей,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который жил у Варвары Петровны </a:t>
            </a:r>
            <a:r>
              <a:rPr lang="ru-RU" sz="2800" b="1" dirty="0" err="1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Лутовиновой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, матери писателя. Это был «красавец с русыми волосами и синими глазами, огромного роста и с такой же силой, он поднимал 10 пудов. Обиды, которые терпел Герасим от своей барыни, почти полностью повторяют обиды, нанесённые реальному дворнику Андрею. Андрей,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в отличие от Герасима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, служил барыне до конца жизни, был верен ей и после того, как погибла собачка.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28" name="Picture 4" descr="Краткое содержание тургенева му му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484784"/>
            <a:ext cx="3131840" cy="3429000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2204864"/>
            <a:ext cx="688637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Начнём читать 1 главу рассказа</a:t>
            </a:r>
            <a:endParaRPr lang="ru-RU" sz="36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88640"/>
            <a:ext cx="6600268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Герасим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– главный герой рассказа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836712"/>
            <a:ext cx="8208912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Что нужно</a:t>
            </a:r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автору, чтобы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создать</a:t>
            </a:r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образ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литературного героя</a:t>
            </a:r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?</a:t>
            </a:r>
            <a:endParaRPr lang="ru-RU" sz="2800" dirty="0"/>
          </a:p>
        </p:txBody>
      </p:sp>
      <p:pic>
        <p:nvPicPr>
          <p:cNvPr id="6" name="Picture 2" descr="Ракутин Юрий Михайлович. Собрание графики Красноармейской картинной галере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1772816"/>
            <a:ext cx="2808312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4" descr="Ракутин Юрий Михайлович. Собрание графики Красноармейской картинной галере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1772816"/>
            <a:ext cx="2592288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6" descr="Ракутин Юрий Михайлович. Собрание графики Красноармейской картинной галереи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3768" y="4149080"/>
            <a:ext cx="2808312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Ракутин Юрий Михайлович. Собрание графики Красноармейской картинной галереи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080" y="4149080"/>
            <a:ext cx="2592288" cy="252028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67544" y="5877272"/>
            <a:ext cx="3528392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создаёт?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9992" y="5949280"/>
            <a:ext cx="4106124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это сделать?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7584" y="5445224"/>
            <a:ext cx="433118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Чтобы создать образ автору надо знать: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трелка вправо 16"/>
          <p:cNvSpPr/>
          <p:nvPr/>
        </p:nvSpPr>
        <p:spPr>
          <a:xfrm rot="18874991">
            <a:off x="5652838" y="2734168"/>
            <a:ext cx="1312639" cy="551330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88640"/>
            <a:ext cx="7825284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Средства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создания образа литературного героя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851920" y="3356992"/>
            <a:ext cx="2066528" cy="1296144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герой</a:t>
            </a:r>
            <a:endParaRPr lang="ru-RU" sz="4000" dirty="0"/>
          </a:p>
        </p:txBody>
      </p:sp>
      <p:sp>
        <p:nvSpPr>
          <p:cNvPr id="4" name="Овал 3"/>
          <p:cNvSpPr/>
          <p:nvPr/>
        </p:nvSpPr>
        <p:spPr>
          <a:xfrm>
            <a:off x="3779912" y="908720"/>
            <a:ext cx="1994520" cy="1368152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имя</a:t>
            </a:r>
            <a:endParaRPr lang="ru-RU" sz="4000" dirty="0"/>
          </a:p>
        </p:txBody>
      </p:sp>
      <p:sp>
        <p:nvSpPr>
          <p:cNvPr id="5" name="Овал 4"/>
          <p:cNvSpPr/>
          <p:nvPr/>
        </p:nvSpPr>
        <p:spPr>
          <a:xfrm>
            <a:off x="0" y="1340768"/>
            <a:ext cx="2808312" cy="105841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портрет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0" y="2996952"/>
            <a:ext cx="3347864" cy="1368152"/>
          </a:xfrm>
          <a:prstGeom prst="ellipse">
            <a:avLst/>
          </a:prstGeom>
          <a:solidFill>
            <a:srgbClr val="F886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внешность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51520" y="5085184"/>
            <a:ext cx="2880320" cy="1008112"/>
          </a:xfrm>
          <a:prstGeom prst="ellipse">
            <a:avLst/>
          </a:prstGeom>
          <a:solidFill>
            <a:srgbClr val="D86F3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одежда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635896" y="5301208"/>
            <a:ext cx="2520280" cy="1368152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Род занятий</a:t>
            </a:r>
            <a:endParaRPr lang="ru-RU" sz="3600" dirty="0"/>
          </a:p>
        </p:txBody>
      </p:sp>
      <p:sp>
        <p:nvSpPr>
          <p:cNvPr id="9" name="Овал 8"/>
          <p:cNvSpPr/>
          <p:nvPr/>
        </p:nvSpPr>
        <p:spPr>
          <a:xfrm>
            <a:off x="6516216" y="1700808"/>
            <a:ext cx="2376264" cy="1008112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поведение</a:t>
            </a:r>
            <a:endParaRPr lang="ru-RU" sz="2400" dirty="0"/>
          </a:p>
        </p:txBody>
      </p:sp>
      <p:sp>
        <p:nvSpPr>
          <p:cNvPr id="10" name="Овал 9"/>
          <p:cNvSpPr/>
          <p:nvPr/>
        </p:nvSpPr>
        <p:spPr>
          <a:xfrm>
            <a:off x="6732240" y="4797152"/>
            <a:ext cx="2232248" cy="1058416"/>
          </a:xfrm>
          <a:prstGeom prst="ellipse">
            <a:avLst/>
          </a:prstGeom>
          <a:solidFill>
            <a:srgbClr val="E824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интерьер</a:t>
            </a:r>
            <a:endParaRPr lang="ru-RU" sz="2400" dirty="0"/>
          </a:p>
        </p:txBody>
      </p:sp>
      <p:sp>
        <p:nvSpPr>
          <p:cNvPr id="11" name="Овал 10"/>
          <p:cNvSpPr/>
          <p:nvPr/>
        </p:nvSpPr>
        <p:spPr>
          <a:xfrm>
            <a:off x="6983760" y="3356992"/>
            <a:ext cx="1980728" cy="1058416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Поступки </a:t>
            </a:r>
            <a:endParaRPr lang="ru-RU" sz="2400" dirty="0"/>
          </a:p>
        </p:txBody>
      </p:sp>
      <p:sp>
        <p:nvSpPr>
          <p:cNvPr id="12" name="Стрелка вверх 11"/>
          <p:cNvSpPr/>
          <p:nvPr/>
        </p:nvSpPr>
        <p:spPr>
          <a:xfrm>
            <a:off x="4572000" y="2420888"/>
            <a:ext cx="484632" cy="978408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644008" y="4653136"/>
            <a:ext cx="432048" cy="6183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верх 13"/>
          <p:cNvSpPr/>
          <p:nvPr/>
        </p:nvSpPr>
        <p:spPr>
          <a:xfrm rot="18712641">
            <a:off x="2992330" y="1946069"/>
            <a:ext cx="484632" cy="1775858"/>
          </a:xfrm>
          <a:prstGeom prst="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1187624" y="2204864"/>
            <a:ext cx="484632" cy="97840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331640" y="4221088"/>
            <a:ext cx="484632" cy="97840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5940152" y="3717032"/>
            <a:ext cx="1050416" cy="48463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1929812">
            <a:off x="5767363" y="4625393"/>
            <a:ext cx="1117619" cy="484632"/>
          </a:xfrm>
          <a:prstGeom prst="rightArrow">
            <a:avLst/>
          </a:prstGeom>
          <a:solidFill>
            <a:srgbClr val="E824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323528" y="6396335"/>
            <a:ext cx="6527493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ответили на вопрос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«Что создаёт автор?»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7992887" cy="18158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первой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главе мы знакомимся с главным героем рассказа «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Муму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Какие средства создания образа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литературного героя вы обнаружили в этой главе?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3068960"/>
            <a:ext cx="1872208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Портрет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192" y="2996952"/>
            <a:ext cx="2202847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Интерьер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3848" y="2996952"/>
            <a:ext cx="27135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Род занятий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4077072"/>
            <a:ext cx="2736304" cy="72008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поведение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4149080"/>
            <a:ext cx="2664296" cy="72008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поступки 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5589240"/>
            <a:ext cx="6527493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ответили на вопрос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«Что создаёт автор?»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255676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Давайте ответим на вопрос: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создает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портрет, интерьер, описывает поведение и поступки героя? 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060848"/>
            <a:ext cx="8102218" cy="2862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Художник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рисует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красками,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писатель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рисует при помощи средств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художественной изобразительности: </a:t>
            </a:r>
          </a:p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метафор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сравнений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олицетворений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гипербол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проч.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5301208"/>
            <a:ext cx="83841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писательские краски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для рисования героя вы заметили?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80728"/>
            <a:ext cx="7704856" cy="45963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Сравнение</a:t>
            </a:r>
            <a: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– изображение </a:t>
            </a:r>
            <a:b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одного явления с помощью </a:t>
            </a:r>
            <a:b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сопоставления с другим.</a:t>
            </a:r>
            <a:b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Пример сравнения: </a:t>
            </a:r>
            <a: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«…как рычаг опускались и поднимались продолговатые и твердые </a:t>
            </a:r>
            <a:b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мышцы его </a:t>
            </a:r>
            <a:r>
              <a:rPr lang="ru-RU" sz="3200" b="1" dirty="0" err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плечей</a:t>
            </a:r>
            <a: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».</a:t>
            </a:r>
            <a:b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24744"/>
            <a:ext cx="7128792" cy="224676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Гипербола </a:t>
            </a:r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– это сильное преувеличение.</a:t>
            </a:r>
            <a:b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Пример гиперболы: </a:t>
            </a:r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Про кровать писатель говорит: «сто пудов можно было положить на нее – не погнулась бы».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479649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Можем ли мы найти в тексте рассказа авторское отношение к главному герою?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628800"/>
            <a:ext cx="7272808" cy="440120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Восхищается, любуется им:</a:t>
            </a:r>
          </a:p>
          <a:p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- Замечательной лицо;</a:t>
            </a:r>
          </a:p>
          <a:p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- Славный  он  был  мужик;</a:t>
            </a:r>
          </a:p>
          <a:p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- Весело было смотреть на него,</a:t>
            </a:r>
          </a:p>
          <a:p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когда  он  работал;</a:t>
            </a:r>
          </a:p>
          <a:p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- Мужчина 12 вершков роста,</a:t>
            </a:r>
          </a:p>
          <a:p>
            <a:pPr>
              <a:buFont typeface="StarSymbol"/>
              <a:buChar char="-"/>
            </a:pPr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сложенный  богатырем.</a:t>
            </a:r>
          </a:p>
          <a:p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- Как дерево на плодородной</a:t>
            </a:r>
          </a:p>
          <a:p>
            <a:pPr>
              <a:buFont typeface="StarSymbol"/>
              <a:buChar char="-"/>
            </a:pPr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почве;</a:t>
            </a:r>
          </a:p>
          <a:p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- Молодой, здоровый бык.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60648"/>
            <a:ext cx="6649384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 чём мы говорили на уроке?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D:\литература\ТУРГЕНЕВ\КАРТИНКИ\ote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1844824"/>
            <a:ext cx="2304256" cy="2805180"/>
          </a:xfrm>
          <a:prstGeom prst="ellipse">
            <a:avLst/>
          </a:prstGeom>
          <a:noFill/>
          <a:ln w="38100">
            <a:solidFill>
              <a:srgbClr val="7030A0"/>
            </a:solidFill>
            <a:prstDash val="sysDot"/>
          </a:ln>
        </p:spPr>
      </p:pic>
      <p:pic>
        <p:nvPicPr>
          <p:cNvPr id="4" name="Picture 3" descr="D:\литература\ТУРГЕНЕВ\КАРТИНКИ\1740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1628800"/>
            <a:ext cx="1800200" cy="2838777"/>
          </a:xfrm>
          <a:prstGeom prst="ellipse">
            <a:avLst/>
          </a:prstGeom>
          <a:noFill/>
          <a:ln w="38100">
            <a:solidFill>
              <a:srgbClr val="7030A0"/>
            </a:solidFill>
            <a:prstDash val="sysDot"/>
          </a:ln>
        </p:spPr>
      </p:pic>
      <p:pic>
        <p:nvPicPr>
          <p:cNvPr id="5" name="Picture 2" descr="C:\Users\Kirill\Desktop\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91680" y="1268760"/>
            <a:ext cx="5083620" cy="3817511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403648" y="1700808"/>
            <a:ext cx="5472608" cy="34163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5400" b="1" dirty="0" smtClean="0"/>
              <a:t>Прототип</a:t>
            </a:r>
          </a:p>
          <a:p>
            <a:r>
              <a:rPr lang="ru-RU" sz="5400" b="1" dirty="0" smtClean="0"/>
              <a:t>Образ,</a:t>
            </a:r>
            <a:r>
              <a:rPr lang="ru-RU" sz="5400" b="1" dirty="0" smtClean="0">
                <a:solidFill>
                  <a:srgbClr val="FF0000"/>
                </a:solidFill>
              </a:rPr>
              <a:t> который был  первым, </a:t>
            </a:r>
          </a:p>
          <a:p>
            <a:pPr algn="ctr"/>
            <a:r>
              <a:rPr lang="ru-RU" sz="5400" b="1" dirty="0" smtClean="0"/>
              <a:t>до этого образа.</a:t>
            </a:r>
            <a:endParaRPr lang="ru-RU" sz="5400" b="1" dirty="0"/>
          </a:p>
        </p:txBody>
      </p:sp>
      <p:pic>
        <p:nvPicPr>
          <p:cNvPr id="16" name="Рисунок 2" descr="2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5580112" y="2132856"/>
            <a:ext cx="2297981" cy="3081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 descr="Краткое содержание тургенева му му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75656" y="2708920"/>
            <a:ext cx="2236103" cy="2448272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37" name="Стрелка вправо 36"/>
          <p:cNvSpPr/>
          <p:nvPr/>
        </p:nvSpPr>
        <p:spPr>
          <a:xfrm rot="18874991">
            <a:off x="5652838" y="2734168"/>
            <a:ext cx="1312639" cy="551330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851920" y="3356992"/>
            <a:ext cx="2066528" cy="1296144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герой</a:t>
            </a:r>
            <a:endParaRPr lang="ru-RU" sz="4000" dirty="0"/>
          </a:p>
        </p:txBody>
      </p:sp>
      <p:sp>
        <p:nvSpPr>
          <p:cNvPr id="39" name="Овал 38"/>
          <p:cNvSpPr/>
          <p:nvPr/>
        </p:nvSpPr>
        <p:spPr>
          <a:xfrm>
            <a:off x="3779912" y="908720"/>
            <a:ext cx="1994520" cy="1368152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имя</a:t>
            </a:r>
            <a:endParaRPr lang="ru-RU" sz="4000" dirty="0"/>
          </a:p>
        </p:txBody>
      </p:sp>
      <p:sp>
        <p:nvSpPr>
          <p:cNvPr id="40" name="Овал 39"/>
          <p:cNvSpPr/>
          <p:nvPr/>
        </p:nvSpPr>
        <p:spPr>
          <a:xfrm>
            <a:off x="0" y="1340768"/>
            <a:ext cx="2808312" cy="105841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портрет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0" y="2996952"/>
            <a:ext cx="3347864" cy="1368152"/>
          </a:xfrm>
          <a:prstGeom prst="ellipse">
            <a:avLst/>
          </a:prstGeom>
          <a:solidFill>
            <a:srgbClr val="F886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внешность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251520" y="5085184"/>
            <a:ext cx="2880320" cy="1008112"/>
          </a:xfrm>
          <a:prstGeom prst="ellipse">
            <a:avLst/>
          </a:prstGeom>
          <a:solidFill>
            <a:srgbClr val="D86F3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одежда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3635896" y="5301208"/>
            <a:ext cx="2520280" cy="1368152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Род занятий</a:t>
            </a:r>
            <a:endParaRPr lang="ru-RU" sz="3600" dirty="0"/>
          </a:p>
        </p:txBody>
      </p:sp>
      <p:sp>
        <p:nvSpPr>
          <p:cNvPr id="44" name="Овал 43"/>
          <p:cNvSpPr/>
          <p:nvPr/>
        </p:nvSpPr>
        <p:spPr>
          <a:xfrm>
            <a:off x="6516216" y="1700808"/>
            <a:ext cx="2376264" cy="1008112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поведение</a:t>
            </a:r>
            <a:endParaRPr lang="ru-RU" sz="2400" dirty="0"/>
          </a:p>
        </p:txBody>
      </p:sp>
      <p:sp>
        <p:nvSpPr>
          <p:cNvPr id="45" name="Овал 44"/>
          <p:cNvSpPr/>
          <p:nvPr/>
        </p:nvSpPr>
        <p:spPr>
          <a:xfrm>
            <a:off x="6732240" y="4797152"/>
            <a:ext cx="2232248" cy="1058416"/>
          </a:xfrm>
          <a:prstGeom prst="ellipse">
            <a:avLst/>
          </a:prstGeom>
          <a:solidFill>
            <a:srgbClr val="E824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интерьер</a:t>
            </a:r>
            <a:endParaRPr lang="ru-RU" sz="2400" dirty="0"/>
          </a:p>
        </p:txBody>
      </p:sp>
      <p:sp>
        <p:nvSpPr>
          <p:cNvPr id="46" name="Овал 45"/>
          <p:cNvSpPr/>
          <p:nvPr/>
        </p:nvSpPr>
        <p:spPr>
          <a:xfrm>
            <a:off x="6983760" y="3356992"/>
            <a:ext cx="1980728" cy="1058416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Поступки </a:t>
            </a:r>
            <a:endParaRPr lang="ru-RU" sz="2400" dirty="0"/>
          </a:p>
        </p:txBody>
      </p:sp>
      <p:sp>
        <p:nvSpPr>
          <p:cNvPr id="47" name="Стрелка вверх 46"/>
          <p:cNvSpPr/>
          <p:nvPr/>
        </p:nvSpPr>
        <p:spPr>
          <a:xfrm>
            <a:off x="4572000" y="2420888"/>
            <a:ext cx="484632" cy="978408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трелка вниз 47"/>
          <p:cNvSpPr/>
          <p:nvPr/>
        </p:nvSpPr>
        <p:spPr>
          <a:xfrm>
            <a:off x="4644008" y="4653136"/>
            <a:ext cx="432048" cy="6183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трелка вверх 48"/>
          <p:cNvSpPr/>
          <p:nvPr/>
        </p:nvSpPr>
        <p:spPr>
          <a:xfrm rot="18712641">
            <a:off x="2992330" y="1946069"/>
            <a:ext cx="484632" cy="1775858"/>
          </a:xfrm>
          <a:prstGeom prst="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низ 49"/>
          <p:cNvSpPr/>
          <p:nvPr/>
        </p:nvSpPr>
        <p:spPr>
          <a:xfrm>
            <a:off x="1187624" y="2204864"/>
            <a:ext cx="484632" cy="97840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 вниз 50"/>
          <p:cNvSpPr/>
          <p:nvPr/>
        </p:nvSpPr>
        <p:spPr>
          <a:xfrm>
            <a:off x="1331640" y="4221088"/>
            <a:ext cx="484632" cy="97840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право 51"/>
          <p:cNvSpPr/>
          <p:nvPr/>
        </p:nvSpPr>
        <p:spPr>
          <a:xfrm>
            <a:off x="5940152" y="3717032"/>
            <a:ext cx="1050416" cy="48463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 вправо 52"/>
          <p:cNvSpPr/>
          <p:nvPr/>
        </p:nvSpPr>
        <p:spPr>
          <a:xfrm rot="1929812">
            <a:off x="5767363" y="4625393"/>
            <a:ext cx="1117619" cy="484632"/>
          </a:xfrm>
          <a:prstGeom prst="rightArrow">
            <a:avLst/>
          </a:prstGeom>
          <a:solidFill>
            <a:srgbClr val="E824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39552" y="980728"/>
            <a:ext cx="7704856" cy="45963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Сравнение</a:t>
            </a:r>
            <a: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– изображение </a:t>
            </a:r>
            <a:b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одного явления с помощью </a:t>
            </a:r>
            <a:b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сопоставления с другим.</a:t>
            </a:r>
            <a:b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Пример сравнения: </a:t>
            </a:r>
            <a: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«…как рычаг опускались и поднимались продолговатые и твердые </a:t>
            </a:r>
            <a:b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мышцы его </a:t>
            </a:r>
            <a:r>
              <a:rPr lang="ru-RU" sz="3200" b="1" dirty="0" err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плечей</a:t>
            </a:r>
            <a: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».</a:t>
            </a:r>
            <a:b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971600" y="1124744"/>
            <a:ext cx="7128792" cy="224676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Гипербола </a:t>
            </a:r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– это сильное преувеличение.</a:t>
            </a:r>
            <a:b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Пример гиперболы: </a:t>
            </a:r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Про кровать писатель говорит: «сто пудов можно было положить на нее – не погнулась бы».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39" grpId="2" animBg="1"/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42" grpId="0" animBg="1"/>
      <p:bldP spid="42" grpId="1" animBg="1"/>
      <p:bldP spid="42" grpId="2" animBg="1"/>
      <p:bldP spid="43" grpId="0" animBg="1"/>
      <p:bldP spid="43" grpId="1" animBg="1"/>
      <p:bldP spid="43" grpId="2" animBg="1"/>
      <p:bldP spid="44" grpId="0" animBg="1"/>
      <p:bldP spid="44" grpId="1" animBg="1"/>
      <p:bldP spid="44" grpId="2" animBg="1"/>
      <p:bldP spid="45" grpId="0" animBg="1"/>
      <p:bldP spid="45" grpId="1" animBg="1"/>
      <p:bldP spid="45" grpId="2" animBg="1"/>
      <p:bldP spid="46" grpId="0" animBg="1"/>
      <p:bldP spid="46" grpId="1" animBg="1"/>
      <p:bldP spid="46" grpId="2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десь  жил Иван Тургенев ...  Документальный фильм   1-я часть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923594" y="674694"/>
            <a:ext cx="7320813" cy="54906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188640"/>
            <a:ext cx="622189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Здесь жил Иван Тургенев… Документальный фильм. Часть 1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сайта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 Tube http://www.youtube.com/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64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692696"/>
            <a:ext cx="422032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2276872"/>
            <a:ext cx="5780878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Дочитать 1 главу.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Нарисовать каморку Герасима.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699792" y="1484784"/>
          <a:ext cx="5760640" cy="404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3208"/>
                <a:gridCol w="240743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Ответы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Как</a:t>
                      </a:r>
                      <a:r>
                        <a:rPr lang="ru-RU" baseline="0" dirty="0" smtClean="0"/>
                        <a:t> называлась усадьба, в которой жил И.С.Тургенев в детстве?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Как звали его мать?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Кто был его отец?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 чему приучала Ивана мать  с самого детства?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 кем из писателей был знаком И.С.Тургенев и переписывался?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55776" y="332656"/>
            <a:ext cx="5544616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Опираясь на просмотренный сюжет, заполните таблицу.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И.С. Тургенев в возрасте 7-ми лет (?). Неизв. художник. 1825. Акварель 26,5х19,7 - Фотографии Андрей Панёвин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3717032"/>
            <a:ext cx="1907704" cy="2504146"/>
          </a:xfrm>
          <a:prstGeom prst="rect">
            <a:avLst/>
          </a:prstGeom>
          <a:noFill/>
        </p:spPr>
      </p:pic>
      <p:pic>
        <p:nvPicPr>
          <p:cNvPr id="5" name="Picture 2" descr="D:\литература\ТУРГЕНЕВ\КАРТИНКИ\ote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32656"/>
            <a:ext cx="2129380" cy="2592288"/>
          </a:xfrm>
          <a:prstGeom prst="ellipse">
            <a:avLst/>
          </a:prstGeom>
          <a:noFill/>
          <a:ln w="38100">
            <a:solidFill>
              <a:srgbClr val="7030A0"/>
            </a:solidFill>
            <a:prstDash val="sysDot"/>
          </a:ln>
        </p:spPr>
      </p:pic>
      <p:pic>
        <p:nvPicPr>
          <p:cNvPr id="6" name="Picture 3" descr="D:\литература\ТУРГЕНЕВ\КАРТИНКИ\1740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20272" y="3645024"/>
            <a:ext cx="1872208" cy="2952328"/>
          </a:xfrm>
          <a:prstGeom prst="ellipse">
            <a:avLst/>
          </a:prstGeom>
          <a:noFill/>
          <a:ln w="38100">
            <a:solidFill>
              <a:srgbClr val="7030A0"/>
            </a:solidFill>
            <a:prstDash val="sysDot"/>
          </a:ln>
        </p:spPr>
      </p:pic>
      <p:sp>
        <p:nvSpPr>
          <p:cNvPr id="7" name="Прямоугольник 6"/>
          <p:cNvSpPr/>
          <p:nvPr/>
        </p:nvSpPr>
        <p:spPr>
          <a:xfrm>
            <a:off x="6012160" y="2060848"/>
            <a:ext cx="23657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Спасское- </a:t>
            </a:r>
            <a:r>
              <a:rPr lang="ru-RU" dirty="0" err="1" smtClean="0"/>
              <a:t>Лутовиново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156176" y="2780928"/>
            <a:ext cx="1985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Варвара Петровна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156176" y="3140968"/>
            <a:ext cx="2130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Отставной военный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228184" y="3789040"/>
            <a:ext cx="860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Писать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652120" y="4797152"/>
            <a:ext cx="1510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 Аксаковым,</a:t>
            </a:r>
          </a:p>
          <a:p>
            <a:r>
              <a:rPr lang="ru-RU" dirty="0" smtClean="0"/>
              <a:t>Флобером</a:t>
            </a:r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276872"/>
            <a:ext cx="7344816" cy="35394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ea typeface="Arial Unicode MS" pitchFamily="34" charset="-128"/>
                <a:cs typeface="Times New Roman" pitchFamily="18" charset="0"/>
              </a:rPr>
              <a:t>«Я не мог дышать одним воздухом, оставаться рядом с тем, что я возненавидел… В моих глазах враг этот имел определённый образ, носил известное имя: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Times New Roman" pitchFamily="18" charset="0"/>
              </a:rPr>
              <a:t>враг этот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ea typeface="Arial Unicode MS" pitchFamily="34" charset="-128"/>
                <a:cs typeface="Times New Roman" pitchFamily="18" charset="0"/>
              </a:rPr>
              <a:t>был -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Times New Roman" pitchFamily="18" charset="0"/>
              </a:rPr>
              <a:t>крепостное право.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ea typeface="Arial Unicode MS" pitchFamily="34" charset="-128"/>
                <a:cs typeface="Times New Roman" pitchFamily="18" charset="0"/>
              </a:rPr>
              <a:t>Под этим именем я собрал и сосредоточил всё, против чего я решил бороться до конца – с чем я поклялся никогда не примиряться». </a:t>
            </a:r>
            <a:b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ea typeface="Arial Unicode MS" pitchFamily="34" charset="-128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ea typeface="Arial Unicode MS" pitchFamily="34" charset="-128"/>
                <a:cs typeface="Times New Roman" pitchFamily="18" charset="0"/>
              </a:rPr>
              <a:t>И.С. Тургенев</a:t>
            </a:r>
            <a:endParaRPr lang="ru-RU" sz="2800" dirty="0">
              <a:solidFill>
                <a:schemeClr val="bg2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427" y="476672"/>
            <a:ext cx="9068573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B3D10"/>
                </a:solidFill>
                <a:latin typeface="Times New Roman" pitchFamily="18" charset="0"/>
                <a:cs typeface="Times New Roman" pitchFamily="18" charset="0"/>
              </a:rPr>
              <a:t>И.С.Тургенев любил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свою Родину</a:t>
            </a:r>
            <a:r>
              <a:rPr lang="ru-RU" sz="2400" b="1" dirty="0" smtClean="0">
                <a:solidFill>
                  <a:srgbClr val="0B3D10"/>
                </a:solidFill>
                <a:latin typeface="Times New Roman" pitchFamily="18" charset="0"/>
                <a:cs typeface="Times New Roman" pitchFamily="18" charset="0"/>
              </a:rPr>
              <a:t>, но подолгу  жил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границей</a:t>
            </a:r>
            <a:r>
              <a:rPr lang="ru-RU" sz="2400" b="1" dirty="0" smtClean="0">
                <a:solidFill>
                  <a:srgbClr val="0B3D1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 smtClean="0">
                <a:solidFill>
                  <a:srgbClr val="0B3D10"/>
                </a:solidFill>
                <a:latin typeface="Times New Roman" pitchFamily="18" charset="0"/>
                <a:cs typeface="Times New Roman" pitchFamily="18" charset="0"/>
              </a:rPr>
              <a:t>Предположите,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почему</a:t>
            </a:r>
            <a:r>
              <a:rPr lang="ru-RU" sz="2400" b="1" dirty="0" smtClean="0">
                <a:solidFill>
                  <a:srgbClr val="0B3D10"/>
                </a:solidFill>
                <a:latin typeface="Times New Roman" pitchFamily="18" charset="0"/>
                <a:cs typeface="Times New Roman" pitchFamily="18" charset="0"/>
              </a:rPr>
              <a:t> это происходило?</a:t>
            </a:r>
            <a:endParaRPr lang="ru-RU" sz="2400" b="1" dirty="0">
              <a:solidFill>
                <a:srgbClr val="0B3D1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404664"/>
            <a:ext cx="640425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B3D10"/>
                </a:solidFill>
                <a:latin typeface="Times New Roman" pitchFamily="18" charset="0"/>
                <a:cs typeface="Times New Roman" pitchFamily="18" charset="0"/>
              </a:rPr>
              <a:t>Вспомним пройденный материал</a:t>
            </a:r>
            <a:endParaRPr lang="ru-RU" sz="3200" b="1" dirty="0">
              <a:solidFill>
                <a:srgbClr val="0B3D1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412776"/>
            <a:ext cx="7850995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Жизненный путь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кого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 писателей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охватывают годы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1809 - 1852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Тайна второго тома &quot;Мертвых душ&quot; Гоголя может раскрыться - мнение &quot; Ильменский фестиваль авторской песн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3808" y="2708920"/>
            <a:ext cx="3384376" cy="3024336"/>
          </a:xfrm>
          <a:prstGeom prst="ellipse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5877272"/>
            <a:ext cx="7598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История создания рассказа «</a:t>
            </a:r>
            <a:r>
              <a:rPr lang="ru-RU" dirty="0" err="1" smtClean="0"/>
              <a:t>Муму</a:t>
            </a:r>
            <a:r>
              <a:rPr lang="ru-RU" dirty="0" smtClean="0"/>
              <a:t>», косвенно связана с именем Н.В.Гоголя</a:t>
            </a:r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60648"/>
            <a:ext cx="7351308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 истории создания </a:t>
            </a:r>
            <a:r>
              <a:rPr lang="ru-RU" sz="3200" b="1" dirty="0" smtClean="0">
                <a:solidFill>
                  <a:srgbClr val="0B3D10"/>
                </a:solidFill>
                <a:latin typeface="Times New Roman" pitchFamily="18" charset="0"/>
                <a:cs typeface="Times New Roman" pitchFamily="18" charset="0"/>
              </a:rPr>
              <a:t>рассказа «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Муму</a:t>
            </a:r>
            <a:r>
              <a:rPr lang="ru-RU" sz="3200" b="1" dirty="0" smtClean="0">
                <a:solidFill>
                  <a:srgbClr val="0B3D1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dirty="0">
              <a:solidFill>
                <a:srgbClr val="0B3D1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124744"/>
            <a:ext cx="8568952" cy="526297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В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 1852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году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умер Н.В. Гоголь.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Этим трагическим событием И.С. Тургенев был сильно поражён, а также тем, что последовал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запрет на любые упоминания о Гоголе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в прессе. Однако в газете «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Московские ведомости»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Тургенев сумел напечатать 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некролог,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 за что был наказан: взят под арест, а впоследствии  отправлен под присмотр на родину.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Находясь под арестом</a:t>
            </a:r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,  «на съезжей, помещении при полиции для арестованных», по соседству с  местом, где пороли провинившихся крепостных  слуг, присылаемых для наказания их владельцами , жил писатель. Здесь под  хлёст </a:t>
            </a:r>
            <a:r>
              <a:rPr lang="ru-RU" sz="2800" b="1" dirty="0" err="1" smtClean="0">
                <a:solidFill>
                  <a:schemeClr val="tx1"/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розг</a:t>
            </a:r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 и крики крестьян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  он продолжал работать и  писать. В такой обстановке  появился  рассказ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«</a:t>
            </a:r>
            <a:r>
              <a:rPr lang="ru-RU" sz="2800" b="1" dirty="0" err="1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Муму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».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88640"/>
            <a:ext cx="8064896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Прототипом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барыни из рассказа И.С.Тургенева «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Муму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послужила его мать,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Варвара Петровна.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492896"/>
            <a:ext cx="40324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/>
              <a:t>Прото</a:t>
            </a:r>
            <a:r>
              <a:rPr lang="ru-RU" sz="4000" dirty="0" smtClean="0"/>
              <a:t> – </a:t>
            </a:r>
            <a:r>
              <a:rPr lang="ru-RU" sz="4000" b="1" dirty="0" smtClean="0">
                <a:solidFill>
                  <a:srgbClr val="FF0000"/>
                </a:solidFill>
              </a:rPr>
              <a:t>первый</a:t>
            </a:r>
            <a:r>
              <a:rPr lang="ru-RU" sz="4000" dirty="0" smtClean="0"/>
              <a:t>, </a:t>
            </a:r>
            <a:r>
              <a:rPr lang="ru-RU" sz="4000" b="1" dirty="0" smtClean="0">
                <a:solidFill>
                  <a:srgbClr val="FF0000"/>
                </a:solidFill>
              </a:rPr>
              <a:t>до этого</a:t>
            </a:r>
          </a:p>
          <a:p>
            <a:pPr algn="ctr"/>
            <a:r>
              <a:rPr lang="ru-RU" sz="4000" b="1" dirty="0" smtClean="0"/>
              <a:t>Тип</a:t>
            </a:r>
            <a:r>
              <a:rPr lang="ru-RU" sz="4000" dirty="0" smtClean="0"/>
              <a:t> - </a:t>
            </a:r>
            <a:r>
              <a:rPr lang="ru-RU" sz="4000" b="1" dirty="0" smtClean="0">
                <a:solidFill>
                  <a:srgbClr val="FF0000"/>
                </a:solidFill>
              </a:rPr>
              <a:t>образ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4653136"/>
            <a:ext cx="4248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Образ,</a:t>
            </a:r>
            <a:r>
              <a:rPr lang="ru-RU" sz="3600" b="1" dirty="0" smtClean="0">
                <a:solidFill>
                  <a:srgbClr val="FF0000"/>
                </a:solidFill>
              </a:rPr>
              <a:t> который был  первым, </a:t>
            </a:r>
          </a:p>
          <a:p>
            <a:pPr algn="ctr"/>
            <a:r>
              <a:rPr lang="ru-RU" sz="3600" b="1" dirty="0" smtClean="0"/>
              <a:t>до этого образа.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1628800"/>
            <a:ext cx="2605778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ПРОТОТИП</a:t>
            </a:r>
          </a:p>
        </p:txBody>
      </p:sp>
      <p:pic>
        <p:nvPicPr>
          <p:cNvPr id="6" name="Рисунок 2" descr="2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004048" y="3429000"/>
            <a:ext cx="2297981" cy="3081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D:\литература\ТУРГЕНЕВ\КАРТИНКИ\1740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04248" y="1844824"/>
            <a:ext cx="1800200" cy="2838777"/>
          </a:xfrm>
          <a:prstGeom prst="ellipse">
            <a:avLst/>
          </a:prstGeom>
          <a:noFill/>
          <a:ln w="38100">
            <a:solidFill>
              <a:srgbClr val="7030A0"/>
            </a:solidFill>
            <a:prstDash val="sysDot"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88640"/>
            <a:ext cx="6840760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Посмотрите фрагмент мультфильма «МУМУ». О ком он повествует?</a:t>
            </a:r>
            <a:endParaRPr lang="ru-RU" sz="28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64096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Запишите  в тетради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Какая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была барыня?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5589240"/>
            <a:ext cx="219637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одинокая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5816" y="3573016"/>
            <a:ext cx="2125325" cy="70788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сердитая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4581128"/>
            <a:ext cx="2453429" cy="70788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капризная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4149080"/>
            <a:ext cx="2664296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властная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4221088"/>
            <a:ext cx="1603324" cy="70788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старая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5373216"/>
            <a:ext cx="3384376" cy="70788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притворялась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im3-tub-ru.yandex.net/i?id=b9bea4bd20e5c6fcb83fe0186ef9208e-32-144&amp;n=21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2771800" y="1196752"/>
            <a:ext cx="2399531" cy="1808692"/>
          </a:xfrm>
          <a:prstGeom prst="rect">
            <a:avLst/>
          </a:prstGeom>
          <a:noFill/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738</Words>
  <Application>Microsoft Office PowerPoint</Application>
  <PresentationFormat>Экран (4:3)</PresentationFormat>
  <Paragraphs>108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ИВАН  СЕРГЕЕВИЧ ТУРГЕНЕВ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 СЕРГЕЕВИЧ ТУРГЕНЕВ</dc:title>
  <dc:creator>Наталья</dc:creator>
  <cp:lastModifiedBy>Наталья</cp:lastModifiedBy>
  <cp:revision>48</cp:revision>
  <dcterms:created xsi:type="dcterms:W3CDTF">2014-11-29T01:26:53Z</dcterms:created>
  <dcterms:modified xsi:type="dcterms:W3CDTF">2015-01-17T23:57:29Z</dcterms:modified>
</cp:coreProperties>
</file>