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9" r:id="rId5"/>
    <p:sldId id="258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878A6-1C37-4CFE-A445-461E6C2E369A}" type="datetimeFigureOut">
              <a:rPr lang="ru-RU" smtClean="0"/>
              <a:t>01.04.2009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B252C-F96B-4852-965B-43E006A91A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878A6-1C37-4CFE-A445-461E6C2E369A}" type="datetimeFigureOut">
              <a:rPr lang="ru-RU" smtClean="0"/>
              <a:t>01.04.2009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B252C-F96B-4852-965B-43E006A91A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878A6-1C37-4CFE-A445-461E6C2E369A}" type="datetimeFigureOut">
              <a:rPr lang="ru-RU" smtClean="0"/>
              <a:t>01.04.2009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B252C-F96B-4852-965B-43E006A91A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878A6-1C37-4CFE-A445-461E6C2E369A}" type="datetimeFigureOut">
              <a:rPr lang="ru-RU" smtClean="0"/>
              <a:t>01.04.2009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B252C-F96B-4852-965B-43E006A91A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878A6-1C37-4CFE-A445-461E6C2E369A}" type="datetimeFigureOut">
              <a:rPr lang="ru-RU" smtClean="0"/>
              <a:t>01.04.2009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B252C-F96B-4852-965B-43E006A91A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878A6-1C37-4CFE-A445-461E6C2E369A}" type="datetimeFigureOut">
              <a:rPr lang="ru-RU" smtClean="0"/>
              <a:t>01.04.2009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B252C-F96B-4852-965B-43E006A91A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878A6-1C37-4CFE-A445-461E6C2E369A}" type="datetimeFigureOut">
              <a:rPr lang="ru-RU" smtClean="0"/>
              <a:t>01.04.2009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B252C-F96B-4852-965B-43E006A91A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878A6-1C37-4CFE-A445-461E6C2E369A}" type="datetimeFigureOut">
              <a:rPr lang="ru-RU" smtClean="0"/>
              <a:t>01.04.2009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B252C-F96B-4852-965B-43E006A91A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878A6-1C37-4CFE-A445-461E6C2E369A}" type="datetimeFigureOut">
              <a:rPr lang="ru-RU" smtClean="0"/>
              <a:t>01.04.2009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B252C-F96B-4852-965B-43E006A91A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878A6-1C37-4CFE-A445-461E6C2E369A}" type="datetimeFigureOut">
              <a:rPr lang="ru-RU" smtClean="0"/>
              <a:t>01.04.2009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B252C-F96B-4852-965B-43E006A91A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878A6-1C37-4CFE-A445-461E6C2E369A}" type="datetimeFigureOut">
              <a:rPr lang="ru-RU" smtClean="0"/>
              <a:t>01.04.2009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B252C-F96B-4852-965B-43E006A91A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C878A6-1C37-4CFE-A445-461E6C2E369A}" type="datetimeFigureOut">
              <a:rPr lang="ru-RU" smtClean="0"/>
              <a:t>01.04.2009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B252C-F96B-4852-965B-43E006A91A1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fdstar.com/fde/datas/2007/08/11/1186859660/bah.jpg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5;&#1083;&#1077;&#1085;&#1072;\Music\Classical_%5btfile.ru%5d\&#1041;&#1072;&#1093;%20-%20&#1052;&#1091;&#1079;&#1099;&#1082;&#1072;&#1083;&#1100;&#1085;&#1072;&#1103;%20&#1096;&#1091;&#1090;&#1082;&#1072;%20(&#1057;&#1102;&#1080;&#1090;&#1072;%20N2%20&#1089;&#1080;-&#1084;&#1080;&#1085;&#1086;&#1088;%20BWV%201067).mp3" TargetMode="External"/><Relationship Id="rId6" Type="http://schemas.openxmlformats.org/officeDocument/2006/relationships/image" Target="../media/image15.png"/><Relationship Id="rId5" Type="http://schemas.openxmlformats.org/officeDocument/2006/relationships/image" Target="../media/image9.gif"/><Relationship Id="rId4" Type="http://schemas.openxmlformats.org/officeDocument/2006/relationships/image" Target="../media/image8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fdstar.com/fde/datas/2007/08/11/1186859660/gendel.jpg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5;&#1083;&#1077;&#1085;&#1072;\Music\Classical_%5btfile.ru%5d\&#1043;&#1077;&#1085;&#1076;&#1077;&#1083;&#1100;%20-%20&#1055;&#1088;&#1080;&#1073;&#1099;&#1090;&#1080;&#1077;%20&#1082;&#1086;&#1088;&#1086;&#1083;&#1077;&#1074;&#1099;%20&#1064;&#1077;&#1073;&#1099;%20(&#1057;&#1086;&#1083;&#1086;&#1084;&#1086;&#1085;).mp3" TargetMode="External"/><Relationship Id="rId6" Type="http://schemas.openxmlformats.org/officeDocument/2006/relationships/image" Target="../media/image15.png"/><Relationship Id="rId5" Type="http://schemas.openxmlformats.org/officeDocument/2006/relationships/image" Target="../media/image9.gif"/><Relationship Id="rId4" Type="http://schemas.openxmlformats.org/officeDocument/2006/relationships/image" Target="../media/image8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fdstar.com/fde/datas/2007/08/11/1186859660/gluk.jpg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fdstar.com/fde/datas/2007/08/11/1186859660/mozart.jpg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5;&#1083;&#1077;&#1085;&#1072;\Music\Classical_%5btfile.ru%5d\&#1052;&#1086;&#1094;&#1072;&#1088;&#1090;%20-%20&#1057;&#1080;&#1084;&#1092;&#1086;&#1085;&#1080;&#1103;%20N40,%20&#1095;&#1072;&#1089;&#1090;&#1100;%201%20K%20550.mp3" TargetMode="External"/><Relationship Id="rId6" Type="http://schemas.openxmlformats.org/officeDocument/2006/relationships/image" Target="../media/image9.gif"/><Relationship Id="rId5" Type="http://schemas.openxmlformats.org/officeDocument/2006/relationships/image" Target="../media/image8.gif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fdstar.com/fde/datas/2007/08/11/1186859660/verdi.jpg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5;&#1083;&#1077;&#1085;&#1072;\Music\Classical_%5btfile.ru%5d\&#1042;&#1077;&#1088;&#1076;&#1080;%20-%20&#1058;&#1088;&#1080;&#1091;&#1084;&#1092;&#1072;&#1083;&#1100;&#1085;&#1099;&#1081;%20&#1084;&#1072;&#1088;&#1096;%20(&#1040;&#1080;&#1076;&#1072;).mp3" TargetMode="External"/><Relationship Id="rId6" Type="http://schemas.openxmlformats.org/officeDocument/2006/relationships/image" Target="../media/image11.png"/><Relationship Id="rId5" Type="http://schemas.openxmlformats.org/officeDocument/2006/relationships/image" Target="../media/image9.gif"/><Relationship Id="rId4" Type="http://schemas.openxmlformats.org/officeDocument/2006/relationships/image" Target="../media/image8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fdstar.com/fde/datas/2007/08/11/1186859660/vivaldi.jpg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5;&#1083;&#1077;&#1085;&#1072;\Music\Classical_%5btfile.ru%5d\&#1042;&#1080;&#1074;&#1072;&#1083;&#1100;&#1076;&#1080;%20-%20&#1051;&#1077;&#1090;&#1085;&#1103;&#1103;%20&#1075;&#1088;&#1086;&#1079;&#1072;%20(&#1042;&#1088;&#1077;&#1084;&#1077;&#1085;&#1072;%20&#1075;&#1086;&#1076;&#1072;%20RV%20315).mp3" TargetMode="External"/><Relationship Id="rId6" Type="http://schemas.openxmlformats.org/officeDocument/2006/relationships/image" Target="../media/image13.png"/><Relationship Id="rId5" Type="http://schemas.openxmlformats.org/officeDocument/2006/relationships/image" Target="../media/image9.gif"/><Relationship Id="rId4" Type="http://schemas.openxmlformats.org/officeDocument/2006/relationships/image" Target="../media/image8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85852" y="928670"/>
            <a:ext cx="657229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  <a:latin typeface="Bookman Old Style" pitchFamily="18" charset="0"/>
                <a:cs typeface="Times New Roman" pitchFamily="18" charset="0"/>
              </a:rPr>
              <a:t>Выдающиеся композиторы мира</a:t>
            </a:r>
            <a:endParaRPr lang="ru-RU" sz="6600" b="1" dirty="0">
              <a:solidFill>
                <a:srgbClr val="C00000"/>
              </a:solidFill>
              <a:latin typeface="Bookman Old Style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133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2643175" cy="2546473"/>
          </a:xfrm>
          <a:prstGeom prst="rect">
            <a:avLst/>
          </a:prstGeom>
        </p:spPr>
      </p:pic>
      <p:pic>
        <p:nvPicPr>
          <p:cNvPr id="8" name="Рисунок 7" descr="anim_glob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6182" y="4500570"/>
            <a:ext cx="1785950" cy="1785950"/>
          </a:xfrm>
          <a:prstGeom prst="rect">
            <a:avLst/>
          </a:prstGeom>
        </p:spPr>
      </p:pic>
      <p:pic>
        <p:nvPicPr>
          <p:cNvPr id="9" name="Рисунок 8" descr="сердечки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59268" y="3429000"/>
            <a:ext cx="1989496" cy="3281377"/>
          </a:xfrm>
          <a:prstGeom prst="rect">
            <a:avLst/>
          </a:prstGeom>
        </p:spPr>
      </p:pic>
      <p:pic>
        <p:nvPicPr>
          <p:cNvPr id="10" name="Рисунок 9" descr="сердечки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282" y="3576623"/>
            <a:ext cx="1989496" cy="32813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3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2643175" cy="254647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71736" y="785794"/>
            <a:ext cx="45720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Bookman Old Style" pitchFamily="18" charset="0"/>
              </a:rPr>
              <a:t>ИОГАНН СЕБАСТЬЯН БАХ. </a:t>
            </a:r>
          </a:p>
          <a:p>
            <a:pPr algn="ctr"/>
            <a:endParaRPr lang="ru-RU" sz="2000" b="1" dirty="0" smtClean="0"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929190" y="1285860"/>
            <a:ext cx="3857652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u="sng" dirty="0"/>
              <a:t>Черты стиля: 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1</a:t>
            </a:r>
            <a:r>
              <a:rPr lang="ru-RU" dirty="0"/>
              <a:t>) мелодия - опора на риторику, на сложившиеся формы, на схемы и символы церковной музыки, на народные мелодии; </a:t>
            </a:r>
            <a:br>
              <a:rPr lang="ru-RU" dirty="0"/>
            </a:br>
            <a:r>
              <a:rPr lang="ru-RU" dirty="0"/>
              <a:t>2) предельная концентрация и мелодическая нагота тем; </a:t>
            </a:r>
            <a:br>
              <a:rPr lang="ru-RU" dirty="0"/>
            </a:br>
            <a:r>
              <a:rPr lang="ru-RU" dirty="0"/>
              <a:t>3) ритм разнообразен. Бах непревзойденный мастер разнородных и в то же время органичных ритмических сплавов и контрастов, переключений и сопоставлений (“Хроматическая фантазия и фуга”, “Органная фантазия” </a:t>
            </a:r>
            <a:r>
              <a:rPr lang="ru-RU" dirty="0" err="1"/>
              <a:t>g-moll</a:t>
            </a:r>
            <a:r>
              <a:rPr lang="ru-RU" dirty="0"/>
              <a:t>). </a:t>
            </a:r>
            <a:br>
              <a:rPr lang="ru-RU" dirty="0"/>
            </a:br>
            <a:r>
              <a:rPr lang="ru-RU" dirty="0"/>
              <a:t>Бах работал во всех жанрах (кроме оперы) и везде достиг небывалых вершин. </a:t>
            </a:r>
            <a:br>
              <a:rPr lang="ru-RU" dirty="0"/>
            </a:br>
            <a:endParaRPr lang="ru-RU" dirty="0"/>
          </a:p>
        </p:txBody>
      </p:sp>
      <p:pic>
        <p:nvPicPr>
          <p:cNvPr id="6" name="Рисунок 5" descr="История музыки (История музыки)">
            <a:hlinkClick r:id="rId3" tgtFrame="_blank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4414" y="1500174"/>
            <a:ext cx="3286148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71604" y="1643050"/>
            <a:ext cx="6151043" cy="31393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b="1" dirty="0" smtClean="0">
                <a:latin typeface="Bookman Old Style" pitchFamily="18" charset="0"/>
              </a:rPr>
              <a:t>БАХ</a:t>
            </a:r>
          </a:p>
          <a:p>
            <a:pPr algn="ctr"/>
            <a:endParaRPr lang="ru-RU" sz="3600" b="1" dirty="0" smtClean="0">
              <a:latin typeface="Bookman Old Style" pitchFamily="18" charset="0"/>
            </a:endParaRPr>
          </a:p>
          <a:p>
            <a:pPr algn="ctr"/>
            <a:r>
              <a:rPr lang="ru-RU" sz="3600" b="1" dirty="0" smtClean="0">
                <a:latin typeface="Bookman Old Style" pitchFamily="18" charset="0"/>
              </a:rPr>
              <a:t>Музыкальная шутка</a:t>
            </a:r>
          </a:p>
          <a:p>
            <a:pPr algn="ctr"/>
            <a:r>
              <a:rPr lang="ru-RU" sz="3600" b="1" dirty="0" smtClean="0">
                <a:latin typeface="Bookman Old Style" pitchFamily="18" charset="0"/>
              </a:rPr>
              <a:t> (Оркестровая сюита </a:t>
            </a:r>
          </a:p>
          <a:p>
            <a:pPr algn="ctr"/>
            <a:r>
              <a:rPr lang="ru-RU" sz="3600" b="1" dirty="0" smtClean="0">
                <a:latin typeface="Bookman Old Style" pitchFamily="18" charset="0"/>
              </a:rPr>
              <a:t>N2 си-минор BWV 1067)</a:t>
            </a:r>
            <a:endParaRPr lang="ru-RU" sz="3600" b="1" dirty="0">
              <a:latin typeface="Bookman Old Style" pitchFamily="18" charset="0"/>
            </a:endParaRPr>
          </a:p>
        </p:txBody>
      </p:sp>
      <p:pic>
        <p:nvPicPr>
          <p:cNvPr id="2" name="Рисунок 1" descr="133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0"/>
            <a:ext cx="2643175" cy="2546473"/>
          </a:xfrm>
          <a:prstGeom prst="rect">
            <a:avLst/>
          </a:prstGeom>
        </p:spPr>
      </p:pic>
      <p:pic>
        <p:nvPicPr>
          <p:cNvPr id="5" name="Рисунок 4" descr="MUSIC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786058"/>
            <a:ext cx="952500" cy="1095375"/>
          </a:xfrm>
          <a:prstGeom prst="rect">
            <a:avLst/>
          </a:prstGeom>
        </p:spPr>
      </p:pic>
      <p:pic>
        <p:nvPicPr>
          <p:cNvPr id="6" name="Рисунок 5" descr="MUSIC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14810" y="5500702"/>
            <a:ext cx="952500" cy="1095375"/>
          </a:xfrm>
          <a:prstGeom prst="rect">
            <a:avLst/>
          </a:prstGeom>
        </p:spPr>
      </p:pic>
      <p:pic>
        <p:nvPicPr>
          <p:cNvPr id="7" name="Рисунок 6" descr="MUSIC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15272" y="500042"/>
            <a:ext cx="952500" cy="1095375"/>
          </a:xfrm>
          <a:prstGeom prst="rect">
            <a:avLst/>
          </a:prstGeom>
        </p:spPr>
      </p:pic>
      <p:pic>
        <p:nvPicPr>
          <p:cNvPr id="8" name="Рисунок 7" descr="Woofer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4282" y="5214950"/>
            <a:ext cx="1500198" cy="1500198"/>
          </a:xfrm>
          <a:prstGeom prst="rect">
            <a:avLst/>
          </a:prstGeom>
        </p:spPr>
      </p:pic>
      <p:pic>
        <p:nvPicPr>
          <p:cNvPr id="9" name="Рисунок 8" descr="Woofer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29520" y="5214950"/>
            <a:ext cx="1500198" cy="1500198"/>
          </a:xfrm>
          <a:prstGeom prst="rect">
            <a:avLst/>
          </a:prstGeom>
        </p:spPr>
      </p:pic>
      <p:pic>
        <p:nvPicPr>
          <p:cNvPr id="10" name="Бах - Музыкальная шутка (Сюита N2 си-минор BWV 1067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246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3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2643175" cy="254647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71736" y="785794"/>
            <a:ext cx="45720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Bookman Old Style" pitchFamily="18" charset="0"/>
              </a:rPr>
              <a:t>ГЕОРГ ФРИДРИХ ГЕНДЕЛЬ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929190" y="1500175"/>
            <a:ext cx="385765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Его творчество - это эпическое величие, воображение, многоплановость контрастов, направленность вширь и во вне духовного мира, действенность и картинность творчества. Неоднозначно решается вопрос о национальной принадлежности искусства Генделя: сложился как музыкант в Германии, с 1704 по 1740г. писал итальянские оперы, в 1717 переселился в Лондон. Его творчество стало поистине интернациональным. </a:t>
            </a:r>
            <a:br>
              <a:rPr lang="ru-RU" dirty="0"/>
            </a:br>
            <a:r>
              <a:rPr lang="ru-RU" dirty="0"/>
              <a:t> </a:t>
            </a:r>
            <a:br>
              <a:rPr lang="ru-RU" dirty="0"/>
            </a:br>
            <a:endParaRPr lang="ru-RU" dirty="0"/>
          </a:p>
        </p:txBody>
      </p:sp>
      <p:pic>
        <p:nvPicPr>
          <p:cNvPr id="7" name="Рисунок 6" descr="История музыки (История музыки)">
            <a:hlinkClick r:id="rId3" tgtFrame="_blank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8662" y="1428736"/>
            <a:ext cx="3786214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52" y="1643050"/>
            <a:ext cx="7217039" cy="28623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b="1" dirty="0" smtClean="0">
                <a:latin typeface="Bookman Old Style" pitchFamily="18" charset="0"/>
              </a:rPr>
              <a:t>ГЕНДЕЛЬ</a:t>
            </a:r>
          </a:p>
          <a:p>
            <a:pPr algn="ctr"/>
            <a:endParaRPr lang="ru-RU" sz="5400" b="1" dirty="0" smtClean="0">
              <a:latin typeface="Bookman Old Style" pitchFamily="18" charset="0"/>
            </a:endParaRPr>
          </a:p>
          <a:p>
            <a:pPr algn="ctr"/>
            <a:r>
              <a:rPr lang="ru-RU" sz="3600" b="1" dirty="0" smtClean="0">
                <a:latin typeface="Bookman Old Style" pitchFamily="18" charset="0"/>
              </a:rPr>
              <a:t>Прибытие королевы </a:t>
            </a:r>
            <a:r>
              <a:rPr lang="ru-RU" sz="3600" b="1" dirty="0" err="1" smtClean="0">
                <a:latin typeface="Bookman Old Style" pitchFamily="18" charset="0"/>
              </a:rPr>
              <a:t>Шебы</a:t>
            </a:r>
            <a:r>
              <a:rPr lang="ru-RU" sz="3600" b="1" dirty="0" smtClean="0">
                <a:latin typeface="Bookman Old Style" pitchFamily="18" charset="0"/>
              </a:rPr>
              <a:t> </a:t>
            </a:r>
          </a:p>
          <a:p>
            <a:pPr algn="ctr"/>
            <a:r>
              <a:rPr lang="ru-RU" sz="3600" b="1" dirty="0" smtClean="0">
                <a:latin typeface="Bookman Old Style" pitchFamily="18" charset="0"/>
              </a:rPr>
              <a:t>(Соломон)</a:t>
            </a:r>
          </a:p>
        </p:txBody>
      </p:sp>
      <p:pic>
        <p:nvPicPr>
          <p:cNvPr id="2" name="Рисунок 1" descr="133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0"/>
            <a:ext cx="2643175" cy="2546473"/>
          </a:xfrm>
          <a:prstGeom prst="rect">
            <a:avLst/>
          </a:prstGeom>
        </p:spPr>
      </p:pic>
      <p:pic>
        <p:nvPicPr>
          <p:cNvPr id="5" name="Рисунок 4" descr="MUSIC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786058"/>
            <a:ext cx="952500" cy="1095375"/>
          </a:xfrm>
          <a:prstGeom prst="rect">
            <a:avLst/>
          </a:prstGeom>
        </p:spPr>
      </p:pic>
      <p:pic>
        <p:nvPicPr>
          <p:cNvPr id="6" name="Рисунок 5" descr="MUSIC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14810" y="5500702"/>
            <a:ext cx="952500" cy="1095375"/>
          </a:xfrm>
          <a:prstGeom prst="rect">
            <a:avLst/>
          </a:prstGeom>
        </p:spPr>
      </p:pic>
      <p:pic>
        <p:nvPicPr>
          <p:cNvPr id="7" name="Рисунок 6" descr="MUSIC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15272" y="500042"/>
            <a:ext cx="952500" cy="1095375"/>
          </a:xfrm>
          <a:prstGeom prst="rect">
            <a:avLst/>
          </a:prstGeom>
        </p:spPr>
      </p:pic>
      <p:pic>
        <p:nvPicPr>
          <p:cNvPr id="8" name="Рисунок 7" descr="Woofer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4282" y="5214950"/>
            <a:ext cx="1500198" cy="1500198"/>
          </a:xfrm>
          <a:prstGeom prst="rect">
            <a:avLst/>
          </a:prstGeom>
        </p:spPr>
      </p:pic>
      <p:pic>
        <p:nvPicPr>
          <p:cNvPr id="9" name="Рисунок 8" descr="Woofer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29520" y="5214950"/>
            <a:ext cx="1500198" cy="1500198"/>
          </a:xfrm>
          <a:prstGeom prst="rect">
            <a:avLst/>
          </a:prstGeom>
        </p:spPr>
      </p:pic>
      <p:pic>
        <p:nvPicPr>
          <p:cNvPr id="11" name="Гендель - Прибытие королевы Шебы (Соломон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6217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33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2643175" cy="254647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571736" y="785794"/>
            <a:ext cx="45720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Bookman Old Style" pitchFamily="18" charset="0"/>
              </a:rPr>
              <a:t>КРИСТОФ ВИЛЛИБАЛЬД </a:t>
            </a:r>
            <a:r>
              <a:rPr lang="ru-RU" sz="2000" b="1" dirty="0" smtClean="0">
                <a:latin typeface="Bookman Old Style" pitchFamily="18" charset="0"/>
              </a:rPr>
              <a:t>ГЛЮК</a:t>
            </a:r>
            <a:r>
              <a:rPr lang="ru-RU" sz="2000" dirty="0"/>
              <a:t> (1714-1787)</a:t>
            </a:r>
            <a:r>
              <a:rPr lang="ru-RU" sz="2000" dirty="0" smtClean="0">
                <a:latin typeface="Bookman Old Style" pitchFamily="18" charset="0"/>
              </a:rPr>
              <a:t> </a:t>
            </a:r>
            <a:endParaRPr lang="ru-RU" sz="2000" dirty="0">
              <a:latin typeface="Bookman Old Style" pitchFamily="18" charset="0"/>
            </a:endParaRPr>
          </a:p>
        </p:txBody>
      </p:sp>
      <p:pic>
        <p:nvPicPr>
          <p:cNvPr id="7" name="Рисунок 6" descr="История музыки (История музыки)">
            <a:hlinkClick r:id="rId3" tgtFrame="_blank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8662" y="1714488"/>
            <a:ext cx="344805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4857752" y="1643050"/>
            <a:ext cx="364333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Композитор родился в австрийском городке </a:t>
            </a:r>
            <a:r>
              <a:rPr lang="ru-RU" dirty="0" err="1"/>
              <a:t>Эрасбах</a:t>
            </a:r>
            <a:r>
              <a:rPr lang="ru-RU" dirty="0"/>
              <a:t>  в семье лесничего. Музыкальное образование он получил в Праге. Пел в церковном хоре, под руководством известных чешских музыкантов изучал теорию. В составе оперной труппы композитор посетил многие европейские города. В 1754 г. получил место придворного композитора.  Первыми операми, созданными по новым правилам, стали "Орфей и </a:t>
            </a:r>
            <a:r>
              <a:rPr lang="ru-RU" dirty="0" err="1"/>
              <a:t>Эвридика</a:t>
            </a:r>
            <a:r>
              <a:rPr lang="ru-RU" dirty="0"/>
              <a:t>" (1762 г.), "</a:t>
            </a:r>
            <a:r>
              <a:rPr lang="ru-RU" dirty="0" err="1"/>
              <a:t>Альцеста</a:t>
            </a:r>
            <a:r>
              <a:rPr lang="ru-RU" dirty="0"/>
              <a:t>" (17б7 г.), "Парис и Елена" (1770 г.).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3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2643175" cy="254647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71736" y="785794"/>
            <a:ext cx="45720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Bookman Old Style" pitchFamily="18" charset="0"/>
              </a:rPr>
              <a:t>ОПЕРА</a:t>
            </a:r>
            <a:r>
              <a:rPr lang="ru-RU" sz="2000" dirty="0" smtClean="0">
                <a:latin typeface="Bookman Old Style" pitchFamily="18" charset="0"/>
              </a:rPr>
              <a:t> </a:t>
            </a:r>
            <a:endParaRPr lang="ru-RU" sz="2000" dirty="0">
              <a:latin typeface="Bookman Old Style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00166" y="1928802"/>
            <a:ext cx="657228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/>
              <a:t>Опера (</a:t>
            </a:r>
            <a:r>
              <a:rPr lang="ru-RU" sz="2000" dirty="0" err="1"/>
              <a:t>итал</a:t>
            </a:r>
            <a:r>
              <a:rPr lang="ru-RU" sz="2000" dirty="0"/>
              <a:t>. </a:t>
            </a:r>
            <a:r>
              <a:rPr lang="ru-RU" sz="2000" dirty="0" err="1"/>
              <a:t>opera</a:t>
            </a:r>
            <a:r>
              <a:rPr lang="ru-RU" sz="2000" dirty="0"/>
              <a:t>, буквально - сочинение, от лат. </a:t>
            </a:r>
            <a:r>
              <a:rPr lang="ru-RU" sz="2000" dirty="0" err="1"/>
              <a:t>opera</a:t>
            </a:r>
            <a:r>
              <a:rPr lang="ru-RU" sz="2000" dirty="0"/>
              <a:t> - труд, изделие, произведение), жанр музыкально-драматического искусства. Литературная основа Оперы (либретто) воплощается средствами музыкальной драматургии и в первую очередь в формах вокальной музыки</a:t>
            </a:r>
            <a:r>
              <a:rPr lang="ru-RU" sz="2000" dirty="0" smtClean="0"/>
              <a:t>.     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ОПЕРА - синтетический жанр, объединяющий в едином театральном действии различные виды искусств: драматургию, музыку, изобразительное искусство (декорации, костюмы), хореографию (балет).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3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2643175" cy="254647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71736" y="785794"/>
            <a:ext cx="45720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Bookman Old Style" pitchFamily="18" charset="0"/>
              </a:rPr>
              <a:t>ВОЛЬФГАНГ АМАДЕЙ МОЦАРТ </a:t>
            </a:r>
          </a:p>
          <a:p>
            <a:pPr algn="ctr"/>
            <a:r>
              <a:rPr lang="ru-RU" sz="2000" dirty="0" smtClean="0">
                <a:latin typeface="Bookman Old Style" pitchFamily="18" charset="0"/>
              </a:rPr>
              <a:t>(</a:t>
            </a:r>
            <a:r>
              <a:rPr lang="ru-RU" sz="2000" dirty="0">
                <a:latin typeface="Bookman Old Style" pitchFamily="18" charset="0"/>
              </a:rPr>
              <a:t>1756 — 1791</a:t>
            </a:r>
            <a:r>
              <a:rPr lang="ru-RU" sz="2000" dirty="0" smtClean="0">
                <a:latin typeface="Bookman Old Style" pitchFamily="18" charset="0"/>
              </a:rPr>
              <a:t>)</a:t>
            </a:r>
          </a:p>
        </p:txBody>
      </p:sp>
      <p:pic>
        <p:nvPicPr>
          <p:cNvPr id="4" name="Рисунок 3" descr="История музыки (История музыки)">
            <a:hlinkClick r:id="rId3" tgtFrame="_blank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8662" y="1643050"/>
            <a:ext cx="34290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429124" y="1500174"/>
            <a:ext cx="435771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Австрийский композитор. Обладал феноменальным музыкальным слухом и памятью. </a:t>
            </a:r>
            <a:r>
              <a:rPr lang="ru-RU" dirty="0" smtClean="0"/>
              <a:t>Занятия </a:t>
            </a:r>
            <a:r>
              <a:rPr lang="ru-RU" dirty="0"/>
              <a:t>музыкой начал под руководством отца — Л. Моцарта. С 5-летнего возраста с триумфом гастролировал в Германии, Австрии, Франции, Великобритании, Швейцарии, Италии. В 1781 переехал в Вену, где создал оперы «Похищение из сераля». «Свадьба Фигаро». В 1787 в Праге Моцарт закончил оперу «Дон Жуан», тогда же получил назначение на должность «императорского и королевского камерного музыканта» при дворе Иосифа II. Моцарт был одним из первых композиторов, избравших необеспеченную жизнь свободного художника.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3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0"/>
            <a:ext cx="2643175" cy="2546473"/>
          </a:xfrm>
          <a:prstGeom prst="rect">
            <a:avLst/>
          </a:prstGeom>
        </p:spPr>
      </p:pic>
      <p:pic>
        <p:nvPicPr>
          <p:cNvPr id="3" name="Моцарт - Симфония N40, часть 1 K 550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29124" y="3143248"/>
            <a:ext cx="304800" cy="3048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57224" y="1928802"/>
            <a:ext cx="7774884" cy="2031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b="1" dirty="0" smtClean="0">
                <a:latin typeface="Bookman Old Style" pitchFamily="18" charset="0"/>
              </a:rPr>
              <a:t>Моцарт</a:t>
            </a:r>
          </a:p>
          <a:p>
            <a:pPr algn="ctr"/>
            <a:endParaRPr lang="ru-RU" sz="3600" b="1" dirty="0" smtClean="0">
              <a:latin typeface="Bookman Old Style" pitchFamily="18" charset="0"/>
            </a:endParaRPr>
          </a:p>
          <a:p>
            <a:pPr algn="ctr"/>
            <a:r>
              <a:rPr lang="ru-RU" sz="3600" b="1" dirty="0" smtClean="0">
                <a:latin typeface="Bookman Old Style" pitchFamily="18" charset="0"/>
              </a:rPr>
              <a:t>Симфония N40, часть 1 K 550</a:t>
            </a:r>
            <a:endParaRPr lang="ru-RU" sz="3600" b="1" dirty="0">
              <a:latin typeface="Bookman Old Style" pitchFamily="18" charset="0"/>
            </a:endParaRPr>
          </a:p>
        </p:txBody>
      </p:sp>
      <p:pic>
        <p:nvPicPr>
          <p:cNvPr id="5" name="Рисунок 4" descr="MUSIC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2786058"/>
            <a:ext cx="952500" cy="1095375"/>
          </a:xfrm>
          <a:prstGeom prst="rect">
            <a:avLst/>
          </a:prstGeom>
        </p:spPr>
      </p:pic>
      <p:pic>
        <p:nvPicPr>
          <p:cNvPr id="6" name="Рисунок 5" descr="MUSIC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14810" y="5500702"/>
            <a:ext cx="952500" cy="1095375"/>
          </a:xfrm>
          <a:prstGeom prst="rect">
            <a:avLst/>
          </a:prstGeom>
        </p:spPr>
      </p:pic>
      <p:pic>
        <p:nvPicPr>
          <p:cNvPr id="7" name="Рисунок 6" descr="MUSIC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15272" y="500042"/>
            <a:ext cx="952500" cy="1095375"/>
          </a:xfrm>
          <a:prstGeom prst="rect">
            <a:avLst/>
          </a:prstGeom>
        </p:spPr>
      </p:pic>
      <p:pic>
        <p:nvPicPr>
          <p:cNvPr id="8" name="Рисунок 7" descr="Woofer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4282" y="5214950"/>
            <a:ext cx="1500198" cy="1500198"/>
          </a:xfrm>
          <a:prstGeom prst="rect">
            <a:avLst/>
          </a:prstGeom>
        </p:spPr>
      </p:pic>
      <p:pic>
        <p:nvPicPr>
          <p:cNvPr id="9" name="Рисунок 8" descr="Woofer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29520" y="5214950"/>
            <a:ext cx="1500198" cy="15001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344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3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2643175" cy="254647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71736" y="785794"/>
            <a:ext cx="45720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Bookman Old Style" pitchFamily="18" charset="0"/>
              </a:rPr>
              <a:t>ВЕРДИ </a:t>
            </a:r>
            <a:r>
              <a:rPr lang="ru-RU" sz="2000" b="1" dirty="0">
                <a:latin typeface="Bookman Old Style" pitchFamily="18" charset="0"/>
              </a:rPr>
              <a:t>(</a:t>
            </a:r>
            <a:r>
              <a:rPr lang="ru-RU" sz="2000" b="1" dirty="0" err="1">
                <a:latin typeface="Bookman Old Style" pitchFamily="18" charset="0"/>
              </a:rPr>
              <a:t>Verdi</a:t>
            </a:r>
            <a:r>
              <a:rPr lang="ru-RU" sz="2000" b="1" dirty="0">
                <a:latin typeface="Bookman Old Style" pitchFamily="18" charset="0"/>
              </a:rPr>
              <a:t>) Джузеппе </a:t>
            </a:r>
          </a:p>
          <a:p>
            <a:pPr algn="ctr"/>
            <a:r>
              <a:rPr lang="ru-RU" sz="2000" dirty="0" smtClean="0">
                <a:latin typeface="Bookman Old Style" pitchFamily="18" charset="0"/>
              </a:rPr>
              <a:t>(</a:t>
            </a:r>
            <a:r>
              <a:rPr lang="ru-RU" sz="2000" dirty="0">
                <a:latin typeface="Bookman Old Style" pitchFamily="18" charset="0"/>
              </a:rPr>
              <a:t>1813—1901</a:t>
            </a:r>
            <a:r>
              <a:rPr lang="ru-RU" sz="2000" dirty="0" smtClean="0">
                <a:latin typeface="Bookman Old Style" pitchFamily="18" charset="0"/>
              </a:rPr>
              <a:t>)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500562" y="1785926"/>
            <a:ext cx="428628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Итальянский </a:t>
            </a:r>
            <a:r>
              <a:rPr lang="ru-RU" dirty="0"/>
              <a:t>композитор. Родился в семье крестьянина-трактирщика. Учился у деревенского церковного органиста . В 1839 в Милане с успехом была поставлена его первая опера —«</a:t>
            </a:r>
            <a:r>
              <a:rPr lang="ru-RU" dirty="0" err="1"/>
              <a:t>Оберто</a:t>
            </a:r>
            <a:r>
              <a:rPr lang="ru-RU" dirty="0"/>
              <a:t>, граф </a:t>
            </a:r>
            <a:r>
              <a:rPr lang="ru-RU" dirty="0" err="1"/>
              <a:t>Сан-Бонифачо</a:t>
            </a:r>
            <a:r>
              <a:rPr lang="ru-RU" dirty="0"/>
              <a:t>» (написана в 1837). Известность композитору принесла опера «Навуходоносор» («</a:t>
            </a:r>
            <a:r>
              <a:rPr lang="ru-RU" dirty="0" err="1"/>
              <a:t>Набукко</a:t>
            </a:r>
            <a:r>
              <a:rPr lang="ru-RU" dirty="0"/>
              <a:t>», 1841), в которой нашли выражение волновавшие итальянскую публику национально-освободительные идеи) связанные с борьбой Италии за независимость. Оперы «Ломбардцы...» (1842), «Жанна </a:t>
            </a:r>
            <a:r>
              <a:rPr lang="ru-RU" dirty="0" err="1"/>
              <a:t>д'Арк</a:t>
            </a:r>
            <a:r>
              <a:rPr lang="ru-RU" dirty="0"/>
              <a:t>» (1845), «Аттила» (1846) и др.</a:t>
            </a:r>
          </a:p>
        </p:txBody>
      </p:sp>
      <p:pic>
        <p:nvPicPr>
          <p:cNvPr id="6" name="Рисунок 5" descr="История музыки (История музыки)">
            <a:hlinkClick r:id="rId3" tgtFrame="_blank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8662" y="1785926"/>
            <a:ext cx="3305175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7224" y="1928802"/>
            <a:ext cx="7375737" cy="2031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b="1" dirty="0" smtClean="0">
                <a:latin typeface="Bookman Old Style" pitchFamily="18" charset="0"/>
              </a:rPr>
              <a:t>Верди</a:t>
            </a:r>
          </a:p>
          <a:p>
            <a:pPr algn="ctr"/>
            <a:endParaRPr lang="ru-RU" sz="3600" b="1" dirty="0">
              <a:latin typeface="Bookman Old Style" pitchFamily="18" charset="0"/>
            </a:endParaRPr>
          </a:p>
          <a:p>
            <a:pPr algn="ctr"/>
            <a:r>
              <a:rPr lang="ru-RU" sz="3600" b="1" dirty="0" smtClean="0">
                <a:latin typeface="Bookman Old Style" pitchFamily="18" charset="0"/>
              </a:rPr>
              <a:t>Триумфальный марш (Аида)</a:t>
            </a:r>
            <a:endParaRPr lang="ru-RU" sz="3600" b="1" dirty="0">
              <a:latin typeface="Bookman Old Style" pitchFamily="18" charset="0"/>
            </a:endParaRPr>
          </a:p>
        </p:txBody>
      </p:sp>
      <p:pic>
        <p:nvPicPr>
          <p:cNvPr id="2" name="Рисунок 1" descr="133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0"/>
            <a:ext cx="2643175" cy="2546473"/>
          </a:xfrm>
          <a:prstGeom prst="rect">
            <a:avLst/>
          </a:prstGeom>
        </p:spPr>
      </p:pic>
      <p:pic>
        <p:nvPicPr>
          <p:cNvPr id="5" name="Рисунок 4" descr="MUSIC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786058"/>
            <a:ext cx="952500" cy="1095375"/>
          </a:xfrm>
          <a:prstGeom prst="rect">
            <a:avLst/>
          </a:prstGeom>
        </p:spPr>
      </p:pic>
      <p:pic>
        <p:nvPicPr>
          <p:cNvPr id="6" name="Рисунок 5" descr="MUSIC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14810" y="5500702"/>
            <a:ext cx="952500" cy="1095375"/>
          </a:xfrm>
          <a:prstGeom prst="rect">
            <a:avLst/>
          </a:prstGeom>
        </p:spPr>
      </p:pic>
      <p:pic>
        <p:nvPicPr>
          <p:cNvPr id="7" name="Рисунок 6" descr="MUSIC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15272" y="500042"/>
            <a:ext cx="952500" cy="1095375"/>
          </a:xfrm>
          <a:prstGeom prst="rect">
            <a:avLst/>
          </a:prstGeom>
        </p:spPr>
      </p:pic>
      <p:pic>
        <p:nvPicPr>
          <p:cNvPr id="8" name="Рисунок 7" descr="Woofer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4282" y="5214950"/>
            <a:ext cx="1500198" cy="1500198"/>
          </a:xfrm>
          <a:prstGeom prst="rect">
            <a:avLst/>
          </a:prstGeom>
        </p:spPr>
      </p:pic>
      <p:pic>
        <p:nvPicPr>
          <p:cNvPr id="9" name="Рисунок 8" descr="Woofer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29520" y="5214950"/>
            <a:ext cx="1500198" cy="1500198"/>
          </a:xfrm>
          <a:prstGeom prst="rect">
            <a:avLst/>
          </a:prstGeom>
        </p:spPr>
      </p:pic>
      <p:pic>
        <p:nvPicPr>
          <p:cNvPr id="10" name="Верди - Триумфальный марш (Аида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3722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3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2643175" cy="254647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71736" y="785794"/>
            <a:ext cx="45720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Bookman Old Style" pitchFamily="18" charset="0"/>
              </a:rPr>
              <a:t>АНТОНИО ВИВАЛЬДИ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000628" y="1785926"/>
            <a:ext cx="342902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Черты: отсутствие в большинстве произведений программы, но яркий </a:t>
            </a:r>
            <a:r>
              <a:rPr lang="ru-RU" dirty="0" err="1"/>
              <a:t>тематизм</a:t>
            </a:r>
            <a:r>
              <a:rPr lang="ru-RU" dirty="0"/>
              <a:t>, конкретность музыкального языка. Мелодии близки фольклорному песенному, танцевальному пласту, оперным интонациям. Вырабатывается определенный тип трехчастной композиции: 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1ч - быстро; рондо, разработочный характер; 2ч - медленно, лирический центр; 3ч - быстро.</a:t>
            </a:r>
          </a:p>
        </p:txBody>
      </p:sp>
      <p:pic>
        <p:nvPicPr>
          <p:cNvPr id="7" name="Рисунок 6" descr="История музыки (История музыки)">
            <a:hlinkClick r:id="rId3" tgtFrame="_blank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24" y="1571612"/>
            <a:ext cx="3590925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7224" y="1928802"/>
            <a:ext cx="7388561" cy="2031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b="1" dirty="0" err="1" smtClean="0">
                <a:latin typeface="Bookman Old Style" pitchFamily="18" charset="0"/>
              </a:rPr>
              <a:t>Вивальди</a:t>
            </a:r>
            <a:r>
              <a:rPr lang="ru-RU" sz="5400" b="1" dirty="0" smtClean="0">
                <a:latin typeface="Bookman Old Style" pitchFamily="18" charset="0"/>
              </a:rPr>
              <a:t> </a:t>
            </a:r>
          </a:p>
          <a:p>
            <a:pPr algn="ctr"/>
            <a:endParaRPr lang="ru-RU" sz="3600" b="1" dirty="0" smtClean="0">
              <a:latin typeface="Bookman Old Style" pitchFamily="18" charset="0"/>
            </a:endParaRPr>
          </a:p>
          <a:p>
            <a:pPr algn="ctr"/>
            <a:r>
              <a:rPr lang="ru-RU" sz="3600" b="1" dirty="0" smtClean="0">
                <a:latin typeface="Bookman Old Style" pitchFamily="18" charset="0"/>
              </a:rPr>
              <a:t>Летняя гроза (Времена года)</a:t>
            </a:r>
            <a:endParaRPr lang="ru-RU" sz="3600" b="1" dirty="0">
              <a:latin typeface="Bookman Old Style" pitchFamily="18" charset="0"/>
            </a:endParaRPr>
          </a:p>
        </p:txBody>
      </p:sp>
      <p:pic>
        <p:nvPicPr>
          <p:cNvPr id="2" name="Рисунок 1" descr="133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0"/>
            <a:ext cx="2643175" cy="2546473"/>
          </a:xfrm>
          <a:prstGeom prst="rect">
            <a:avLst/>
          </a:prstGeom>
        </p:spPr>
      </p:pic>
      <p:pic>
        <p:nvPicPr>
          <p:cNvPr id="5" name="Рисунок 4" descr="MUSIC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786058"/>
            <a:ext cx="952500" cy="1095375"/>
          </a:xfrm>
          <a:prstGeom prst="rect">
            <a:avLst/>
          </a:prstGeom>
        </p:spPr>
      </p:pic>
      <p:pic>
        <p:nvPicPr>
          <p:cNvPr id="6" name="Рисунок 5" descr="MUSIC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14810" y="5500702"/>
            <a:ext cx="952500" cy="1095375"/>
          </a:xfrm>
          <a:prstGeom prst="rect">
            <a:avLst/>
          </a:prstGeom>
        </p:spPr>
      </p:pic>
      <p:pic>
        <p:nvPicPr>
          <p:cNvPr id="7" name="Рисунок 6" descr="MUSIC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15272" y="500042"/>
            <a:ext cx="952500" cy="1095375"/>
          </a:xfrm>
          <a:prstGeom prst="rect">
            <a:avLst/>
          </a:prstGeom>
        </p:spPr>
      </p:pic>
      <p:pic>
        <p:nvPicPr>
          <p:cNvPr id="8" name="Рисунок 7" descr="Woofer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4282" y="5214950"/>
            <a:ext cx="1500198" cy="1500198"/>
          </a:xfrm>
          <a:prstGeom prst="rect">
            <a:avLst/>
          </a:prstGeom>
        </p:spPr>
      </p:pic>
      <p:pic>
        <p:nvPicPr>
          <p:cNvPr id="9" name="Рисунок 8" descr="Woofer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29520" y="5214950"/>
            <a:ext cx="1500198" cy="1500198"/>
          </a:xfrm>
          <a:prstGeom prst="rect">
            <a:avLst/>
          </a:prstGeom>
        </p:spPr>
      </p:pic>
      <p:pic>
        <p:nvPicPr>
          <p:cNvPr id="11" name="Вивальди - Летняя гроза (Времена года RV 315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0826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487</Words>
  <Application>Microsoft Office PowerPoint</Application>
  <PresentationFormat>Экран (4:3)</PresentationFormat>
  <Paragraphs>35</Paragraphs>
  <Slides>13</Slides>
  <Notes>0</Notes>
  <HiddenSlides>0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dom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Мозерова</dc:creator>
  <cp:lastModifiedBy>Мозерова</cp:lastModifiedBy>
  <cp:revision>7</cp:revision>
  <dcterms:created xsi:type="dcterms:W3CDTF">2009-04-01T16:18:50Z</dcterms:created>
  <dcterms:modified xsi:type="dcterms:W3CDTF">2009-04-01T17:18:41Z</dcterms:modified>
</cp:coreProperties>
</file>