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81" r:id="rId4"/>
    <p:sldId id="270" r:id="rId5"/>
    <p:sldId id="257" r:id="rId6"/>
    <p:sldId id="271" r:id="rId7"/>
    <p:sldId id="272" r:id="rId8"/>
    <p:sldId id="277" r:id="rId9"/>
    <p:sldId id="258" r:id="rId10"/>
    <p:sldId id="279" r:id="rId11"/>
    <p:sldId id="259" r:id="rId12"/>
    <p:sldId id="260" r:id="rId13"/>
    <p:sldId id="274" r:id="rId14"/>
    <p:sldId id="275" r:id="rId15"/>
    <p:sldId id="276" r:id="rId16"/>
    <p:sldId id="280" r:id="rId17"/>
    <p:sldId id="282" r:id="rId18"/>
    <p:sldId id="283" r:id="rId19"/>
    <p:sldId id="261" r:id="rId20"/>
    <p:sldId id="262" r:id="rId21"/>
    <p:sldId id="263" r:id="rId22"/>
    <p:sldId id="264" r:id="rId23"/>
    <p:sldId id="265" r:id="rId24"/>
    <p:sldId id="266" r:id="rId25"/>
    <p:sldId id="267" r:id="rId26"/>
    <p:sldId id="278" r:id="rId27"/>
    <p:sldId id="26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upload.wikimedia.org/wikipedia/ru/4/44/Copd_rus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571767"/>
          </a:xfrm>
        </p:spPr>
        <p:txBody>
          <a:bodyPr/>
          <a:lstStyle/>
          <a:p>
            <a:r>
              <a:rPr lang="ru-RU" dirty="0" smtClean="0"/>
              <a:t>ЭФФЕКТИВНОСТЬ ПРИМЕНЕНИЯ БЕРОДУАЛА ПРИ БРОНХИТЕ КУРИЛЬЩИКА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7143776"/>
            <a:ext cx="6400800" cy="357190"/>
          </a:xfrm>
        </p:spPr>
        <p:txBody>
          <a:bodyPr>
            <a:normAutofit fontScale="3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ХОБЛ — это болезнь, которую раньше называли хроническим бронхитом или бронхитом курильщика.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В процессе длительного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курения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развиваются характерные изменения, которые в разных странах и в разное время обозначались разными терминами: это и хронический бронхит, и эмфизема, и </a:t>
            </a:r>
            <a:r>
              <a:rPr lang="ru-RU" dirty="0" err="1" smtClean="0">
                <a:solidFill>
                  <a:schemeClr val="tx1"/>
                </a:solidFill>
              </a:rPr>
              <a:t>обструктивные</a:t>
            </a:r>
            <a:r>
              <a:rPr lang="ru-RU" dirty="0" smtClean="0">
                <a:solidFill>
                  <a:schemeClr val="tx1"/>
                </a:solidFill>
              </a:rPr>
              <a:t>, то есть как бы «закупоривающие», затрудняющие проход воздуха, </a:t>
            </a:r>
            <a:r>
              <a:rPr lang="ru-RU" b="1" dirty="0" smtClean="0">
                <a:solidFill>
                  <a:srgbClr val="FF0000"/>
                </a:solidFill>
              </a:rPr>
              <a:t>заболевания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  <a:r>
              <a:rPr lang="ru-RU" dirty="0" smtClean="0">
                <a:solidFill>
                  <a:schemeClr val="tx1"/>
                </a:solidFill>
              </a:rPr>
              <a:t>Что же это такое? </a:t>
            </a:r>
          </a:p>
          <a:p>
            <a:endParaRPr lang="ru-RU" dirty="0"/>
          </a:p>
        </p:txBody>
      </p:sp>
      <p:pic>
        <p:nvPicPr>
          <p:cNvPr id="4" name="Рисунок 3" descr="http://upload.wikimedia.org/wikipedia/commons/5/56/Papierosa_1_ubt_0069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3000372"/>
            <a:ext cx="542928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239000" cy="6027132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Девочки с 12 лет</a:t>
            </a:r>
          </a:p>
          <a:p>
            <a:endParaRPr lang="ru-RU" sz="5400" dirty="0"/>
          </a:p>
        </p:txBody>
      </p:sp>
      <p:pic>
        <p:nvPicPr>
          <p:cNvPr id="4" name="Рисунок 3" descr="Почему подростки начинают курить и как уберечь своих детей от курения?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736"/>
            <a:ext cx="685804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Причина пристрастия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показали исследования в обследуемой группе 3-го курса ТМК, состоящей из25 девушек, не подверженными пагубной привычке остались 12%( 3 человека).  В причинах начала курения указываемых у подавляющего большинства  фигурировала формулировка: </a:t>
            </a:r>
            <a:r>
              <a:rPr lang="ru-RU" dirty="0" smtClean="0">
                <a:solidFill>
                  <a:srgbClr val="FF0000"/>
                </a:solidFill>
              </a:rPr>
              <a:t>«ЗА КОМПАНИЮ».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ХОБЛ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r>
              <a:rPr lang="ru-RU" dirty="0" smtClean="0"/>
              <a:t>ХОБЛ развивается медленно, в течение 10-15 лет. Тот, кто рано начал курить, рискует тяжело </a:t>
            </a:r>
            <a:r>
              <a:rPr lang="ru-RU" dirty="0" smtClean="0">
                <a:solidFill>
                  <a:srgbClr val="FF0000"/>
                </a:solidFill>
              </a:rPr>
              <a:t>заболеть в самом продуктивном возрасте - в 30-40 лет.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Никотиновое воздействие на настроение различно. Во-первых, вызывая выброс глюкозы из печени и адреналина (эпинефрина) из мозгового вещества надпочечника, он вызывает возбуждение. С субъективной точки зрения, по сообщениям курящих, это проявляется в расслаблении, спокойствии и живости. Также сообщается об умеренно эйфористическом состоянии. Уменьшение аппетита и увеличение метаболизма может в результате привести к снижению массы тела у некоторых курящих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785794"/>
            <a:ext cx="664373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Табачный деготь в легких</a:t>
            </a:r>
            <a:endParaRPr lang="ru-RU" dirty="0"/>
          </a:p>
        </p:txBody>
      </p:sp>
      <p:pic>
        <p:nvPicPr>
          <p:cNvPr id="4" name="Содержимое 3" descr="Табачный деготь, в котором наиболее высока концентрация канцерогенных веществ, оседает на стенках воздухоносных путей, накапливается в легочных пузырьках, вызывая рак легкого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14488"/>
            <a:ext cx="578647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3732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Табачный деготь, в котором наиболее высока концентрация канцерогенных веществ, оседает на стенках воздухоносных путей, накапливается в легочных пузырьках, вызывая рак легкого</a:t>
            </a:r>
            <a:endParaRPr lang="ru-RU" sz="2400" dirty="0"/>
          </a:p>
        </p:txBody>
      </p:sp>
      <p:pic>
        <p:nvPicPr>
          <p:cNvPr id="4" name="Содержимое 3" descr="Табачный деготь, в котором наиболее высока концентрация канцерогенных веществ, оседает на стенках воздухоносных путей, накапливается в легочных пузырьках, вызывая рак легкого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000240"/>
            <a:ext cx="450059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4658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Эффективность применения БЕРОДУАЛА при бронхите курильщика</a:t>
            </a:r>
            <a:endParaRPr lang="ru-RU" dirty="0"/>
          </a:p>
        </p:txBody>
      </p:sp>
      <p:pic>
        <p:nvPicPr>
          <p:cNvPr id="4" name="Содержимое 3" descr="http://www.farmshop.ru/imgprod/f00937_full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53381" y="1857363"/>
            <a:ext cx="4846638" cy="4598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БЕРОДУАЛ ЭТО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7239000" cy="4169744"/>
          </a:xfrm>
        </p:spPr>
        <p:txBody>
          <a:bodyPr/>
          <a:lstStyle/>
          <a:p>
            <a:r>
              <a:rPr lang="ru-RU" b="1" dirty="0" err="1" smtClean="0"/>
              <a:t>Беродуал</a:t>
            </a:r>
            <a:r>
              <a:rPr lang="ru-RU" b="1" dirty="0" smtClean="0"/>
              <a:t> </a:t>
            </a:r>
            <a:r>
              <a:rPr lang="ru-RU" dirty="0" smtClean="0"/>
              <a:t>представляет собой комбинацию двух </a:t>
            </a:r>
            <a:r>
              <a:rPr lang="ru-RU" dirty="0" err="1" smtClean="0"/>
              <a:t>бронхорасширяющих</a:t>
            </a:r>
            <a:r>
              <a:rPr lang="ru-RU" dirty="0" smtClean="0"/>
              <a:t> препаратов для ингаляционного применения – селективного β2 </a:t>
            </a:r>
            <a:r>
              <a:rPr lang="ru-RU" dirty="0" err="1" smtClean="0"/>
              <a:t>агониста</a:t>
            </a:r>
            <a:r>
              <a:rPr lang="ru-RU" dirty="0" smtClean="0"/>
              <a:t> </a:t>
            </a:r>
            <a:r>
              <a:rPr lang="ru-RU" b="1" dirty="0" err="1" smtClean="0"/>
              <a:t>фенотерола</a:t>
            </a:r>
            <a:r>
              <a:rPr lang="ru-RU" b="1" dirty="0" smtClean="0"/>
              <a:t> </a:t>
            </a:r>
            <a:r>
              <a:rPr lang="ru-RU" dirty="0" smtClean="0"/>
              <a:t>и </a:t>
            </a:r>
            <a:r>
              <a:rPr lang="ru-RU" dirty="0" err="1" smtClean="0"/>
              <a:t>блокатора</a:t>
            </a:r>
            <a:r>
              <a:rPr lang="ru-RU" dirty="0" smtClean="0"/>
              <a:t> </a:t>
            </a:r>
            <a:r>
              <a:rPr lang="ru-RU" dirty="0" err="1" smtClean="0"/>
              <a:t>М_холинорецепторов</a:t>
            </a:r>
            <a:r>
              <a:rPr lang="ru-RU" dirty="0" smtClean="0"/>
              <a:t> – </a:t>
            </a:r>
            <a:r>
              <a:rPr lang="ru-RU" dirty="0" err="1" smtClean="0"/>
              <a:t>ипратропия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7239000" cy="5455628"/>
          </a:xfrm>
        </p:spPr>
        <p:txBody>
          <a:bodyPr/>
          <a:lstStyle/>
          <a:p>
            <a:r>
              <a:rPr lang="ru-RU" b="1" dirty="0" err="1" smtClean="0"/>
              <a:t>Фенотерол</a:t>
            </a:r>
            <a:r>
              <a:rPr lang="ru-RU" b="1" dirty="0" smtClean="0"/>
              <a:t> </a:t>
            </a:r>
            <a:r>
              <a:rPr lang="ru-RU" dirty="0" smtClean="0"/>
              <a:t>расслабляет гладкую мускулатуру бронхов и сосудов и предупреждает развитие </a:t>
            </a:r>
            <a:r>
              <a:rPr lang="ru-RU" dirty="0" err="1" smtClean="0"/>
              <a:t>бронхоспазма</a:t>
            </a:r>
            <a:endParaRPr lang="ru-RU" dirty="0" smtClean="0"/>
          </a:p>
          <a:p>
            <a:endParaRPr lang="ru-RU" b="1" dirty="0" smtClean="0"/>
          </a:p>
          <a:p>
            <a:r>
              <a:rPr lang="ru-RU" b="1" dirty="0" err="1" smtClean="0"/>
              <a:t>Ипратропий</a:t>
            </a:r>
            <a:r>
              <a:rPr lang="ru-RU" b="1" dirty="0" smtClean="0"/>
              <a:t> </a:t>
            </a:r>
            <a:r>
              <a:rPr lang="ru-RU" dirty="0" smtClean="0"/>
              <a:t>эффективно устраняет </a:t>
            </a:r>
            <a:r>
              <a:rPr lang="ru-RU" dirty="0" err="1" smtClean="0"/>
              <a:t>бронхоспазм</a:t>
            </a:r>
            <a:r>
              <a:rPr lang="ru-RU" dirty="0" smtClean="0"/>
              <a:t>, связанный с влиянием блуждающего нерва, уменьшает секрецию бронхиальных желез. При ингаляционном введении препарат вызывает </a:t>
            </a:r>
            <a:r>
              <a:rPr lang="ru-RU" dirty="0" err="1" smtClean="0"/>
              <a:t>бронходилатацию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Исследовательская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r>
              <a:rPr lang="ru-RU" dirty="0" smtClean="0"/>
              <a:t>Всего в группе 25 человек</a:t>
            </a:r>
          </a:p>
          <a:p>
            <a:endParaRPr lang="ru-RU" dirty="0" smtClean="0"/>
          </a:p>
          <a:p>
            <a:r>
              <a:rPr lang="ru-RU" dirty="0" smtClean="0"/>
              <a:t>Курильщики-22 человека</a:t>
            </a:r>
          </a:p>
          <a:p>
            <a:endParaRPr lang="ru-RU" dirty="0" smtClean="0"/>
          </a:p>
          <a:p>
            <a:r>
              <a:rPr lang="ru-RU" dirty="0" smtClean="0"/>
              <a:t>Не подвержены курению-3 человека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КУРЕНИЕ= ХОБЛ?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ХОБЛ — это болезнь, которую раньше называли хроническим бронхитом или бронхитом курильщика.</a:t>
            </a:r>
            <a:br>
              <a:rPr lang="ru-RU" dirty="0" smtClean="0"/>
            </a:br>
            <a:r>
              <a:rPr lang="ru-RU" dirty="0" smtClean="0"/>
              <a:t>В процессе длительного </a:t>
            </a:r>
            <a:r>
              <a:rPr lang="ru-RU" b="1" dirty="0" smtClean="0"/>
              <a:t>курения</a:t>
            </a:r>
            <a:r>
              <a:rPr lang="ru-RU" dirty="0" smtClean="0"/>
              <a:t> развиваются характерные изменения, которые в разных странах и в разное время обозначались разными терминами: это и хронический бронхит, и эмфизема, и </a:t>
            </a:r>
            <a:r>
              <a:rPr lang="ru-RU" dirty="0" err="1" smtClean="0"/>
              <a:t>обструктивные</a:t>
            </a:r>
            <a:r>
              <a:rPr lang="ru-RU" dirty="0" smtClean="0"/>
              <a:t>, то есть как бы «закупоривающие», затрудняющие проход воздуха, </a:t>
            </a:r>
            <a:r>
              <a:rPr lang="ru-RU" b="1" dirty="0" smtClean="0"/>
              <a:t>заболевания</a:t>
            </a:r>
            <a:r>
              <a:rPr lang="ru-RU" dirty="0" smtClean="0"/>
              <a:t>. Что же это такое?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144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Разбивка по подгруппам среди курящих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5 человек </a:t>
            </a:r>
            <a:r>
              <a:rPr lang="ru-RU" dirty="0" smtClean="0">
                <a:solidFill>
                  <a:srgbClr val="FF0000"/>
                </a:solidFill>
              </a:rPr>
              <a:t>(23%) </a:t>
            </a:r>
            <a:r>
              <a:rPr lang="ru-RU" sz="2400" dirty="0" smtClean="0"/>
              <a:t>без жалоб</a:t>
            </a:r>
            <a:r>
              <a:rPr lang="ru-RU" sz="2400" dirty="0" smtClean="0">
                <a:solidFill>
                  <a:srgbClr val="FF0000"/>
                </a:solidFill>
              </a:rPr>
              <a:t>. Практически здоровы.</a:t>
            </a:r>
          </a:p>
          <a:p>
            <a:endParaRPr lang="ru-RU" sz="2400" dirty="0" smtClean="0"/>
          </a:p>
          <a:p>
            <a:r>
              <a:rPr lang="ru-RU" dirty="0" smtClean="0"/>
              <a:t>13 человек </a:t>
            </a:r>
            <a:r>
              <a:rPr lang="ru-RU" dirty="0" smtClean="0">
                <a:solidFill>
                  <a:srgbClr val="FF0000"/>
                </a:solidFill>
              </a:rPr>
              <a:t>(59%)</a:t>
            </a:r>
            <a:r>
              <a:rPr lang="ru-RU" sz="2400" dirty="0" smtClean="0"/>
              <a:t>жалобы на кашель в утреннее время. Одышку при физ. нагрузке. Объективно: перкуссия </a:t>
            </a:r>
            <a:r>
              <a:rPr lang="en-US" sz="2400" dirty="0" smtClean="0"/>
              <a:t>N</a:t>
            </a:r>
            <a:r>
              <a:rPr lang="ru-RU" sz="2400" dirty="0" smtClean="0"/>
              <a:t>, аускультация единичные влажные и сухие хрипы. </a:t>
            </a:r>
            <a:r>
              <a:rPr lang="ru-RU" sz="2400" dirty="0" smtClean="0">
                <a:solidFill>
                  <a:srgbClr val="FF0000"/>
                </a:solidFill>
              </a:rPr>
              <a:t>Признаки хр.бронхита, стадия ремиссии.</a:t>
            </a:r>
          </a:p>
          <a:p>
            <a:endParaRPr lang="ru-RU" sz="2400" dirty="0" smtClean="0"/>
          </a:p>
          <a:p>
            <a:r>
              <a:rPr lang="ru-RU" dirty="0" smtClean="0"/>
              <a:t>4 человека </a:t>
            </a:r>
            <a:r>
              <a:rPr lang="ru-RU" dirty="0" smtClean="0">
                <a:solidFill>
                  <a:srgbClr val="FF0000"/>
                </a:solidFill>
              </a:rPr>
              <a:t>(18%)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выявлены </a:t>
            </a:r>
            <a:r>
              <a:rPr lang="ru-RU" sz="2400" dirty="0" smtClean="0">
                <a:solidFill>
                  <a:srgbClr val="FF0000"/>
                </a:solidFill>
              </a:rPr>
              <a:t>симптомы обострения хронического бронхита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13 человек (59%) с признаками Хр. Бронхита, ст. ремиссии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4 человека </a:t>
            </a:r>
            <a:r>
              <a:rPr lang="ru-RU" dirty="0" smtClean="0">
                <a:solidFill>
                  <a:srgbClr val="FF0000"/>
                </a:solidFill>
              </a:rPr>
              <a:t>бросили курить-</a:t>
            </a:r>
            <a:r>
              <a:rPr lang="en-US" dirty="0" smtClean="0">
                <a:solidFill>
                  <a:srgbClr val="FF0000"/>
                </a:solidFill>
              </a:rPr>
              <a:t>I</a:t>
            </a:r>
            <a:r>
              <a:rPr lang="ru-RU" dirty="0" smtClean="0">
                <a:solidFill>
                  <a:srgbClr val="FF0000"/>
                </a:solidFill>
              </a:rPr>
              <a:t> подгруппа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r>
              <a:rPr lang="ru-RU" dirty="0" smtClean="0"/>
              <a:t>4 человека </a:t>
            </a:r>
            <a:r>
              <a:rPr lang="ru-RU" dirty="0" smtClean="0">
                <a:solidFill>
                  <a:srgbClr val="FF0000"/>
                </a:solidFill>
              </a:rPr>
              <a:t>использовали </a:t>
            </a:r>
            <a:r>
              <a:rPr lang="ru-RU" dirty="0" err="1" smtClean="0">
                <a:solidFill>
                  <a:srgbClr val="FF0000"/>
                </a:solidFill>
              </a:rPr>
              <a:t>беродуал</a:t>
            </a:r>
            <a:r>
              <a:rPr lang="ru-RU" dirty="0" smtClean="0">
                <a:solidFill>
                  <a:srgbClr val="FF0000"/>
                </a:solidFill>
              </a:rPr>
              <a:t> при </a:t>
            </a:r>
            <a:r>
              <a:rPr lang="ru-RU" dirty="0" err="1" smtClean="0">
                <a:solidFill>
                  <a:srgbClr val="FF0000"/>
                </a:solidFill>
              </a:rPr>
              <a:t>обструктивных</a:t>
            </a:r>
            <a:r>
              <a:rPr lang="ru-RU" dirty="0" smtClean="0">
                <a:solidFill>
                  <a:srgbClr val="FF0000"/>
                </a:solidFill>
              </a:rPr>
              <a:t> явлениях  в утренние часы</a:t>
            </a:r>
            <a:r>
              <a:rPr lang="en-US" dirty="0" smtClean="0">
                <a:solidFill>
                  <a:srgbClr val="FF0000"/>
                </a:solidFill>
              </a:rPr>
              <a:t>- II</a:t>
            </a:r>
            <a:r>
              <a:rPr lang="ru-RU" dirty="0" smtClean="0">
                <a:solidFill>
                  <a:srgbClr val="FF0000"/>
                </a:solidFill>
              </a:rPr>
              <a:t> подгруппа</a:t>
            </a:r>
          </a:p>
          <a:p>
            <a:endParaRPr lang="ru-RU" dirty="0" smtClean="0"/>
          </a:p>
          <a:p>
            <a:r>
              <a:rPr lang="ru-RU" dirty="0" smtClean="0"/>
              <a:t>5 человек </a:t>
            </a:r>
            <a:r>
              <a:rPr lang="ru-RU" dirty="0" smtClean="0">
                <a:solidFill>
                  <a:srgbClr val="FF0000"/>
                </a:solidFill>
              </a:rPr>
              <a:t>не изменили свой образ жизни</a:t>
            </a:r>
            <a:r>
              <a:rPr lang="en-US" dirty="0" smtClean="0">
                <a:solidFill>
                  <a:srgbClr val="FF0000"/>
                </a:solidFill>
              </a:rPr>
              <a:t>- III</a:t>
            </a:r>
            <a:r>
              <a:rPr lang="ru-RU" dirty="0" smtClean="0">
                <a:solidFill>
                  <a:srgbClr val="FF0000"/>
                </a:solidFill>
              </a:rPr>
              <a:t> подгруппа.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Итог использования БЕРОДУАЛА через 20 дней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/>
          <a:lstStyle/>
          <a:p>
            <a:r>
              <a:rPr lang="en-US" dirty="0" smtClean="0"/>
              <a:t>I</a:t>
            </a:r>
            <a:r>
              <a:rPr lang="ru-RU" dirty="0" smtClean="0"/>
              <a:t> подгруппа- </a:t>
            </a:r>
            <a:r>
              <a:rPr lang="ru-RU" sz="2800" dirty="0" smtClean="0">
                <a:solidFill>
                  <a:srgbClr val="FF0000"/>
                </a:solidFill>
              </a:rPr>
              <a:t>наблюдалось улучшение общего самочувствия, отсутствие кашля в утреннее время, объективно в легких отсутствовали </a:t>
            </a:r>
            <a:r>
              <a:rPr lang="ru-RU" sz="2800" dirty="0" err="1" smtClean="0">
                <a:solidFill>
                  <a:srgbClr val="FF0000"/>
                </a:solidFill>
              </a:rPr>
              <a:t>хрипы.ЧДД</a:t>
            </a:r>
            <a:r>
              <a:rPr lang="ru-RU" sz="2800" dirty="0" smtClean="0">
                <a:solidFill>
                  <a:srgbClr val="FF0000"/>
                </a:solidFill>
              </a:rPr>
              <a:t> 16.</a:t>
            </a:r>
          </a:p>
          <a:p>
            <a:r>
              <a:rPr lang="en-US" dirty="0" smtClean="0"/>
              <a:t>II</a:t>
            </a:r>
            <a:r>
              <a:rPr lang="ru-RU" dirty="0" smtClean="0"/>
              <a:t> подгруппа-  </a:t>
            </a:r>
            <a:r>
              <a:rPr lang="ru-RU" sz="2800" dirty="0" smtClean="0">
                <a:solidFill>
                  <a:srgbClr val="00B050"/>
                </a:solidFill>
              </a:rPr>
              <a:t>наблюдалось снижение </a:t>
            </a:r>
            <a:r>
              <a:rPr lang="ru-RU" sz="2800" dirty="0" err="1" smtClean="0">
                <a:solidFill>
                  <a:srgbClr val="00B050"/>
                </a:solidFill>
              </a:rPr>
              <a:t>обструктивных</a:t>
            </a:r>
            <a:r>
              <a:rPr lang="ru-RU" sz="2800" dirty="0" smtClean="0">
                <a:solidFill>
                  <a:srgbClr val="00B050"/>
                </a:solidFill>
              </a:rPr>
              <a:t> явлений в легких, практически отсутствовали хрипы ,ЧДД 18.</a:t>
            </a:r>
          </a:p>
          <a:p>
            <a:r>
              <a:rPr lang="en-US" dirty="0" smtClean="0"/>
              <a:t>III</a:t>
            </a:r>
            <a:r>
              <a:rPr lang="ru-RU" dirty="0" smtClean="0"/>
              <a:t>подгруппа- </a:t>
            </a:r>
            <a:r>
              <a:rPr lang="ru-RU" sz="2800" dirty="0" smtClean="0">
                <a:solidFill>
                  <a:srgbClr val="7030A0"/>
                </a:solidFill>
              </a:rPr>
              <a:t>никаких существенных изменений состояния здоровья не произошло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144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 БЕРОДУАЛА в лечении Обострения Бронхита курильщика в течении 7 дней.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/>
          <a:lstStyle/>
          <a:p>
            <a:r>
              <a:rPr lang="ru-RU" dirty="0" smtClean="0"/>
              <a:t>4 человека студента с обострением – использовали БЕРОДУАЛ в лечении</a:t>
            </a:r>
          </a:p>
          <a:p>
            <a:endParaRPr lang="ru-RU" dirty="0" smtClean="0"/>
          </a:p>
          <a:p>
            <a:r>
              <a:rPr lang="ru-RU" dirty="0" smtClean="0"/>
              <a:t>4 пациента терапевтического отделения МУЗ ГКБ №6 не использовали БЕРОДУАЛ в лечении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лечения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Студенты- . По результатам лечения положительная динамика у первой группы наблюдалась  раньше . Уменьшились сроки лечения.</a:t>
            </a:r>
          </a:p>
          <a:p>
            <a:endParaRPr lang="ru-RU" dirty="0" smtClean="0"/>
          </a:p>
          <a:p>
            <a:r>
              <a:rPr lang="ru-RU" dirty="0" smtClean="0"/>
              <a:t>Пациенты больницы- сроки лечения стандартные.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>
                <a:solidFill>
                  <a:srgbClr val="00B050"/>
                </a:solidFill>
              </a:rPr>
              <a:t>произошло улучшение самочувствия  при состоянии ремиссии у постоянных курильщиков.</a:t>
            </a:r>
          </a:p>
          <a:p>
            <a:pPr lvl="0"/>
            <a:r>
              <a:rPr lang="ru-RU" dirty="0" smtClean="0">
                <a:solidFill>
                  <a:srgbClr val="00B050"/>
                </a:solidFill>
              </a:rPr>
              <a:t>Уменьшились сроки лечения при обострении хронического бронхита курильщика.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Однако достижение полного прекращения клинических проявлений обструкции бронхов при хроническом бронхите курильщика возможно только при полном отказе от курения.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урение табака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707236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4000528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         СПАСИБО </a:t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              ЗА</a:t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       ВНИМАНИЕ!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2446373"/>
          </a:xfrm>
        </p:spPr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241314"/>
          </a:xfrm>
        </p:spPr>
        <p:txBody>
          <a:bodyPr/>
          <a:lstStyle/>
          <a:p>
            <a:r>
              <a:rPr lang="ru-RU" dirty="0" smtClean="0"/>
              <a:t>В процессе длительного </a:t>
            </a:r>
            <a:r>
              <a:rPr lang="ru-RU" b="1" dirty="0" smtClean="0"/>
              <a:t>курения</a:t>
            </a:r>
            <a:r>
              <a:rPr lang="ru-RU" dirty="0" smtClean="0"/>
              <a:t> развиваются характерные изменения, которые в разных странах и в разное время обозначались разными терминами: это и хронический бронхит, и эмфизема, и </a:t>
            </a:r>
            <a:r>
              <a:rPr lang="ru-RU" dirty="0" err="1" smtClean="0"/>
              <a:t>обструктивные</a:t>
            </a:r>
            <a:r>
              <a:rPr lang="ru-RU" dirty="0" smtClean="0"/>
              <a:t>, то есть как бы «закупоривающие», затрудняющие проход воздуха, </a:t>
            </a:r>
            <a:r>
              <a:rPr lang="ru-RU" b="1" dirty="0" smtClean="0"/>
              <a:t>заболевания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372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ИЗМЕНЕНИЯ В ЛЕГОЧНОЙ ТКАНИ ПРИ ХОБЛ</a:t>
            </a:r>
            <a:endParaRPr lang="ru-RU" dirty="0"/>
          </a:p>
        </p:txBody>
      </p:sp>
      <p:pic>
        <p:nvPicPr>
          <p:cNvPr id="4" name="Содержимое 3" descr="Файл:Copd rus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7224" y="1357298"/>
            <a:ext cx="671517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/>
          <a:lstStyle/>
          <a:p>
            <a:r>
              <a:rPr lang="ru-RU" dirty="0" smtClean="0"/>
              <a:t>ЕВРОПА    мужчины-43%, женщины-25%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РОССИЯ     мужчины-80%, женщины-40%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8013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7239000" cy="4526934"/>
          </a:xfrm>
        </p:spPr>
        <p:txBody>
          <a:bodyPr/>
          <a:lstStyle/>
          <a:p>
            <a:r>
              <a:rPr lang="ru-RU" dirty="0" smtClean="0"/>
              <a:t> По результатам социальных исследований: </a:t>
            </a:r>
            <a:r>
              <a:rPr lang="ru-RU" dirty="0" smtClean="0">
                <a:solidFill>
                  <a:srgbClr val="FF0000"/>
                </a:solidFill>
              </a:rPr>
              <a:t>12% подростков курят регулярно</a:t>
            </a:r>
            <a:r>
              <a:rPr lang="ru-RU" dirty="0" smtClean="0"/>
              <a:t>, а </a:t>
            </a:r>
            <a:r>
              <a:rPr lang="ru-RU" dirty="0" smtClean="0">
                <a:solidFill>
                  <a:srgbClr val="00B050"/>
                </a:solidFill>
              </a:rPr>
              <a:t>16% иногда</a:t>
            </a:r>
            <a:r>
              <a:rPr lang="ru-RU" dirty="0" smtClean="0"/>
              <a:t>. </a:t>
            </a:r>
            <a:r>
              <a:rPr lang="ru-RU" dirty="0" smtClean="0">
                <a:solidFill>
                  <a:srgbClr val="7030A0"/>
                </a:solidFill>
              </a:rPr>
              <a:t>33% российских детей подростков становятся постоянными курильщиками</a:t>
            </a:r>
            <a:r>
              <a:rPr lang="ru-RU" dirty="0" smtClean="0"/>
              <a:t>. Причем прирост этого показателя в последние годы обеспечили в основном  </a:t>
            </a:r>
            <a:r>
              <a:rPr lang="ru-RU" dirty="0" smtClean="0">
                <a:solidFill>
                  <a:srgbClr val="7030A0"/>
                </a:solidFill>
              </a:rPr>
              <a:t>представительницы прекрасного пола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Курение особенно опасно для детей и подростков. Живущие в накуренных помещениях дети чаще и больше страдают заболеваниями органов дыхания. У детей курящих родителей в течение первого года жизни увеличивается частота бронхитов и пневмонии и повышается риск развития серьезных заболеваний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85860"/>
            <a:ext cx="6215106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ольшинство детей рожденных курильщицами, появляются на свет с низким весом, часто болеют, развиваются медленнее, чем их сверстники, чаще умирают в детстве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7929618" cy="609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ru-RU" dirty="0" smtClean="0"/>
              <a:t>Начало курения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Мальчики- с 10 лет,</a:t>
            </a:r>
          </a:p>
          <a:p>
            <a:endParaRPr lang="ru-RU" sz="5400" dirty="0" smtClean="0"/>
          </a:p>
          <a:p>
            <a:pPr>
              <a:buNone/>
            </a:pPr>
            <a:endParaRPr lang="ru-RU" sz="5400" dirty="0" smtClean="0"/>
          </a:p>
        </p:txBody>
      </p:sp>
      <p:pic>
        <p:nvPicPr>
          <p:cNvPr id="5" name="Рисунок 4" descr="Привычка курить у подростков возникает из-за родител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571744"/>
            <a:ext cx="5210175" cy="401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88</TotalTime>
  <Words>560</Words>
  <PresentationFormat>Экран (4:3)</PresentationFormat>
  <Paragraphs>63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Изящная</vt:lpstr>
      <vt:lpstr>ЭФФЕКТИВНОСТЬ ПРИМЕНЕНИЯ БЕРОДУАЛА ПРИ БРОНХИТЕ КУРИЛЬЩИКА</vt:lpstr>
      <vt:lpstr>             КУРЕНИЕ= ХОБЛ?</vt:lpstr>
      <vt:lpstr>Слайд 3</vt:lpstr>
      <vt:lpstr>ИЗМЕНЕНИЯ В ЛЕГОЧНОЙ ТКАНИ ПРИ ХОБЛ</vt:lpstr>
      <vt:lpstr>Актуальность проблемы</vt:lpstr>
      <vt:lpstr>Слайд 6</vt:lpstr>
      <vt:lpstr>Слайд 7</vt:lpstr>
      <vt:lpstr>Слайд 8</vt:lpstr>
      <vt:lpstr>Начало курения</vt:lpstr>
      <vt:lpstr>Слайд 10</vt:lpstr>
      <vt:lpstr>Причина пристрастия</vt:lpstr>
      <vt:lpstr>Развитие ХОБЛ</vt:lpstr>
      <vt:lpstr>Слайд 13</vt:lpstr>
      <vt:lpstr>Табачный деготь в легких</vt:lpstr>
      <vt:lpstr>Табачный деготь, в котором наиболее высока концентрация канцерогенных веществ, оседает на стенках воздухоносных путей, накапливается в легочных пузырьках, вызывая рак легкого</vt:lpstr>
      <vt:lpstr>Эффективность применения БЕРОДУАЛА при бронхите курильщика</vt:lpstr>
      <vt:lpstr>БЕРОДУАЛ ЭТО</vt:lpstr>
      <vt:lpstr>Слайд 18</vt:lpstr>
      <vt:lpstr>Исследовательская часть</vt:lpstr>
      <vt:lpstr> Разбивка по подгруппам среди курящих </vt:lpstr>
      <vt:lpstr>13 человек (59%) с признаками Хр. Бронхита, ст. ремиссии</vt:lpstr>
      <vt:lpstr>Итог использования БЕРОДУАЛА через 20 дней</vt:lpstr>
      <vt:lpstr>Использование БЕРОДУАЛА в лечении Обострения Бронхита курильщика в течении 7 дней.</vt:lpstr>
      <vt:lpstr>Итог лечения</vt:lpstr>
      <vt:lpstr>ВЫВОДЫ</vt:lpstr>
      <vt:lpstr>Слайд 26</vt:lpstr>
      <vt:lpstr>         СПАСИБО                ЗА      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КУРЕНИЕ=ХОБЛ?</dc:title>
  <dc:creator>Дмитрий</dc:creator>
  <cp:lastModifiedBy>Дмитрий</cp:lastModifiedBy>
  <cp:revision>13</cp:revision>
  <dcterms:created xsi:type="dcterms:W3CDTF">2010-12-16T06:44:24Z</dcterms:created>
  <dcterms:modified xsi:type="dcterms:W3CDTF">2010-12-16T09:59:11Z</dcterms:modified>
</cp:coreProperties>
</file>