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64" r:id="rId8"/>
    <p:sldId id="265" r:id="rId9"/>
    <p:sldId id="260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-8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07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0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63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1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91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6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93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65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3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04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66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C5495-3387-41F3-A6C0-4A2FBEE4388C}" type="datetimeFigureOut">
              <a:rPr lang="ru-RU" smtClean="0"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D12D2-261E-4381-8230-245A85DE7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1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на службе медицины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365104"/>
            <a:ext cx="7920880" cy="1224136"/>
          </a:xfrm>
        </p:spPr>
        <p:txBody>
          <a:bodyPr>
            <a:normAutofit/>
          </a:bodyPr>
          <a:lstStyle/>
          <a:p>
            <a:pPr marL="982663" indent="-982663" algn="l"/>
            <a:r>
              <a:rPr lang="ru-RU" b="1" dirty="0" smtClean="0"/>
              <a:t>Тема:</a:t>
            </a:r>
            <a:r>
              <a:rPr lang="ru-RU" dirty="0" smtClean="0"/>
              <a:t> </a:t>
            </a:r>
            <a:r>
              <a:rPr lang="ru-RU" b="1" i="1" dirty="0" smtClean="0"/>
              <a:t>Арифметическая и геометрическая прогрессии в медицине</a:t>
            </a:r>
            <a:endParaRPr lang="ru-RU" b="1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912768" cy="186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4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8219256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Задача 1.</a:t>
            </a:r>
            <a:r>
              <a:rPr lang="ru-RU" sz="4400" dirty="0" smtClean="0"/>
              <a:t> </a:t>
            </a:r>
          </a:p>
          <a:p>
            <a:pPr marL="0" indent="0" algn="just">
              <a:buNone/>
            </a:pPr>
            <a:r>
              <a:rPr lang="ru-RU" sz="4400" dirty="0" smtClean="0"/>
              <a:t>Ежедневно каждый болеющий гриппом человек может заразить 4 окружающих. В нашей школе 450 учащихся и 116 сотрудников. Через сколько дней закроют школу, если заболеют все.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2095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404664"/>
                <a:ext cx="8219256" cy="604867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Решение:</a:t>
                </a:r>
                <a:r>
                  <a:rPr lang="ru-RU" sz="4400" dirty="0" smtClean="0"/>
                  <a:t> </a:t>
                </a:r>
              </a:p>
              <a:p>
                <a:pPr marL="0" indent="0" algn="just">
                  <a:buNone/>
                </a:pPr>
                <a:r>
                  <a:rPr lang="ru-RU" dirty="0" smtClean="0"/>
                  <a:t>Рассмотрим числовую последовательность (заболевшие по дням): 1, 5, 25… (так как 1 заразит 4, и с ним вместе – итого это 5, пять заразят 20 человек, плюс они сами – итого 25 человек). Это геометрическая прогрессия.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=5;</m:t>
                    </m:r>
                  </m:oMath>
                </a14:m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𝑞</m:t>
                    </m:r>
                    <m:r>
                      <a:rPr lang="en-US" b="0" i="1" dirty="0" smtClean="0">
                        <a:latin typeface="Cambria Math"/>
                      </a:rPr>
                      <m:t>=5.</m:t>
                    </m:r>
                  </m:oMath>
                </a14:m>
                <a:endParaRPr lang="en-US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r>
                  <a:rPr lang="en-US" dirty="0" smtClean="0"/>
                  <a:t> </a:t>
                </a:r>
                <a:endParaRPr lang="en-US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=125;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6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25;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125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&lt;450+116&lt;625;</m:t>
                      </m:r>
                    </m:oMath>
                  </m:oMathPara>
                </a14:m>
                <a:endParaRPr lang="en-US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&lt;566&lt;</m:t>
                    </m:r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значит школу закроют на 5 день, т.к. заболеют все.</a:t>
                </a:r>
                <a:endParaRPr lang="en-US" dirty="0" smtClean="0"/>
              </a:p>
              <a:p>
                <a:pPr marL="0" indent="0" algn="just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404664"/>
                <a:ext cx="8219256" cy="6048672"/>
              </a:xfrm>
              <a:blipFill rotWithShape="1">
                <a:blip r:embed="rId2"/>
                <a:stretch>
                  <a:fillRect l="-1484" r="-14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957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8219256" cy="60486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dirty="0" smtClean="0"/>
              <a:t>Задача 2.</a:t>
            </a:r>
            <a:r>
              <a:rPr lang="ru-RU" sz="4400" dirty="0" smtClean="0"/>
              <a:t> </a:t>
            </a:r>
          </a:p>
          <a:p>
            <a:pPr marL="0" indent="0" algn="just">
              <a:buNone/>
            </a:pPr>
            <a:r>
              <a:rPr lang="ru-RU" sz="4400" dirty="0" smtClean="0"/>
              <a:t>Для перевязки  определенных больных используют широкий и узкий бинты. Причем широкий используют в один слой, а узкий – в два слоя на такую же рану. Сначала у медсестер было 4,14 м широкого бинта. На первого больного они потратили 30 см бинта, а на каждого следующего тратили на 4 см больше. Когда широкий бинт закончился, медсестры стали использовать двойной слой узкого, которого было 10,92 м. Сколько больных всего обслужили медсестры, пока не кончились бинты?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0560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404664"/>
                <a:ext cx="8363272" cy="604867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Решение:</a:t>
                </a:r>
                <a:r>
                  <a:rPr lang="ru-RU" sz="4400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</a:rPr>
                      <m:t>4,14+</m:t>
                    </m:r>
                    <m:d>
                      <m:dPr>
                        <m:ctrlPr>
                          <a:rPr lang="ru-RU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i="1" dirty="0" smtClean="0">
                            <a:latin typeface="Cambria Math"/>
                          </a:rPr>
                          <m:t>10,92:2</m:t>
                        </m:r>
                      </m:e>
                    </m:d>
                    <m:r>
                      <a:rPr lang="ru-RU" i="1" dirty="0" smtClean="0">
                        <a:latin typeface="Cambria Math"/>
                      </a:rPr>
                      <m:t>=</m:t>
                    </m:r>
                    <m:r>
                      <a:rPr lang="ru-RU" i="1" dirty="0">
                        <a:latin typeface="Cambria Math"/>
                      </a:rPr>
                      <m:t>9,6</m:t>
                    </m:r>
                    <m:r>
                      <a:rPr lang="ru-RU" b="0" i="1" dirty="0" smtClean="0">
                        <a:latin typeface="Cambria Math"/>
                      </a:rPr>
                      <m:t> </m:t>
                    </m:r>
                    <m:r>
                      <a:rPr lang="ru-RU" i="1" dirty="0">
                        <a:latin typeface="Cambria Math"/>
                      </a:rPr>
                      <m:t>м</m:t>
                    </m:r>
                    <m:r>
                      <a:rPr lang="ru-RU" b="0" i="1" dirty="0" smtClean="0">
                        <a:latin typeface="Cambria Math"/>
                      </a:rPr>
                      <m:t> или 960 см.</m:t>
                    </m:r>
                  </m:oMath>
                </a14:m>
                <a:r>
                  <a:rPr lang="ru-RU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b="0" i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 smtClean="0"/>
                  <a:t> - арифметическая прогрессия,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=30</m:t>
                    </m:r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=960</m:t>
                    </m:r>
                    <m:r>
                      <a:rPr lang="ru-RU" b="0" i="1" smtClean="0">
                        <a:latin typeface="Cambria Math"/>
                      </a:rPr>
                      <m:t>.</m:t>
                    </m:r>
                  </m:oMath>
                </a14:m>
                <a:endParaRPr lang="ru-RU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По формуле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en-US" b="0" dirty="0" smtClean="0">
                    <a:ea typeface="Cambria Math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60+4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−1)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=960</m:t>
                    </m:r>
                  </m:oMath>
                </a14:m>
                <a:r>
                  <a:rPr lang="en-US" dirty="0" smtClean="0"/>
                  <a:t>;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30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=960</m:t>
                    </m:r>
                  </m:oMath>
                </a14:m>
                <a:r>
                  <a:rPr lang="en-US" b="0" dirty="0" smtClean="0"/>
                  <a:t>;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+14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−480=0</m:t>
                    </m:r>
                  </m:oMath>
                </a14:m>
                <a:r>
                  <a:rPr lang="en-US" dirty="0" smtClean="0"/>
                  <a:t>;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=−14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=−480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 smtClean="0"/>
                  <a:t>; 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=−30,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=16</m:t>
                      </m:r>
                      <m:r>
                        <a:rPr lang="ru-RU" b="0" i="0" smtClean="0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en-US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По смыслу задачи </a:t>
                </a:r>
                <a:r>
                  <a:rPr lang="en-US" i="1" dirty="0" smtClean="0"/>
                  <a:t>n&gt;0, </a:t>
                </a:r>
                <a:r>
                  <a:rPr lang="ru-RU" dirty="0" smtClean="0"/>
                  <a:t>значит </a:t>
                </a:r>
                <a:r>
                  <a:rPr lang="en-US" i="1" dirty="0" smtClean="0"/>
                  <a:t>n</a:t>
                </a:r>
                <a:r>
                  <a:rPr lang="ru-RU" i="1" dirty="0" smtClean="0"/>
                  <a:t>=16.</a:t>
                </a:r>
              </a:p>
              <a:p>
                <a:pPr marL="0" indent="0" algn="just">
                  <a:buNone/>
                </a:pPr>
                <a:r>
                  <a:rPr lang="ru-RU" dirty="0" smtClean="0"/>
                  <a:t>Ответ: 16 человек.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404664"/>
                <a:ext cx="8363272" cy="6048672"/>
              </a:xfrm>
              <a:blipFill rotWithShape="1">
                <a:blip r:embed="rId2"/>
                <a:stretch>
                  <a:fillRect l="-1458" r="-2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11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8219256" cy="60486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dirty="0" smtClean="0"/>
              <a:t>Домашнее задание.</a:t>
            </a:r>
            <a:r>
              <a:rPr lang="ru-RU" sz="4400" dirty="0" smtClean="0"/>
              <a:t> </a:t>
            </a:r>
          </a:p>
          <a:p>
            <a:pPr marL="0" indent="0" algn="just">
              <a:buNone/>
            </a:pPr>
            <a:r>
              <a:rPr lang="ru-RU" sz="4400" dirty="0" smtClean="0"/>
              <a:t>В лаборатории получают антибиотик. Сначала в водный раствор поместили 2 антитела. Каждые 10 минут количество антител удваивается, но каждые 30 минут из раствора берут ровно половину антител, помещают в пробирку и сразу замораживают для дальнейшего использования. Так сколько же будет антител в пробирке, которую заморозят через 2 часа после начала процесса?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2137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260648"/>
                <a:ext cx="8280920" cy="6336704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ru-RU" sz="4500" dirty="0" smtClean="0"/>
                  <a:t>Решение:</a:t>
                </a:r>
                <a:r>
                  <a:rPr lang="ru-RU" sz="5100" dirty="0" smtClean="0"/>
                  <a:t> </a:t>
                </a:r>
              </a:p>
              <a:p>
                <a:pPr marL="0" indent="0" algn="just">
                  <a:buNone/>
                </a:pPr>
                <a:r>
                  <a:rPr lang="ru-RU" sz="5100" dirty="0" smtClean="0"/>
                  <a:t>За каждые 10 минут кол-во антител удваивается, тогда за 30 минут оно увеличится в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1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51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ru-RU" sz="51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5100" b="0" i="1" smtClean="0">
                                <a:latin typeface="Cambria Math"/>
                              </a:rPr>
                              <m:t>30</m:t>
                            </m:r>
                          </m:num>
                          <m:den>
                            <m:r>
                              <a:rPr lang="ru-RU" sz="5100" b="0" i="1" smtClean="0">
                                <a:latin typeface="Cambria Math"/>
                              </a:rPr>
                              <m:t>10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sz="5100" dirty="0" smtClean="0"/>
                  <a:t>, то есть в 8 раз, но половину заберут, поэтому всего каждые 30 минут количество увеличивается в 4 раза. </a:t>
                </a:r>
                <a14:m>
                  <m:oMath xmlns:m="http://schemas.openxmlformats.org/officeDocument/2006/math">
                    <m:r>
                      <a:rPr lang="ru-RU" sz="5100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ru-RU" sz="51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51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51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51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5100" dirty="0" smtClean="0"/>
                  <a:t> – </a:t>
                </a:r>
                <a:r>
                  <a:rPr lang="ru-RU" sz="5100" dirty="0" smtClean="0"/>
                  <a:t>геометрическая прогрессия, где </a:t>
                </a:r>
                <a14:m>
                  <m:oMath xmlns:m="http://schemas.openxmlformats.org/officeDocument/2006/math">
                    <m:r>
                      <a:rPr lang="en-US" sz="5100" b="0" i="1" smtClean="0">
                        <a:latin typeface="Cambria Math"/>
                      </a:rPr>
                      <m:t>𝑞</m:t>
                    </m:r>
                    <m:r>
                      <a:rPr lang="en-US" sz="5100" b="0" i="1" smtClean="0">
                        <a:latin typeface="Cambria Math"/>
                      </a:rPr>
                      <m:t>=4, </m:t>
                    </m:r>
                    <m:sSub>
                      <m:sSubPr>
                        <m:ctrlPr>
                          <a:rPr lang="en-US" sz="5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51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51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5100" b="0" i="1" smtClean="0">
                        <a:latin typeface="Cambria Math"/>
                      </a:rPr>
                      <m:t>=2.</m:t>
                    </m:r>
                  </m:oMath>
                </a14:m>
                <a:endParaRPr lang="en-US" sz="5100" dirty="0" smtClean="0"/>
              </a:p>
              <a:p>
                <a:pPr marL="0" indent="0" algn="just">
                  <a:buNone/>
                </a:pPr>
                <a:r>
                  <a:rPr lang="ru-RU" sz="5100" dirty="0" smtClean="0"/>
                  <a:t>За 2 часа 30 минут процесс удваивания пройдет 4 раза, да еще первый член – итого 5. Вычислим 5-й член данной прогрессии: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51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51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51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en-US" sz="51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51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5100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51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51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51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51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en-US" sz="5100" b="0" i="1" smtClean="0">
                            <a:latin typeface="Cambria Math"/>
                            <a:ea typeface="Cambria Math"/>
                          </a:rPr>
                          <m:t>5−1</m:t>
                        </m:r>
                      </m:sup>
                    </m:sSup>
                    <m:r>
                      <a:rPr lang="en-US" sz="5100" b="0" i="1" smtClean="0">
                        <a:latin typeface="Cambria Math"/>
                        <a:ea typeface="Cambria Math"/>
                      </a:rPr>
                      <m:t>=2∙</m:t>
                    </m:r>
                    <m:sSup>
                      <m:sSupPr>
                        <m:ctrlPr>
                          <a:rPr lang="en-US" sz="51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51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e>
                      <m:sup>
                        <m:r>
                          <a:rPr lang="en-US" sz="51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en-US" sz="5100" b="0" i="1" smtClean="0">
                        <a:latin typeface="Cambria Math"/>
                        <a:ea typeface="Cambria Math"/>
                      </a:rPr>
                      <m:t>=512</m:t>
                    </m:r>
                  </m:oMath>
                </a14:m>
                <a:r>
                  <a:rPr lang="ru-RU" sz="5100" dirty="0" smtClean="0"/>
                  <a:t>.</a:t>
                </a:r>
              </a:p>
              <a:p>
                <a:pPr marL="0" indent="0" algn="just">
                  <a:buNone/>
                </a:pPr>
                <a:r>
                  <a:rPr lang="ru-RU" sz="5100" dirty="0" smtClean="0"/>
                  <a:t>Ответ: 512 антител.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260648"/>
                <a:ext cx="8280920" cy="6336704"/>
              </a:xfrm>
              <a:blipFill rotWithShape="1">
                <a:blip r:embed="rId2"/>
                <a:stretch>
                  <a:fillRect l="-1915" t="-1540" r="-18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123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476672"/>
            <a:ext cx="8208912" cy="590465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 мире существует около 50 тысяч профессий. Чтобы эту массу профессий привести в какой-то порядок, ученые придумывают различные классификации. В зависимости от того, с кем работает человек, профессии разделили на 5 групп: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Человек – природа</a:t>
            </a:r>
            <a:r>
              <a:rPr lang="ru-RU" dirty="0" smtClean="0"/>
              <a:t> (овощевод, ветеринар, агроном);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b="1" i="1" dirty="0" smtClean="0"/>
              <a:t>Человек – техник</a:t>
            </a:r>
            <a:r>
              <a:rPr lang="ru-RU" dirty="0" smtClean="0"/>
              <a:t> (электрик, слесарь, водитель);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i="1" dirty="0" smtClean="0"/>
              <a:t>Человек – знак</a:t>
            </a:r>
            <a:r>
              <a:rPr lang="ru-RU" dirty="0" smtClean="0"/>
              <a:t> (программист, секретарь);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b="1" i="1" dirty="0" smtClean="0"/>
              <a:t>Человек – образ</a:t>
            </a:r>
            <a:r>
              <a:rPr lang="ru-RU" dirty="0" smtClean="0"/>
              <a:t> (актер, художник);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 Человек – человек</a:t>
            </a:r>
            <a:r>
              <a:rPr lang="ru-RU" dirty="0" smtClean="0"/>
              <a:t> (врач, учитель, продавец).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1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87824" y="404665"/>
            <a:ext cx="5698976" cy="2520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«Если человек не знает, к какой пристани он держит путь, то для него ни один ветер не будет попутным»</a:t>
            </a:r>
          </a:p>
          <a:p>
            <a:pPr marL="0" indent="0" algn="r">
              <a:buNone/>
            </a:pPr>
            <a:r>
              <a:rPr lang="ru-RU" i="1" dirty="0" err="1" smtClean="0"/>
              <a:t>Луций</a:t>
            </a:r>
            <a:r>
              <a:rPr lang="ru-RU" i="1" dirty="0" smtClean="0"/>
              <a:t> </a:t>
            </a:r>
            <a:r>
              <a:rPr lang="ru-RU" i="1" dirty="0" err="1" smtClean="0"/>
              <a:t>Анней</a:t>
            </a:r>
            <a:r>
              <a:rPr lang="ru-RU" i="1" dirty="0" smtClean="0"/>
              <a:t> Сенека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2237"/>
            <a:ext cx="24384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3573016"/>
            <a:ext cx="82809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Выбор профессии – это одна из важнейших частей в жизни человека. Каждый из нас однажды становится перед этим серьезным решением. Его профессия – это то, к чему он стремится и занимается в течение всей жизни. Так что выбор ее должен быть осознан и хорошо обдуман.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49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185821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будущая профессия - медсестра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011" y="2420888"/>
            <a:ext cx="4324350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6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Средний медицинский персонал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00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b="1" i="1" dirty="0" smtClean="0"/>
              <a:t>Главная медицинская сестра</a:t>
            </a:r>
            <a:r>
              <a:rPr lang="ru-RU" sz="2000" dirty="0" smtClean="0"/>
              <a:t> – специалист с высшим медицинским образованием, оканчивающий факультет высшего сестринского образования медицинского университета. Она занимается вопросами рациональной организации труда, повышением квалификации среднего и младшего медицинского персонала больницы и осуществляет контроль за его работой.</a:t>
            </a:r>
          </a:p>
          <a:p>
            <a:pPr algn="just"/>
            <a:r>
              <a:rPr lang="ru-RU" sz="2000" b="1" i="1" dirty="0" smtClean="0"/>
              <a:t>Старшая медицинская сестра </a:t>
            </a:r>
            <a:r>
              <a:rPr lang="ru-RU" sz="2000" dirty="0" smtClean="0"/>
              <a:t>– оказывает помощь заведующему отделением больницы (поликлиники) в административно-хозяйственных вопросах, организует и контролирует работу палатных медицинских сестер и младшего медицинского персонала.</a:t>
            </a:r>
          </a:p>
          <a:p>
            <a:pPr algn="just"/>
            <a:r>
              <a:rPr lang="ru-RU" sz="2000" b="1" i="1" dirty="0" smtClean="0"/>
              <a:t>Палатная (постовая) медицинская сестра </a:t>
            </a:r>
            <a:r>
              <a:rPr lang="ru-RU" sz="2000" dirty="0" smtClean="0"/>
              <a:t>– выполняет врачебные назначения больным в закрепленных за ней палатах, наблюдает за состоянием пациентов, осуществляет уход за ними и организует их питание.</a:t>
            </a:r>
          </a:p>
          <a:p>
            <a:pPr algn="just"/>
            <a:r>
              <a:rPr lang="ru-RU" sz="2000" b="1" i="1" dirty="0" smtClean="0"/>
              <a:t>Процедурная медицинская сестра </a:t>
            </a:r>
            <a:r>
              <a:rPr lang="ru-RU" sz="2000" dirty="0" smtClean="0"/>
              <a:t>– выполняет врачебные назначения (внутривенные инъекции и вливания), помогает при проведении манипуляций, которые имеет право выполнять только врач, проводит взятие крови из вены для биохимических исследований.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8130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Средний медицинский персонал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 smtClean="0"/>
              <a:t>Операционная медицинская сестра</a:t>
            </a:r>
            <a:r>
              <a:rPr lang="ru-RU" sz="2000" dirty="0" smtClean="0"/>
              <a:t> – помогает хирургу при хирургических вмешательствах, подготавливает к операции хирургический инструментарий, шовный и перевязочный материал, белье.</a:t>
            </a:r>
          </a:p>
          <a:p>
            <a:pPr algn="just"/>
            <a:r>
              <a:rPr lang="ru-RU" sz="2000" b="1" i="1" dirty="0" smtClean="0"/>
              <a:t>Участковая медицинская сестра </a:t>
            </a:r>
            <a:r>
              <a:rPr lang="ru-RU" sz="2000" dirty="0" smtClean="0"/>
              <a:t>– помогает участковому врачу на приеме больных, проживающих на закрепленном за ним участке, выполняет по назначению врача лечебные процедуры на дому и участвует в проведении профилактических мероприятий.</a:t>
            </a:r>
          </a:p>
          <a:p>
            <a:pPr algn="just"/>
            <a:r>
              <a:rPr lang="ru-RU" sz="2000" b="1" i="1" dirty="0" smtClean="0"/>
              <a:t>Диетическая медицинская сестра (диетсестра) </a:t>
            </a:r>
            <a:r>
              <a:rPr lang="ru-RU" sz="2000" dirty="0" smtClean="0"/>
              <a:t>– под руководством врача-диетолога отвечает за организацию и качество лечебного питания, составляет меню, контролирует кулинарную обработку и раздачу пищи, а также санитарное состояние кухни и столовой для больных.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5227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548680"/>
            <a:ext cx="5410944" cy="56886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Медсестра… Как много в этом слове</a:t>
            </a:r>
          </a:p>
          <a:p>
            <a:pPr marL="0" indent="0">
              <a:buNone/>
            </a:pPr>
            <a:r>
              <a:rPr lang="ru-RU" dirty="0" smtClean="0"/>
              <a:t>Для сердца каждого слилось.</a:t>
            </a:r>
          </a:p>
          <a:p>
            <a:pPr marL="0" indent="0">
              <a:buNone/>
            </a:pPr>
            <a:r>
              <a:rPr lang="ru-RU" dirty="0" smtClean="0"/>
              <a:t>Ведь главное для всех – здоровье,</a:t>
            </a:r>
          </a:p>
          <a:p>
            <a:pPr marL="0" indent="0">
              <a:buNone/>
            </a:pPr>
            <a:r>
              <a:rPr lang="ru-RU" dirty="0" smtClean="0"/>
              <a:t>Чтоб пелось, елось и жилось.</a:t>
            </a:r>
          </a:p>
          <a:p>
            <a:pPr marL="0" indent="0">
              <a:buNone/>
            </a:pPr>
            <a:r>
              <a:rPr lang="ru-RU" dirty="0" smtClean="0"/>
              <a:t>Без медсестры не быть леченью,</a:t>
            </a:r>
          </a:p>
          <a:p>
            <a:pPr marL="0" indent="0">
              <a:buNone/>
            </a:pPr>
            <a:r>
              <a:rPr lang="ru-RU" dirty="0" smtClean="0"/>
              <a:t>Без медсестры комфорта нет.</a:t>
            </a:r>
          </a:p>
          <a:p>
            <a:pPr marL="0" indent="0">
              <a:buNone/>
            </a:pPr>
            <a:r>
              <a:rPr lang="ru-RU" dirty="0" smtClean="0"/>
              <a:t>Кто даст таблетку от мученья?</a:t>
            </a:r>
          </a:p>
          <a:p>
            <a:pPr marL="0" indent="0">
              <a:buNone/>
            </a:pPr>
            <a:r>
              <a:rPr lang="ru-RU" dirty="0" smtClean="0"/>
              <a:t>Перебинтует травмы след?</a:t>
            </a:r>
          </a:p>
          <a:p>
            <a:pPr marL="0" indent="0">
              <a:buNone/>
            </a:pPr>
            <a:r>
              <a:rPr lang="ru-RU" dirty="0" smtClean="0"/>
              <a:t>Укол поставит и прогреет?</a:t>
            </a:r>
          </a:p>
          <a:p>
            <a:pPr marL="0" indent="0">
              <a:buNone/>
            </a:pPr>
            <a:r>
              <a:rPr lang="ru-RU" dirty="0" smtClean="0"/>
              <a:t>Кто всем поможет, пожалеет?</a:t>
            </a:r>
          </a:p>
          <a:p>
            <a:pPr marL="0" indent="0">
              <a:buNone/>
            </a:pPr>
            <a:r>
              <a:rPr lang="ru-RU" dirty="0" smtClean="0"/>
              <a:t>Как много в слове «Медсестра»</a:t>
            </a:r>
          </a:p>
          <a:p>
            <a:pPr marL="0" indent="0">
              <a:buNone/>
            </a:pPr>
            <a:r>
              <a:rPr lang="ru-RU" dirty="0" smtClean="0"/>
              <a:t>Души, заботы и усердия.</a:t>
            </a:r>
          </a:p>
          <a:p>
            <a:pPr marL="0" indent="0">
              <a:buNone/>
            </a:pPr>
            <a:r>
              <a:rPr lang="ru-RU" dirty="0" smtClean="0"/>
              <a:t>Лечить не смогут доктора</a:t>
            </a:r>
          </a:p>
          <a:p>
            <a:pPr marL="0" indent="0">
              <a:buNone/>
            </a:pPr>
            <a:r>
              <a:rPr lang="ru-RU" dirty="0" smtClean="0"/>
              <a:t>Без рук сестричек милосердия.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88032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811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620688"/>
            <a:ext cx="4392488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12 мая традиционно во всем мире празднуется День медицинской сестры. Этот профессиональный праздник отмечается в день рождения одной из знаменитых англичанок –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Флоренс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Найтингейл</a:t>
            </a:r>
            <a:r>
              <a:rPr lang="ru-RU" dirty="0" smtClean="0"/>
              <a:t>, которая во время Крымской войны (1853-1856) организовала первую в мире службу сестер милосердия. Имя </a:t>
            </a:r>
            <a:r>
              <a:rPr lang="ru-RU" dirty="0" err="1" smtClean="0"/>
              <a:t>Флоренс</a:t>
            </a:r>
            <a:r>
              <a:rPr lang="ru-RU" dirty="0" smtClean="0"/>
              <a:t> </a:t>
            </a:r>
            <a:r>
              <a:rPr lang="ru-RU" dirty="0" err="1" smtClean="0"/>
              <a:t>Найтингейл</a:t>
            </a:r>
            <a:r>
              <a:rPr lang="ru-RU" dirty="0" smtClean="0"/>
              <a:t> стало символом милосердия.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63855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8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71500"/>
            <a:ext cx="4038600" cy="58818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«Если вы хотите участвовать в большой жизни, то наполняйте вашу голову математикой, пока есть к тому возможность. Она окажет вам потом огромную помощь во всей вашей работе»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М.И. Калинин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4273302" cy="5377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5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1191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Математика на службе медицины</vt:lpstr>
      <vt:lpstr>Презентация PowerPoint</vt:lpstr>
      <vt:lpstr>Презентация PowerPoint</vt:lpstr>
      <vt:lpstr>Моя будущая профессия - медсестра</vt:lpstr>
      <vt:lpstr>Средний медицинский персонал</vt:lpstr>
      <vt:lpstr>Средний медицинский персонал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на службе медицины</dc:title>
  <dc:creator>Alexandr</dc:creator>
  <cp:lastModifiedBy>Alexandr</cp:lastModifiedBy>
  <cp:revision>19</cp:revision>
  <dcterms:created xsi:type="dcterms:W3CDTF">2013-04-06T14:33:00Z</dcterms:created>
  <dcterms:modified xsi:type="dcterms:W3CDTF">2013-04-06T18:08:31Z</dcterms:modified>
</cp:coreProperties>
</file>