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6" r:id="rId4"/>
    <p:sldId id="260" r:id="rId5"/>
    <p:sldId id="257" r:id="rId6"/>
    <p:sldId id="258" r:id="rId7"/>
    <p:sldId id="259" r:id="rId8"/>
    <p:sldId id="262" r:id="rId9"/>
    <p:sldId id="271" r:id="rId10"/>
    <p:sldId id="263" r:id="rId11"/>
    <p:sldId id="264" r:id="rId12"/>
    <p:sldId id="265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8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1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5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50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7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8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89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6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7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4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65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11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E6FF4-F365-4D4B-9B33-72472E7574B9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89BE5-C932-4874-B0A3-F6BC1F129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85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B%D0%B5%D0%BA%D1%81%D0%B0%D0%BD%D0%B4%D1%80_I" TargetMode="External"/><Relationship Id="rId13" Type="http://schemas.openxmlformats.org/officeDocument/2006/relationships/hyperlink" Target="https://ru.wikipedia.org/wiki/%D0%9A%D1%80%D0%B5%D1%81%D1%82" TargetMode="External"/><Relationship Id="rId3" Type="http://schemas.openxmlformats.org/officeDocument/2006/relationships/hyperlink" Target="https://ru.wikipedia.org/wiki/%D0%90%D0%BC%D0%BF%D0%B8%D1%80" TargetMode="External"/><Relationship Id="rId7" Type="http://schemas.openxmlformats.org/officeDocument/2006/relationships/hyperlink" Target="https://ru.wikipedia.org/wiki/%D0%9D%D0%B8%D0%BA%D0%BE%D0%BB%D0%B0%D0%B9_I" TargetMode="External"/><Relationship Id="rId12" Type="http://schemas.openxmlformats.org/officeDocument/2006/relationships/hyperlink" Target="https://ru.wikipedia.org/wiki/%C0%EB%E5%EA%F1%E0%ED%E4%F0%EE%E2%F1%EA%E0%FF_%EA%EE%EB%EE%ED%ED%E0#cite_note-15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C%D0%BE%D0%BD%D1%84%D0%B5%D1%80%D1%80%D0%B0%D0%BD,_%D0%9E%D0%B3%D1%8E%D1%81%D1%82" TargetMode="External"/><Relationship Id="rId11" Type="http://schemas.openxmlformats.org/officeDocument/2006/relationships/hyperlink" Target="https://ru.wikipedia.org/wiki/%D0%9E%D1%80%D0%BB%D0%BE%D0%B2%D1%81%D0%BA%D0%B8%D0%B9,_%D0%91%D0%BE%D1%80%D0%B8%D1%81_%D0%98%D0%B2%D0%B0%D0%BD%D0%BE%D0%B2%D0%B8%D1%87" TargetMode="External"/><Relationship Id="rId5" Type="http://schemas.openxmlformats.org/officeDocument/2006/relationships/hyperlink" Target="https://ru.wikipedia.org/wiki/%D0%94%D0%B2%D0%BE%D1%80%D1%86%D0%BE%D0%B2%D0%B0%D1%8F_%D0%BF%D0%BB%D0%BE%D1%89%D0%B0%D0%B4%D1%8C" TargetMode="External"/><Relationship Id="rId10" Type="http://schemas.openxmlformats.org/officeDocument/2006/relationships/hyperlink" Target="https://ru.wikipedia.org/wiki/%D0%90%D0%BD%D0%B3%D0%B5%D0%BB" TargetMode="External"/><Relationship Id="rId4" Type="http://schemas.openxmlformats.org/officeDocument/2006/relationships/hyperlink" Target="https://ru.wikipedia.org/wiki/1834_%D0%B3%D0%BE%D0%B4" TargetMode="External"/><Relationship Id="rId9" Type="http://schemas.openxmlformats.org/officeDocument/2006/relationships/hyperlink" Target="https://ru.wikipedia.org/wiki/%D0%9D%D0%B0%D0%BF%D0%BE%D0%BB%D0%B5%D0%BE%D0%BD_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1%83%D0%B7%D0%B5%D0%B9" TargetMode="External"/><Relationship Id="rId7" Type="http://schemas.openxmlformats.org/officeDocument/2006/relationships/hyperlink" Target="https://ru.wikipedia.org/wiki/%D0%9A%D0%B0%D0%BC%D0%B5%D0%BD%D0%BD%D1%8B%D0%B9_%D0%B2%D0%B5%D0%BA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7%D0%B8%D0%BC%D0%BD%D0%B8%D0%B9_%D0%B4%D0%B2%D0%BE%D1%80%D0%B5%D1%86" TargetMode="External"/><Relationship Id="rId5" Type="http://schemas.openxmlformats.org/officeDocument/2006/relationships/hyperlink" Target="https://ru.wikipedia.org/wiki/%D0%A1%D0%B0%D0%BD%D0%BA%D1%82-%D0%9F%D0%B5%D1%82%D0%B5%D1%80%D0%B1%D1%83%D1%80%D0%B3" TargetMode="External"/><Relationship Id="rId4" Type="http://schemas.openxmlformats.org/officeDocument/2006/relationships/hyperlink" Target="https://ru.wikipedia.org/wiki/%D0%9D%D0%B5%D0%B2%D0%B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VIII_%D0%B2%D0%B5%D0%BA" TargetMode="External"/><Relationship Id="rId7" Type="http://schemas.openxmlformats.org/officeDocument/2006/relationships/hyperlink" Target="https://ru.wikipedia.org/wiki/%D0%A0%D0%B5%D0%B3%D1%83%D0%BB%D1%8F%D1%80%D0%BD%D1%8B%D0%B9_%D0%BF%D0%B0%D1%80%D0%BA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1704_%D0%B3%D0%BE%D0%B4" TargetMode="External"/><Relationship Id="rId5" Type="http://schemas.openxmlformats.org/officeDocument/2006/relationships/hyperlink" Target="https://ru.wikipedia.org/wiki/%D0%A1%D0%B0%D0%BD%D0%BA%D1%82-%D0%9F%D0%B5%D1%82%D0%B5%D1%80%D0%B1%D1%83%D1%80%D0%B3" TargetMode="External"/><Relationship Id="rId4" Type="http://schemas.openxmlformats.org/officeDocument/2006/relationships/hyperlink" Target="https://ru.wikipedia.org/wiki/%CB%E5%F2%ED%E8%E9_%F1%E0%E4#cite_note-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0%BD%D0%B0%D0%BB_%D0%93%D1%80%D0%B8%D0%B1%D0%BE%D0%B5%D0%B4%D0%BE%D0%B2%D0%B0" TargetMode="External"/><Relationship Id="rId2" Type="http://schemas.openxmlformats.org/officeDocument/2006/relationships/hyperlink" Target="https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g"/><Relationship Id="rId5" Type="http://schemas.openxmlformats.org/officeDocument/2006/relationships/hyperlink" Target="https://ru.wikipedia.org/wiki/%D0%A1%D0%BE%D0%BA%D0%BE%D0%BB%D0%BE%D0%B2,_%D0%9F%D0%B0%D0%B2%D0%B5%D0%BB_%D0%9F%D0%B5%D1%82%D1%80%D0%BE%D0%B2%D0%B8%D1%87_(%D1%81%D0%BA%D1%83%D0%BB%D1%8C%D0%BF%D1%82%D0%BE%D1%80)" TargetMode="External"/><Relationship Id="rId4" Type="http://schemas.openxmlformats.org/officeDocument/2006/relationships/hyperlink" Target="https://ru.wikipedia.org/wiki/%D0%91%D0%B0%D0%BD%D0%BA%D0%BE%D0%B2%D1%81%D0%BA%D0%B8%D0%B9_%D0%BC%D0%BE%D1%81%D1%8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91%D1%82%D1%80_%D0%92%D0%B5%D0%BB%D0%B8%D0%BA%D0%B8%D0%B9" TargetMode="External"/><Relationship Id="rId2" Type="http://schemas.openxmlformats.org/officeDocument/2006/relationships/hyperlink" Target="https://ru.wikipedia.org/wiki/%D0%9C%D1%83%D0%B7%D0%B5%D0%B9_%D0%B8%D1%81%D1%82%D0%BE%D1%80%D0%B8%D0%B8_%D0%A1%D0%B0%D0%BD%D0%BA%D1%82-%D0%9F%D0%B5%D1%82%D0%B5%D1%80%D0%B1%D1%83%D1%80%D0%B3%D0%B0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%D0%BE%D0%BC%D0%B0_%D0%B4%D0%B5_%D0%A2%D0%BE%D0%BC%D0%BE%D0%BD,_%D0%96%D0%B0%D0%BD" TargetMode="External"/><Relationship Id="rId3" Type="http://schemas.openxmlformats.org/officeDocument/2006/relationships/hyperlink" Target="https://ru.wikipedia.org/wiki/%D0%A1%D0%B0%D0%BD%D0%BA%D1%82-%D0%9F%D0%B5%D1%82%D0%B5%D1%80%D0%B1%D1%83%D1%80%D0%B3" TargetMode="External"/><Relationship Id="rId7" Type="http://schemas.openxmlformats.org/officeDocument/2006/relationships/hyperlink" Target="https://ru.wikipedia.org/wiki/%D0%A0%D0%BE%D1%81%D1%82%D1%80%D0%B0%D0%BB%D1%8C%D0%BD%D0%B0%D1%8F_%D0%BA%D0%BE%D0%BB%D0%BE%D0%BD%D0%BD%D0%B0" TargetMode="External"/><Relationship Id="rId2" Type="http://schemas.openxmlformats.org/officeDocument/2006/relationships/hyperlink" Target="https://ru.wikipedia.org/wiki/%D0%90%D1%80%D1%85%D0%B8%D1%82%D0%B5%D0%BA%D1%82%D1%83%D1%80%D0%B0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C%D0%B0%D1%8F%D0%BA" TargetMode="External"/><Relationship Id="rId11" Type="http://schemas.openxmlformats.org/officeDocument/2006/relationships/image" Target="../media/image3.jpg"/><Relationship Id="rId5" Type="http://schemas.openxmlformats.org/officeDocument/2006/relationships/hyperlink" Target="https://ru.wikipedia.org/wiki/XIX_%D0%B2%D0%B5%D0%BA" TargetMode="External"/><Relationship Id="rId10" Type="http://schemas.openxmlformats.org/officeDocument/2006/relationships/hyperlink" Target="https://ru.wikipedia.org/wiki/%D0%A0%D0%BE%D1%81%D1%82%D1%80" TargetMode="External"/><Relationship Id="rId4" Type="http://schemas.openxmlformats.org/officeDocument/2006/relationships/hyperlink" Target="https://ru.wikipedia.org/wiki/%D0%A1%D1%82%D1%80%D0%B5%D0%BB%D0%BA%D0%B0_%D0%92%D0%B0%D1%81%D0%B8%D0%BB%D1%8C%D0%B5%D0%B2%D1%81%D0%BA%D0%BE%D0%B3%D0%BE_%D0%BE%D1%81%D1%82%D1%80%D0%BE%D0%B2%D0%B0" TargetMode="External"/><Relationship Id="rId9" Type="http://schemas.openxmlformats.org/officeDocument/2006/relationships/hyperlink" Target="https://ru.wikipedia.org/wiki/%D0%94%D1%80%D0%B5%D0%B2%D0%BD%D0%B8%D0%B9_%D0%A0%D0%B8%D0%B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1%82%D0%B5%D1%87%D0%B5%D1%81%D1%82%D0%B2%D0%B5%D0%BD%D0%BD%D0%B0%D1%8F_%D0%B2%D0%BE%D0%B9%D0%BD%D0%B0_1812_%D0%B3%D0%BE%D0%B4%D0%B0" TargetMode="External"/><Relationship Id="rId13" Type="http://schemas.openxmlformats.org/officeDocument/2006/relationships/hyperlink" Target="https://ru.wikipedia.org/wiki/%D0%A0%D1%83%D1%81%D1%81%D0%BA%D0%B0%D1%8F_%D0%BF%D1%80%D0%B0%D0%B2%D0%BE%D1%81%D0%BB%D0%B0%D0%B2%D0%BD%D0%B0%D1%8F_%D1%86%D0%B5%D1%80%D0%BA%D0%BE%D0%B2%D1%8C" TargetMode="External"/><Relationship Id="rId18" Type="http://schemas.openxmlformats.org/officeDocument/2006/relationships/hyperlink" Target="https://ru.wikipedia.org/wiki/%D0%94%D0%B5%D0%BB%D1%8C%D1%82%D0%B0_%D1%80%D0%B5%D0%BA%D0%B8" TargetMode="External"/><Relationship Id="rId3" Type="http://schemas.openxmlformats.org/officeDocument/2006/relationships/hyperlink" Target="https://ru.wikipedia.org/wiki/%D0%A1%D0%B0%D0%BD%D0%BA%D1%82-%D0%9F%D0%B5%D1%82%D0%B5%D1%80%D0%B1%D1%83%D1%80%D0%B3" TargetMode="External"/><Relationship Id="rId21" Type="http://schemas.openxmlformats.org/officeDocument/2006/relationships/hyperlink" Target="https://ru.wikipedia.org/wiki/%D0%9A%D0%B0%D0%BD%D0%B0%D0%BB_%D0%93%D1%80%D0%B8%D0%B1%D0%BE%D0%B5%D0%B4%D0%BE%D0%B2%D0%B0" TargetMode="External"/><Relationship Id="rId7" Type="http://schemas.openxmlformats.org/officeDocument/2006/relationships/hyperlink" Target="https://ru.wikipedia.org/wiki/%D0%9A%D0%B0%D0%B7%D0%B0%D0%BD%D1%81%D0%BA%D0%B0%D1%8F_%D0%B8%D0%BA%D0%BE%D0%BD%D0%B0_%D0%91%D0%BE%D0%B6%D0%B8%D0%B5%D0%B9_%D0%9C%D0%B0%D1%82%D0%B5%D1%80%D0%B8" TargetMode="External"/><Relationship Id="rId12" Type="http://schemas.openxmlformats.org/officeDocument/2006/relationships/hyperlink" Target="https://ru.wikipedia.org/wiki/%D0%A1%D0%B0%D0%BD%D0%BA%D1%82-%D0%9F%D0%B5%D1%82%D0%B5%D1%80%D0%B1%D1%83%D1%80%D0%B3%D1%81%D0%BA%D0%B0%D1%8F_%D0%B5%D0%BF%D0%B0%D1%80%D1%85%D0%B8%D1%8F" TargetMode="External"/><Relationship Id="rId17" Type="http://schemas.openxmlformats.org/officeDocument/2006/relationships/hyperlink" Target="https://ru.wikipedia.org/wiki/%D0%9A%D0%B0%D0%B7%D0%B0%D0%BD%D1%81%D0%BA%D0%B8%D0%B9_%D0%BE%D1%81%D1%82%D1%80%D0%BE%D0%B2" TargetMode="External"/><Relationship Id="rId2" Type="http://schemas.openxmlformats.org/officeDocument/2006/relationships/image" Target="../media/image4.jpg"/><Relationship Id="rId16" Type="http://schemas.openxmlformats.org/officeDocument/2006/relationships/hyperlink" Target="https://ru.wikipedia.org/wiki/%D0%9A%D0%B0%D0%B7%D0%B0%D0%BD%D1%81%D0%BA%D0%B0%D1%8F_%D1%83%D0%BB%D0%B8%D1%86%D0%B0_(%D0%A6%D0%B5%D0%BD%D1%82%D1%80%D0%B0%D0%BB%D1%8C%D0%BD%D1%8B%D0%B9_%D1%80%D0%B0%D0%B9%D0%BE%D0%BD)" TargetMode="External"/><Relationship Id="rId20" Type="http://schemas.openxmlformats.org/officeDocument/2006/relationships/hyperlink" Target="https://ru.wikipedia.org/wiki/%D0%9A%D0%B0%D0%B7%D0%B0%D0%BD%D1%81%D0%BA%D0%B8%D0%B9_%D0%BC%D0%BE%D1%81%D1%82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2%D0%BE%D1%80%D0%BE%D0%BD%D0%B8%D1%85%D0%B8%D0%BD,_%D0%90%D0%BD%D0%B4%D1%80%D0%B5%D0%B9_%D0%9D%D0%B8%D0%BA%D0%B8%D1%84%D0%BE%D1%80%D0%BE%D0%B2%D0%B8%D1%87" TargetMode="External"/><Relationship Id="rId11" Type="http://schemas.openxmlformats.org/officeDocument/2006/relationships/hyperlink" Target="https://ru.wikipedia.org/wiki/%D0%9A%D0%B0%D1%84%D0%B5%D0%B4%D1%80%D0%B0%D0%BB%D1%8C%D0%BD%D1%8B%D0%B9_%D1%81%D0%BE%D0%B1%D0%BE%D1%80" TargetMode="External"/><Relationship Id="rId5" Type="http://schemas.openxmlformats.org/officeDocument/2006/relationships/hyperlink" Target="https://ru.wikipedia.org/wiki/%D0%9D%D0%B5%D0%B2%D1%81%D0%BA%D0%B8%D0%B9_%D0%BF%D1%80%D0%BE%D1%81%D0%BF%D0%B5%D0%BA%D1%82" TargetMode="External"/><Relationship Id="rId15" Type="http://schemas.openxmlformats.org/officeDocument/2006/relationships/hyperlink" Target="https://ru.wikipedia.org/w/index.php?title=%D0%9A%D1%80%D0%B0%D1%81%D0%BD%D0%BE%D1%86%D0%B2%D0%B5%D1%82%D0%BE%D0%B2,_%D0%9F%D0%B0%D0%B2%D0%B5%D0%BB_%D0%93%D1%80%D0%B8%D0%B3%D0%BE%D1%80%D1%8C%D0%B5%D0%B2%D0%B8%D1%87&amp;action=edit&amp;redlink=1" TargetMode="External"/><Relationship Id="rId10" Type="http://schemas.openxmlformats.org/officeDocument/2006/relationships/hyperlink" Target="https://ru.wikipedia.org/wiki/%D0%93%D0%BE%D1%81%D1%83%D0%B4%D0%B0%D1%80%D1%81%D1%82%D0%B2%D0%B5%D0%BD%D0%BD%D1%8B%D0%B9_%D0%BC%D1%83%D0%B7%D0%B5%D0%B9_%D0%B8%D1%81%D1%82%D0%BE%D1%80%D0%B8%D0%B8_%D1%80%D0%B5%D0%BB%D0%B8%D0%B3%D0%B8%D0%B8" TargetMode="External"/><Relationship Id="rId19" Type="http://schemas.openxmlformats.org/officeDocument/2006/relationships/hyperlink" Target="https://ru.wikipedia.org/wiki/%D0%9D%D0%B5%D0%B2%D0%B0" TargetMode="External"/><Relationship Id="rId4" Type="http://schemas.openxmlformats.org/officeDocument/2006/relationships/hyperlink" Target="https://ru.wikipedia.org/wiki/%D0%90%D0%BC%D0%BF%D0%B8%D1%80" TargetMode="External"/><Relationship Id="rId9" Type="http://schemas.openxmlformats.org/officeDocument/2006/relationships/hyperlink" Target="https://ru.wikipedia.org/wiki/%D0%9A%D1%83%D1%82%D1%83%D0%B7%D0%BE%D0%B2,_%D0%9C%D0%B8%D1%85%D0%B0%D0%B8%D0%BB_%D0%98%D0%BB%D0%BB%D0%B0%D1%80%D0%B8%D0%BE%D0%BD%D0%BE%D0%B2%D0%B8%D1%87" TargetMode="External"/><Relationship Id="rId14" Type="http://schemas.openxmlformats.org/officeDocument/2006/relationships/hyperlink" Target="https://ru.wikipedia.org/wiki/%D0%9F%D1%80%D0%BE%D1%82%D0%BE%D0%B8%D0%B5%D1%80%D0%B5%D0%B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91_%D0%B3%D0%BE%D0%B4" TargetMode="External"/><Relationship Id="rId3" Type="http://schemas.openxmlformats.org/officeDocument/2006/relationships/hyperlink" Target="https://ru.wikipedia.org/wiki/%D0%98%D1%81%D0%B0%D0%B0%D0%BA%D0%B8%D0%B9_%D0%94%D0%B0%D0%BB%D0%BC%D0%B0%D1%82%D1%81%D0%BA%D0%B8%D0%B9" TargetMode="External"/><Relationship Id="rId7" Type="http://schemas.openxmlformats.org/officeDocument/2006/relationships/hyperlink" Target="https://ru.wikipedia.org/wiki/%D0%98%D1%81%D0%B0%D0%B0%D0%BA%D0%B8%D0%B5%D0%B2%D1%81%D0%BA%D0%B0%D1%8F_%D0%BF%D0%BB%D0%BE%D1%89%D0%B0%D0%B4%D1%8C_(%D0%A1%D0%B0%D0%BD%D0%BA%D1%82-%D0%9F%D0%B5%D1%82%D0%B5%D1%80%D0%B1%D1%83%D1%80%D0%B3)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A1%D0%B0%D0%BD%D0%BA%D1%82-%D0%9F%D0%B5%D1%82%D0%B5%D1%80%D0%B1%D1%83%D1%80%D0%B3" TargetMode="External"/><Relationship Id="rId5" Type="http://schemas.openxmlformats.org/officeDocument/2006/relationships/hyperlink" Target="https://ru.wikipedia.org/wiki/%D0%9F%D1%80%D0%B0%D0%B2%D0%BE%D1%81%D0%BB%D0%B0%D0%B2%D0%BD%D1%8B%D0%B9_%D1%85%D1%80%D0%B0%D0%BC" TargetMode="External"/><Relationship Id="rId4" Type="http://schemas.openxmlformats.org/officeDocument/2006/relationships/hyperlink" Target="https://ru.wikipedia.org/wiki/%D0%9F%D1%80%D0%B0%D0%B2%D0%BE%D1%81%D0%BB%D0%B0%D0%B2%D0%B8%D0%B5" TargetMode="External"/><Relationship Id="rId9" Type="http://schemas.openxmlformats.org/officeDocument/2006/relationships/hyperlink" Target="https://ru.wikipedia.org/wiki/%D0%A5%D1%80%D0%B8%D1%81%D1%82%D0%B8%D0%B0%D0%BD%D1%81%D0%BA%D0%BE%D0%B5_%D0%B1%D0%BE%D0%B3%D0%BE%D1%81%D0%BB%D1%83%D0%B6%D0%B5%D0%BD%D0%B8%D0%B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1%83%D1%88%D0%B5%D0%BD%D0%B8%D0%B5_%D0%BD%D0%B0_%D0%90%D0%BB%D0%B5%D0%BA%D1%81%D0%B0%D0%BD%D0%B4%D1%80%D0%B0_II_1_%D0%BC%D0%B0%D1%80%D1%82%D0%B0_1881_%D0%B3%D0%BE%D0%B4%D0%B0" TargetMode="External"/><Relationship Id="rId13" Type="http://schemas.openxmlformats.org/officeDocument/2006/relationships/hyperlink" Target="https://ru.wikipedia.org/wiki/%D0%9A%D0%BE%D0%BD%D1%8E%D1%88%D0%B5%D0%BD%D0%BD%D0%B0%D1%8F_%D0%BF%D0%BB%D0%BE%D1%89%D0%B0%D0%B4%D1%8C_(%D0%A1%D0%B0%D0%BD%D0%BA%D1%82-%D0%9F%D0%B5%D1%82%D0%B5%D1%80%D0%B1%D1%83%D1%80%D0%B3)" TargetMode="External"/><Relationship Id="rId3" Type="http://schemas.openxmlformats.org/officeDocument/2006/relationships/hyperlink" Target="https://ru.wikipedia.org/wiki/%D0%A1%D0%B0%D0%BD%D0%BA%D1%82-%D0%9F%D0%B5%D1%82%D0%B5%D1%80%D0%B1%D1%83%D1%80%D0%B3" TargetMode="External"/><Relationship Id="rId7" Type="http://schemas.openxmlformats.org/officeDocument/2006/relationships/hyperlink" Target="https://ru.wikipedia.org/wiki/1881_%D0%B3%D0%BE%D0%B4" TargetMode="External"/><Relationship Id="rId12" Type="http://schemas.openxmlformats.org/officeDocument/2006/relationships/hyperlink" Target="https://ru.wikipedia.org/wiki/%D0%9C%D0%B8%D1%85%D0%B0%D0%B9%D0%BB%D0%BE%D0%B2%D1%81%D0%BA%D0%B8%D0%B9_%D1%81%D0%B0%D0%B4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2%D0%BE%D1%81%D0%BA%D1%80%D0%B5%D1%81%D0%B5%D0%BD%D0%B8%D0%B5_%D0%98%D0%B8%D1%81%D1%83%D1%81%D0%B0_%D0%A5%D1%80%D0%B8%D1%81%D1%82%D0%B0" TargetMode="External"/><Relationship Id="rId11" Type="http://schemas.openxmlformats.org/officeDocument/2006/relationships/hyperlink" Target="https://ru.wikipedia.org/wiki/%D0%9A%D0%B0%D0%BD%D0%B0%D0%BB_%D0%93%D1%80%D0%B8%D0%B1%D0%BE%D0%B5%D0%B4%D0%BE%D0%B2%D0%B0" TargetMode="External"/><Relationship Id="rId5" Type="http://schemas.openxmlformats.org/officeDocument/2006/relationships/hyperlink" Target="https://ru.wikipedia.org/wiki/%D0%9F%D1%80%D0%B0%D0%B2%D0%BE%D1%81%D0%BB%D0%B0%D0%B2%D0%BD%D1%8B%D0%B9_%D1%85%D1%80%D0%B0%D0%BC" TargetMode="External"/><Relationship Id="rId15" Type="http://schemas.openxmlformats.org/officeDocument/2006/relationships/hyperlink" Target="https://ru.wikipedia.org/wiki/%D0%90%D0%BB%D0%B5%D0%BA%D1%81%D0%B0%D0%BD%D0%B4%D1%80_III" TargetMode="External"/><Relationship Id="rId10" Type="http://schemas.openxmlformats.org/officeDocument/2006/relationships/hyperlink" Target="https://ru.wikipedia.org/wiki/%D0%A5%D1%80%D0%B0%D0%BC_%D0%A1%D0%BF%D0%B0%D1%81%D0%B0-%D0%BD%D0%B0-%D0%9A%D1%80%D0%BE%D0%B2%D0%B8#cite_note-1" TargetMode="External"/><Relationship Id="rId4" Type="http://schemas.openxmlformats.org/officeDocument/2006/relationships/hyperlink" Target="https://ru.wikipedia.org/wiki/%D0%9F%D1%80%D0%B0%D0%B2%D0%BE%D1%81%D0%BB%D0%B0%D0%B2%D0%B8%D0%B5" TargetMode="External"/><Relationship Id="rId9" Type="http://schemas.openxmlformats.org/officeDocument/2006/relationships/hyperlink" Target="https://ru.wikipedia.org/wiki/%D0%90%D0%BB%D0%B5%D0%BA%D1%81%D0%B0%D0%BD%D0%B4%D1%80_II" TargetMode="External"/><Relationship Id="rId14" Type="http://schemas.openxmlformats.org/officeDocument/2006/relationships/hyperlink" Target="https://ru.wikipedia.org/wiki/%D0%9C%D0%B0%D1%80%D1%81%D0%BE%D0%B2%D0%BE_%D0%BF%D0%BE%D0%BB%D0%B5_(%D0%A1%D0%B0%D0%BD%D0%BA%D1%82-%D0%9F%D0%B5%D1%82%D0%B5%D1%80%D0%B1%D1%83%D1%80%D0%B3)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1%80%D0%B5%D0%B9%D1%81%D0%B5%D1%80_%C2%AB%D0%90%D0%B2%D1%80%D0%BE%D1%80%D0%B0%C2%BB#cite_note-.D0.9E.D0.9A.D0.A1-3" TargetMode="External"/><Relationship Id="rId3" Type="http://schemas.openxmlformats.org/officeDocument/2006/relationships/hyperlink" Target="https://ru.wikipedia.org/wiki/%D0%9F%D0%B5%D1%80%D0%B2%D0%B0%D1%8F_%D0%BC%D0%B8%D1%80%D0%BE%D0%B2%D0%B0%D1%8F_%D0%B2%D0%BE%D0%B9%D0%BD%D0%B0" TargetMode="External"/><Relationship Id="rId7" Type="http://schemas.openxmlformats.org/officeDocument/2006/relationships/hyperlink" Target="https://ru.wikipedia.org/wiki/%D0%A0%D0%BE%D1%81%D1%81%D0%B8%D1%8F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E%D0%B1%D1%8A%D0%B5%D0%BA%D1%82%D1%8B_%D0%BA%D1%83%D0%BB%D1%8C%D1%82%D1%83%D1%80%D0%BD%D0%BE%D0%B3%D0%BE_%D0%BD%D0%B0%D1%81%D0%BB%D0%B5%D0%B4%D0%B8%D1%8F" TargetMode="External"/><Relationship Id="rId5" Type="http://schemas.openxmlformats.org/officeDocument/2006/relationships/hyperlink" Target="https://ru.wikipedia.org/wiki/%D0%9E%D0%BA%D1%82%D1%8F%D0%B1%D1%80%D1%8C%D1%81%D0%BA%D0%B0%D1%8F_%D1%80%D0%B5%D0%B2%D0%BE%D0%BB%D1%8E%D1%86%D0%B8%D1%8F" TargetMode="External"/><Relationship Id="rId4" Type="http://schemas.openxmlformats.org/officeDocument/2006/relationships/hyperlink" Target="https://ru.wikipedia.org/wiki/%D0%A8%D1%82%D1%83%D1%80%D0%BC_%D0%97%D0%B8%D0%BC%D0%BD%D0%B5%D0%B3%D0%BE_%D0%B4%D0%B2%D0%BE%D1%80%D1%86%D0%B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5741"/>
            <a:ext cx="9144000" cy="868680"/>
          </a:xfrm>
        </p:spPr>
        <p:txBody>
          <a:bodyPr>
            <a:norm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ГОСУДАРСТВЕННОЕ БЮДЖЕТНОЕ ДОШКОЛЬНОЕ ОБРАЗОВАТЕЛЬНОЕ УЧРЕЖДЕНИЕ ДЕТСКИЙ САД №11 ОБЩЕРАЗВИВАЮЩЕГО ВИДА С ПРИОРИТЕТНЫМ ОСУЩЕСТВЛЕНИЕМ ДЕЯТЕЛЬНОСТИ ПО ФИЗИЧЕСКОМУ РАЗВИТИЮ ДЕТЕЙ</a:t>
            </a:r>
            <a:br>
              <a:rPr lang="ru-RU" sz="1200" dirty="0" smtClean="0"/>
            </a:br>
            <a:r>
              <a:rPr lang="ru-RU" sz="1200" dirty="0" smtClean="0"/>
              <a:t>ПЕТРОДВОРЦОВОГО РАЙОНА САНКТ-ПЕТЕРБУРГА</a:t>
            </a: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5880"/>
            <a:ext cx="9144000" cy="5349240"/>
          </a:xfrm>
        </p:spPr>
        <p:txBody>
          <a:bodyPr>
            <a:normAutofit fontScale="47500" lnSpcReduction="20000"/>
          </a:bodyPr>
          <a:lstStyle/>
          <a:p>
            <a:r>
              <a:rPr lang="ru-RU" sz="9600" dirty="0" smtClean="0">
                <a:solidFill>
                  <a:schemeClr val="tx1"/>
                </a:solidFill>
              </a:rPr>
              <a:t>Презентация  для детей второй средней группы на тему: 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0300" dirty="0" smtClean="0">
                <a:solidFill>
                  <a:schemeClr val="tx1"/>
                </a:solidFill>
              </a:rPr>
              <a:t>«Достопримечательности Санкт – Петербурга»</a:t>
            </a:r>
            <a:br>
              <a:rPr lang="ru-RU" sz="10300" dirty="0" smtClean="0">
                <a:solidFill>
                  <a:schemeClr val="tx1"/>
                </a:solidFill>
              </a:rPr>
            </a:br>
            <a:r>
              <a:rPr lang="ru-RU" sz="10300" dirty="0" smtClean="0">
                <a:solidFill>
                  <a:schemeClr val="tx1"/>
                </a:solidFill>
              </a:rPr>
              <a:t/>
            </a:r>
            <a:br>
              <a:rPr lang="ru-RU" sz="10300" dirty="0" smtClean="0">
                <a:solidFill>
                  <a:schemeClr val="tx1"/>
                </a:solidFill>
              </a:rPr>
            </a:br>
            <a:endParaRPr lang="ru-RU" sz="10300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Составила: </a:t>
            </a:r>
            <a:r>
              <a:rPr lang="ru-RU" dirty="0" err="1" smtClean="0">
                <a:solidFill>
                  <a:schemeClr val="tx1"/>
                </a:solidFill>
              </a:rPr>
              <a:t>Окуневич</a:t>
            </a:r>
            <a:r>
              <a:rPr lang="ru-RU" dirty="0" smtClean="0">
                <a:solidFill>
                  <a:schemeClr val="tx1"/>
                </a:solidFill>
              </a:rPr>
              <a:t> Инна Юрьевна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Воспитатель ГБДОУ ДС №11 </a:t>
            </a:r>
            <a:r>
              <a:rPr lang="ru-RU" dirty="0" err="1" smtClean="0">
                <a:solidFill>
                  <a:schemeClr val="tx1"/>
                </a:solidFill>
              </a:rPr>
              <a:t>Петродворцового</a:t>
            </a:r>
            <a:r>
              <a:rPr lang="ru-RU" dirty="0" smtClean="0">
                <a:solidFill>
                  <a:schemeClr val="tx1"/>
                </a:solidFill>
              </a:rPr>
              <a:t> района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Санкт-Петербург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Петродворец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2014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50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2926080" cy="13944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Александровская колонна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" r="242"/>
          <a:stretch>
            <a:fillRect/>
          </a:stretch>
        </p:blipFill>
        <p:spPr>
          <a:xfrm>
            <a:off x="3566160" y="457200"/>
            <a:ext cx="8252460" cy="59893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361" y="2057400"/>
            <a:ext cx="2377440" cy="43891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Воздвигнут в стиле </a:t>
            </a:r>
            <a:r>
              <a:rPr lang="ru-RU" dirty="0">
                <a:hlinkClick r:id="rId3" tooltip="Ампир"/>
              </a:rPr>
              <a:t>ампир</a:t>
            </a:r>
            <a:r>
              <a:rPr lang="ru-RU" dirty="0"/>
              <a:t> в </a:t>
            </a:r>
            <a:r>
              <a:rPr lang="ru-RU" dirty="0">
                <a:hlinkClick r:id="rId4" tooltip="1834 год"/>
              </a:rPr>
              <a:t>1834 году</a:t>
            </a:r>
            <a:r>
              <a:rPr lang="ru-RU" dirty="0"/>
              <a:t> в центре </a:t>
            </a:r>
            <a:r>
              <a:rPr lang="ru-RU" dirty="0">
                <a:hlinkClick r:id="rId5" tooltip="Дворцовая площадь"/>
              </a:rPr>
              <a:t>Дворцовой </a:t>
            </a:r>
            <a:r>
              <a:rPr lang="ru-RU" dirty="0" err="1">
                <a:hlinkClick r:id="rId5" tooltip="Дворцовая площадь"/>
              </a:rPr>
              <a:t>площади</a:t>
            </a:r>
            <a:r>
              <a:rPr lang="ru-RU" dirty="0" err="1"/>
              <a:t>архитектором</a:t>
            </a:r>
            <a:r>
              <a:rPr lang="ru-RU" dirty="0"/>
              <a:t> </a:t>
            </a:r>
            <a:r>
              <a:rPr lang="ru-RU" u="sng" dirty="0">
                <a:hlinkClick r:id="rId6" tooltip="Монферран, Огюст"/>
              </a:rPr>
              <a:t>Огюстом </a:t>
            </a:r>
            <a:r>
              <a:rPr lang="ru-RU" u="sng" dirty="0" err="1">
                <a:hlinkClick r:id="rId6" tooltip="Монферран, Огюст"/>
              </a:rPr>
              <a:t>Монферраном</a:t>
            </a:r>
            <a:r>
              <a:rPr lang="ru-RU" dirty="0"/>
              <a:t> по указу императора </a:t>
            </a:r>
            <a:r>
              <a:rPr lang="ru-RU" dirty="0">
                <a:hlinkClick r:id="rId7" tooltip="Николай I"/>
              </a:rPr>
              <a:t>Николая I</a:t>
            </a:r>
            <a:r>
              <a:rPr lang="ru-RU" dirty="0"/>
              <a:t> в память о победе его старшего брата </a:t>
            </a:r>
            <a:r>
              <a:rPr lang="ru-RU" dirty="0">
                <a:hlinkClick r:id="rId8" tooltip="Александр I"/>
              </a:rPr>
              <a:t>Александра I</a:t>
            </a:r>
            <a:r>
              <a:rPr lang="ru-RU" dirty="0"/>
              <a:t> над </a:t>
            </a:r>
            <a:r>
              <a:rPr lang="ru-RU" dirty="0" smtClean="0">
                <a:hlinkClick r:id="rId9" tooltip="Наполеон I"/>
              </a:rPr>
              <a:t>Наполеоном</a:t>
            </a:r>
            <a:endParaRPr lang="ru-RU" dirty="0" smtClean="0"/>
          </a:p>
          <a:p>
            <a:r>
              <a:rPr lang="ru-RU" dirty="0"/>
              <a:t>Памятник венчает фигура </a:t>
            </a:r>
            <a:r>
              <a:rPr lang="ru-RU" dirty="0">
                <a:hlinkClick r:id="rId10" tooltip="Ангел"/>
              </a:rPr>
              <a:t>ангела</a:t>
            </a:r>
            <a:r>
              <a:rPr lang="ru-RU" dirty="0"/>
              <a:t> работы </a:t>
            </a:r>
            <a:r>
              <a:rPr lang="ru-RU" dirty="0">
                <a:hlinkClick r:id="rId11" tooltip="Орловский, Борис Иванович"/>
              </a:rPr>
              <a:t>Бориса Орловского</a:t>
            </a:r>
            <a:r>
              <a:rPr lang="ru-RU" dirty="0"/>
              <a:t>.</a:t>
            </a:r>
            <a:r>
              <a:rPr lang="ru-RU" baseline="30000" dirty="0">
                <a:hlinkClick r:id="rId12"/>
              </a:rPr>
              <a:t>[15]</a:t>
            </a:r>
            <a:r>
              <a:rPr lang="ru-RU" dirty="0"/>
              <a:t> В левой руке ангел держит </a:t>
            </a:r>
            <a:r>
              <a:rPr lang="ru-RU" dirty="0">
                <a:hlinkClick r:id="rId13" tooltip="Крест"/>
              </a:rPr>
              <a:t>четырёхконечный латинский крест</a:t>
            </a:r>
            <a:r>
              <a:rPr lang="ru-RU" dirty="0"/>
              <a:t>, а правую возносит к небу. Голова ангела наклонена, его взгляд устремлён на землю.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620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457200"/>
            <a:ext cx="2926080" cy="10287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Государственный Эрмитаж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2" r="775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8622" y="1485900"/>
            <a:ext cx="2468879" cy="482346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крупнейший в России и один из крупнейших в мире художественный и культурно-исторический </a:t>
            </a:r>
            <a:r>
              <a:rPr lang="ru-RU" dirty="0">
                <a:hlinkClick r:id="rId3" tooltip="Музей"/>
              </a:rPr>
              <a:t>музей</a:t>
            </a:r>
            <a:r>
              <a:rPr lang="ru-RU" dirty="0" smtClean="0"/>
              <a:t>.</a:t>
            </a:r>
          </a:p>
          <a:p>
            <a:r>
              <a:rPr lang="ru-RU" dirty="0"/>
              <a:t>Современный Государственный Эрмитаж представляет собой сложный музейный комплекс. Основная экспозиционная часть музея занимает пять зданий, расположенных вдоль набережной реки </a:t>
            </a:r>
            <a:r>
              <a:rPr lang="ru-RU" dirty="0" err="1">
                <a:hlinkClick r:id="rId4" tooltip="Нева"/>
              </a:rPr>
              <a:t>Невы</a:t>
            </a:r>
            <a:r>
              <a:rPr lang="ru-RU" dirty="0" err="1"/>
              <a:t>в</a:t>
            </a:r>
            <a:r>
              <a:rPr lang="ru-RU" dirty="0"/>
              <a:t> центре </a:t>
            </a:r>
            <a:r>
              <a:rPr lang="ru-RU" dirty="0">
                <a:hlinkClick r:id="rId5" tooltip="Санкт-Петербург"/>
              </a:rPr>
              <a:t>Санкт-Петербурга</a:t>
            </a:r>
            <a:r>
              <a:rPr lang="ru-RU" dirty="0"/>
              <a:t>, главным из которых принято </a:t>
            </a:r>
            <a:r>
              <a:rPr lang="ru-RU" dirty="0" err="1"/>
              <a:t>считать</a:t>
            </a:r>
            <a:r>
              <a:rPr lang="ru-RU" dirty="0" err="1">
                <a:hlinkClick r:id="rId6" tooltip="Зимний дворец"/>
              </a:rPr>
              <a:t>Зимний</a:t>
            </a:r>
            <a:r>
              <a:rPr lang="ru-RU" dirty="0">
                <a:hlinkClick r:id="rId6" tooltip="Зимний дворец"/>
              </a:rPr>
              <a:t> дворец</a:t>
            </a:r>
            <a:r>
              <a:rPr lang="ru-RU" dirty="0"/>
              <a:t>.</a:t>
            </a:r>
          </a:p>
          <a:p>
            <a:r>
              <a:rPr lang="ru-RU" dirty="0"/>
              <a:t>На сегодняшний день коллекция музея насчитывает около трёх миллионов произведений искусства и памятников мировой культуры, начиная с </a:t>
            </a:r>
            <a:r>
              <a:rPr lang="ru-RU" dirty="0">
                <a:hlinkClick r:id="rId7" tooltip="Каменный век"/>
              </a:rPr>
              <a:t>каменного века</a:t>
            </a:r>
            <a:r>
              <a:rPr lang="ru-RU" dirty="0"/>
              <a:t> и до нашего столетия.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6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1" y="457200"/>
            <a:ext cx="3063240" cy="1051560"/>
          </a:xfrm>
        </p:spPr>
        <p:txBody>
          <a:bodyPr/>
          <a:lstStyle/>
          <a:p>
            <a:pPr algn="ctr"/>
            <a:r>
              <a:rPr lang="ru-RU" dirty="0"/>
              <a:t>Летний сад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7" r="10127"/>
          <a:stretch>
            <a:fillRect/>
          </a:stretch>
        </p:blipFill>
        <p:spPr>
          <a:xfrm>
            <a:off x="5183188" y="457200"/>
            <a:ext cx="6726872" cy="61264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1482" y="1737361"/>
            <a:ext cx="3063239" cy="4846318"/>
          </a:xfrm>
        </p:spPr>
        <p:txBody>
          <a:bodyPr/>
          <a:lstStyle/>
          <a:p>
            <a:r>
              <a:rPr lang="ru-RU" b="1" dirty="0" err="1"/>
              <a:t>Ле́тний</a:t>
            </a:r>
            <a:r>
              <a:rPr lang="ru-RU" b="1" dirty="0"/>
              <a:t> сад</a:t>
            </a:r>
            <a:r>
              <a:rPr lang="ru-RU" dirty="0"/>
              <a:t> — парковый ансамбль, памятник садово-паркового искусства первой трети </a:t>
            </a:r>
            <a:r>
              <a:rPr lang="ru-RU" dirty="0">
                <a:hlinkClick r:id="rId3" tooltip="XVIII век"/>
              </a:rPr>
              <a:t>XVIII века</a:t>
            </a:r>
            <a:r>
              <a:rPr lang="ru-RU" baseline="30000" dirty="0">
                <a:hlinkClick r:id="rId4"/>
              </a:rPr>
              <a:t>[1]</a:t>
            </a:r>
            <a:r>
              <a:rPr lang="ru-RU" dirty="0"/>
              <a:t> в центре </a:t>
            </a:r>
            <a:r>
              <a:rPr lang="ru-RU" dirty="0">
                <a:hlinkClick r:id="rId5" tooltip="Санкт-Петербург"/>
              </a:rPr>
              <a:t>Санкт-Петербурга</a:t>
            </a:r>
            <a:r>
              <a:rPr lang="ru-RU" dirty="0"/>
              <a:t>. Сад был заложен по повелению Петра I в </a:t>
            </a:r>
            <a:r>
              <a:rPr lang="ru-RU" dirty="0">
                <a:hlinkClick r:id="rId6" tooltip="1704 год"/>
              </a:rPr>
              <a:t>1704 году</a:t>
            </a:r>
            <a:r>
              <a:rPr lang="ru-RU" dirty="0"/>
              <a:t> и первоначально был </a:t>
            </a:r>
            <a:r>
              <a:rPr lang="ru-RU" dirty="0" smtClean="0">
                <a:hlinkClick r:id="rId7" tooltip="Регулярный парк"/>
              </a:rPr>
              <a:t>регулярным.</a:t>
            </a:r>
            <a:endParaRPr lang="ru-RU" dirty="0" smtClean="0">
              <a:hlinkClick r:id="rId7" tooltip="Регулярный парк"/>
            </a:endParaRPr>
          </a:p>
          <a:p>
            <a:r>
              <a:rPr lang="ru-RU" dirty="0"/>
              <a:t>Летний сад изначально создавался как летняя царская </a:t>
            </a:r>
            <a:r>
              <a:rPr lang="ru-RU" dirty="0" smtClean="0"/>
              <a:t>резиденция. Летний </a:t>
            </a:r>
            <a:r>
              <a:rPr lang="ru-RU" dirty="0"/>
              <a:t>сад задумывался Петром I как сад фонтанов</a:t>
            </a:r>
          </a:p>
        </p:txBody>
      </p:sp>
    </p:spTree>
    <p:extLst>
      <p:ext uri="{BB962C8B-B14F-4D97-AF65-F5344CB8AC3E}">
        <p14:creationId xmlns:p14="http://schemas.microsoft.com/office/powerpoint/2010/main" val="3996133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41" y="205740"/>
            <a:ext cx="2743200" cy="1051560"/>
          </a:xfrm>
        </p:spPr>
        <p:txBody>
          <a:bodyPr/>
          <a:lstStyle/>
          <a:p>
            <a:r>
              <a:rPr lang="ru-RU" dirty="0" smtClean="0"/>
              <a:t>Мосты Санкт - </a:t>
            </a:r>
            <a:r>
              <a:rPr lang="ru-RU" dirty="0"/>
              <a:t>П</a:t>
            </a:r>
            <a:r>
              <a:rPr lang="ru-RU" dirty="0" smtClean="0"/>
              <a:t>етербурга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726180" y="457200"/>
            <a:ext cx="8046720" cy="59893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1463040"/>
            <a:ext cx="3200400" cy="5143500"/>
          </a:xfrm>
        </p:spPr>
        <p:txBody>
          <a:bodyPr>
            <a:noAutofit/>
          </a:bodyPr>
          <a:lstStyle/>
          <a:p>
            <a:r>
              <a:rPr lang="ru-RU" sz="1200" dirty="0"/>
              <a:t>Мосты Петербурга представляют собой художественные и архитектурные памятники, а развод петербургских мостов - это одно из главных достопримечательностей города, его визитная карточка. Развод мостов необходим на Неве для обеспечения судоходства. Первыми мостами в Петербурге были наплавные плашкоутные мосты. Плашкоуты - это небольшие суда, играющее роль понтонов. Развод таких мостов не представляет большого труда, их можно просто притянуть к берегу. Первым постоянным мостом через Неву стал открытый в 1850 году Благовещенский мост. В конструкции моста был предусмотрен разводной пролёт у правого берега. Развод осуществлялся поворотом этого пролёта в горизонтальной плоскости. На данный момент в Петербурге 13 разводных мостов, из них один железнодорожный, и три моста через Большую </a:t>
            </a:r>
            <a:r>
              <a:rPr lang="ru-RU" sz="1200" dirty="0" err="1"/>
              <a:t>Невку</a:t>
            </a:r>
            <a:r>
              <a:rPr lang="ru-RU" sz="1200" dirty="0"/>
              <a:t> разводятся лишь в случае необходимости. Через Неву в черте города есть один мост, который не разводится никогда, - это Большой </a:t>
            </a:r>
            <a:r>
              <a:rPr lang="ru-RU" sz="1200" dirty="0" err="1"/>
              <a:t>Обуховский</a:t>
            </a:r>
            <a:r>
              <a:rPr lang="ru-RU" sz="1200" dirty="0"/>
              <a:t>, или Вантовый, Мост. Развод всех современных петербургских мостов осуществляется поворотом крыла, или крыльев, вверх. Наблюдать за разводом мостов пожалуй лучше всего с Дворцовой набережной, стрелки Васильевского острова, или Троицкой площади.</a:t>
            </a:r>
          </a:p>
        </p:txBody>
      </p:sp>
    </p:spTree>
    <p:extLst>
      <p:ext uri="{BB962C8B-B14F-4D97-AF65-F5344CB8AC3E}">
        <p14:creationId xmlns:p14="http://schemas.microsoft.com/office/powerpoint/2010/main" val="3073142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3" y="662940"/>
            <a:ext cx="2034538" cy="1668780"/>
          </a:xfrm>
        </p:spPr>
        <p:txBody>
          <a:bodyPr/>
          <a:lstStyle/>
          <a:p>
            <a:pPr algn="ctr"/>
            <a:r>
              <a:rPr lang="ru-RU" dirty="0"/>
              <a:t>Медный всадник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4" r="14044"/>
          <a:stretch>
            <a:fillRect/>
          </a:stretch>
        </p:blipFill>
        <p:spPr>
          <a:xfrm>
            <a:off x="3040380" y="434340"/>
            <a:ext cx="8663940" cy="60807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1481" y="2560320"/>
            <a:ext cx="2263140" cy="3954780"/>
          </a:xfrm>
        </p:spPr>
        <p:txBody>
          <a:bodyPr/>
          <a:lstStyle/>
          <a:p>
            <a:r>
              <a:rPr lang="ru-RU" dirty="0" smtClean="0"/>
              <a:t>Памятник Петру первому на Сенатской площади. Является первым памятником в Санкт – Петербурге.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782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1" y="457200"/>
            <a:ext cx="2651760" cy="1188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Грифоны на Банковском мосту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1482" y="1645920"/>
            <a:ext cx="2651759" cy="4594860"/>
          </a:xfrm>
        </p:spPr>
        <p:txBody>
          <a:bodyPr/>
          <a:lstStyle/>
          <a:p>
            <a:r>
              <a:rPr lang="ru-RU" dirty="0"/>
              <a:t>В </a:t>
            </a:r>
            <a:r>
              <a:rPr lang="ru-RU" dirty="0">
                <a:hlinkClick r:id="rId2" tooltip="Санкт-Петербург"/>
              </a:rPr>
              <a:t>Санкт-Петербурге</a:t>
            </a:r>
            <a:r>
              <a:rPr lang="ru-RU" dirty="0"/>
              <a:t> через </a:t>
            </a:r>
            <a:r>
              <a:rPr lang="ru-RU" dirty="0">
                <a:hlinkClick r:id="rId3" tooltip="Канал Грибоедова"/>
              </a:rPr>
              <a:t>канал Грибоедова</a:t>
            </a:r>
            <a:r>
              <a:rPr lang="ru-RU" dirty="0"/>
              <a:t> перекинут </a:t>
            </a:r>
            <a:r>
              <a:rPr lang="ru-RU" dirty="0">
                <a:hlinkClick r:id="rId4" tooltip="Банковский мост"/>
              </a:rPr>
              <a:t>Банковский мост</a:t>
            </a:r>
            <a:r>
              <a:rPr lang="ru-RU" dirty="0"/>
              <a:t>, особую известность которому принесли угловые скульптуры грифонов работы </a:t>
            </a:r>
            <a:r>
              <a:rPr lang="ru-RU" dirty="0">
                <a:hlinkClick r:id="rId5" tooltip="Соколов, Павел Петрович (скульптор)"/>
              </a:rPr>
              <a:t>П. П. Соколова</a:t>
            </a:r>
            <a:r>
              <a:rPr lang="ru-RU" dirty="0" smtClean="0"/>
              <a:t>.</a:t>
            </a:r>
          </a:p>
          <a:p>
            <a:r>
              <a:rPr lang="ru-RU" dirty="0"/>
              <a:t>Архитектурное украшение в виде фантастического существа с туловищем льва и головой орла или льва </a:t>
            </a:r>
            <a:endParaRPr lang="ru-RU" dirty="0" smtClean="0"/>
          </a:p>
          <a:p>
            <a:r>
              <a:rPr lang="ru-RU" dirty="0"/>
              <a:t>Как символ стража сокровищ, крылатый лев присутствует в качестве декоративного мотива элементом архитектурного оформления казнохранилищ банков 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" r="6659"/>
          <a:stretch>
            <a:fillRect/>
          </a:stretch>
        </p:blipFill>
        <p:spPr>
          <a:xfrm>
            <a:off x="3611880" y="457200"/>
            <a:ext cx="8183880" cy="5783579"/>
          </a:xfrm>
        </p:spPr>
      </p:pic>
    </p:spTree>
    <p:extLst>
      <p:ext uri="{BB962C8B-B14F-4D97-AF65-F5344CB8AC3E}">
        <p14:creationId xmlns:p14="http://schemas.microsoft.com/office/powerpoint/2010/main" val="190879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20040"/>
            <a:ext cx="2880360" cy="1234440"/>
          </a:xfrm>
        </p:spPr>
        <p:txBody>
          <a:bodyPr>
            <a:normAutofit fontScale="90000"/>
          </a:bodyPr>
          <a:lstStyle/>
          <a:p>
            <a:r>
              <a:rPr lang="ru-RU" dirty="0"/>
              <a:t>Петропавловская крепость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4" r="8074"/>
          <a:stretch>
            <a:fillRect/>
          </a:stretch>
        </p:blipFill>
        <p:spPr>
          <a:xfrm>
            <a:off x="3337562" y="320040"/>
            <a:ext cx="8686798" cy="60807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554480"/>
            <a:ext cx="2651758" cy="484632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1400" dirty="0"/>
              <a:t>Город Санкт-Петербург начинается с Петропавловской крепости, которая стоит на маленьком островке, окружённая Невой. Её гранитные стены отражаются в воде, а золотой шпиль устремляется высоко в небо. Каждый день ровно в полдень в 12 часов дня в Петропавловской крепости раздаётся выстрел сигнальной пушки. По этому выстрелу жители города проверяют время</a:t>
            </a:r>
            <a:r>
              <a:rPr lang="ru-RU" dirty="0"/>
              <a:t>. Днём основания города считается 16 мая 1703г., когда по велению Петра I на Заячьем острове была заложена крепость Санкт - </a:t>
            </a:r>
            <a:r>
              <a:rPr lang="ru-RU" dirty="0" err="1"/>
              <a:t>Питербурх</a:t>
            </a:r>
            <a:r>
              <a:rPr lang="ru-RU" dirty="0"/>
              <a:t> (крепость святого Петра). Она должна была закрыть вход вражеским </a:t>
            </a:r>
            <a:r>
              <a:rPr lang="ru-RU" dirty="0" smtClean="0"/>
              <a:t>судам со </a:t>
            </a:r>
            <a:r>
              <a:rPr lang="ru-RU" dirty="0"/>
              <a:t>стороны Невы. Позднее крепость стали называть Петропавловской – по названию построенного на её территории собора.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97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" y="457200"/>
            <a:ext cx="2948940" cy="13487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Петропавловская крепость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7180" y="2057400"/>
            <a:ext cx="2560321" cy="44119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r>
              <a:rPr lang="ru-RU" dirty="0"/>
              <a:t>Крепость входит в состав </a:t>
            </a:r>
            <a:r>
              <a:rPr lang="ru-RU" dirty="0">
                <a:hlinkClick r:id="rId2" tooltip="Музей истории Санкт-Петербурга"/>
              </a:rPr>
              <a:t>Музея истории Санкт-Петербурга</a:t>
            </a:r>
            <a:r>
              <a:rPr lang="ru-RU" dirty="0"/>
              <a:t>. 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1991 году на территории Петропавловской крепости установлен </a:t>
            </a:r>
            <a:r>
              <a:rPr lang="ru-RU" dirty="0" smtClean="0"/>
              <a:t>памятник </a:t>
            </a:r>
            <a:r>
              <a:rPr lang="ru-RU" dirty="0" smtClean="0">
                <a:hlinkClick r:id="rId3" tooltip="Пётр Великий"/>
              </a:rPr>
              <a:t>Петру </a:t>
            </a:r>
            <a:r>
              <a:rPr lang="ru-RU" dirty="0">
                <a:hlinkClick r:id="rId3" tooltip="Пётр Великий"/>
              </a:rPr>
              <a:t>Великому</a:t>
            </a:r>
            <a:endParaRPr lang="ru-RU" dirty="0"/>
          </a:p>
          <a:p>
            <a:r>
              <a:rPr lang="ru-RU" dirty="0"/>
              <a:t>Главная архитектурная и высотная доминанта крепости — величественный Петропавловский собор. Заложенный 29 июня 1703 года в центре строящейся крепости, деревянный собор стал первой церковью Петербурга.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7" r="11017"/>
          <a:stretch>
            <a:fillRect/>
          </a:stretch>
        </p:blipFill>
        <p:spPr>
          <a:xfrm>
            <a:off x="3246120" y="457200"/>
            <a:ext cx="8435340" cy="6012179"/>
          </a:xfrm>
        </p:spPr>
      </p:pic>
    </p:spTree>
    <p:extLst>
      <p:ext uri="{BB962C8B-B14F-4D97-AF65-F5344CB8AC3E}">
        <p14:creationId xmlns:p14="http://schemas.microsoft.com/office/powerpoint/2010/main" val="9118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41" y="457200"/>
            <a:ext cx="2423160" cy="116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Ростральные колонны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4342" y="1623060"/>
            <a:ext cx="2423159" cy="49149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r>
              <a:rPr lang="ru-RU" dirty="0"/>
              <a:t>А</a:t>
            </a:r>
            <a:r>
              <a:rPr lang="ru-RU" dirty="0" smtClean="0">
                <a:hlinkClick r:id="rId2" tooltip="Архитектура"/>
              </a:rPr>
              <a:t>рхитектурные</a:t>
            </a:r>
            <a:r>
              <a:rPr lang="ru-RU" dirty="0"/>
              <a:t> сооружения в центре </a:t>
            </a:r>
            <a:r>
              <a:rPr lang="ru-RU" dirty="0">
                <a:hlinkClick r:id="rId3" tooltip="Санкт-Петербург"/>
              </a:rPr>
              <a:t>Санкт-Петербурга</a:t>
            </a:r>
            <a:r>
              <a:rPr lang="ru-RU" dirty="0"/>
              <a:t>, на </a:t>
            </a:r>
            <a:r>
              <a:rPr lang="ru-RU" dirty="0">
                <a:hlinkClick r:id="rId4" tooltip="Стрелка Васильевского острова"/>
              </a:rPr>
              <a:t>Стрелке Васильевского острова</a:t>
            </a:r>
            <a:r>
              <a:rPr lang="ru-RU" dirty="0"/>
              <a:t>. В </a:t>
            </a:r>
            <a:r>
              <a:rPr lang="ru-RU" dirty="0">
                <a:hlinkClick r:id="rId5" tooltip="XIX век"/>
              </a:rPr>
              <a:t>XIX веке</a:t>
            </a:r>
            <a:r>
              <a:rPr lang="ru-RU" dirty="0"/>
              <a:t> выполняли функцию </a:t>
            </a:r>
            <a:r>
              <a:rPr lang="ru-RU" dirty="0">
                <a:hlinkClick r:id="rId6" tooltip="Маяк"/>
              </a:rPr>
              <a:t>маяков</a:t>
            </a:r>
            <a:r>
              <a:rPr lang="ru-RU" dirty="0"/>
              <a:t> порта северной столицы</a:t>
            </a:r>
            <a:r>
              <a:rPr lang="ru-RU" dirty="0" smtClean="0"/>
              <a:t>.</a:t>
            </a:r>
          </a:p>
          <a:p>
            <a:r>
              <a:rPr lang="ru-RU" dirty="0">
                <a:hlinkClick r:id="rId7" tooltip="Ростральная колонна"/>
              </a:rPr>
              <a:t>Ростральные колонны</a:t>
            </a:r>
            <a:r>
              <a:rPr lang="ru-RU" dirty="0"/>
              <a:t> были возведены в 1810 году по проекту французского архитектора </a:t>
            </a:r>
            <a:r>
              <a:rPr lang="ru-RU" dirty="0">
                <a:hlinkClick r:id="rId8" tooltip="Тома де Томон, Жан"/>
              </a:rPr>
              <a:t>Тома де </a:t>
            </a:r>
            <a:r>
              <a:rPr lang="ru-RU" dirty="0" err="1">
                <a:hlinkClick r:id="rId8" tooltip="Тома де Томон, Жан"/>
              </a:rPr>
              <a:t>Томона</a:t>
            </a:r>
            <a:r>
              <a:rPr lang="ru-RU" dirty="0"/>
              <a:t>, который украсил их рострами кораблей. Это олицетворение показывает мощь и величие морского флота государства, а также отсылает к </a:t>
            </a:r>
            <a:r>
              <a:rPr lang="ru-RU" dirty="0" smtClean="0">
                <a:hlinkClick r:id="rId9" tooltip="Древний Рим"/>
              </a:rPr>
              <a:t>древнеримскому</a:t>
            </a:r>
            <a:r>
              <a:rPr lang="ru-RU" dirty="0" smtClean="0"/>
              <a:t> обычаю </a:t>
            </a:r>
            <a:r>
              <a:rPr lang="ru-RU" dirty="0"/>
              <a:t>украшать колонны </a:t>
            </a:r>
            <a:r>
              <a:rPr lang="ru-RU" dirty="0">
                <a:hlinkClick r:id="rId10" tooltip="Ростр"/>
              </a:rPr>
              <a:t>рострами</a:t>
            </a:r>
            <a:r>
              <a:rPr lang="ru-RU" dirty="0"/>
              <a:t> 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337560" y="274320"/>
            <a:ext cx="8298180" cy="6263639"/>
          </a:xfrm>
        </p:spPr>
      </p:pic>
    </p:spTree>
    <p:extLst>
      <p:ext uri="{BB962C8B-B14F-4D97-AF65-F5344CB8AC3E}">
        <p14:creationId xmlns:p14="http://schemas.microsoft.com/office/powerpoint/2010/main" val="4123319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57200"/>
            <a:ext cx="3108961" cy="75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Казанский собор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4183380" y="457201"/>
            <a:ext cx="7612380" cy="59664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500" y="1485900"/>
            <a:ext cx="3108961" cy="4937760"/>
          </a:xfrm>
        </p:spPr>
        <p:txBody>
          <a:bodyPr>
            <a:normAutofit fontScale="55000" lnSpcReduction="20000"/>
          </a:bodyPr>
          <a:lstStyle/>
          <a:p>
            <a:r>
              <a:rPr lang="ru-RU" sz="2300" b="1" dirty="0" err="1"/>
              <a:t>Каза́нский</a:t>
            </a:r>
            <a:r>
              <a:rPr lang="ru-RU" sz="2300" b="1" dirty="0"/>
              <a:t> </a:t>
            </a:r>
            <a:r>
              <a:rPr lang="ru-RU" sz="2300" b="1" dirty="0" err="1"/>
              <a:t>кафедра́льный</a:t>
            </a:r>
            <a:r>
              <a:rPr lang="ru-RU" sz="2300" b="1" dirty="0"/>
              <a:t> </a:t>
            </a:r>
            <a:r>
              <a:rPr lang="ru-RU" sz="2300" b="1" dirty="0" err="1"/>
              <a:t>собо́р</a:t>
            </a:r>
            <a:r>
              <a:rPr lang="ru-RU" sz="2300" dirty="0"/>
              <a:t> (</a:t>
            </a:r>
            <a:r>
              <a:rPr lang="ru-RU" sz="2300" i="1" dirty="0"/>
              <a:t>Собор Казанской иконы Божией Матери</a:t>
            </a:r>
            <a:r>
              <a:rPr lang="ru-RU" sz="2300" dirty="0"/>
              <a:t>) — один из крупнейших </a:t>
            </a:r>
            <a:r>
              <a:rPr lang="ru-RU" sz="2300" dirty="0" err="1"/>
              <a:t>храмов</a:t>
            </a:r>
            <a:r>
              <a:rPr lang="ru-RU" sz="2300" dirty="0" err="1">
                <a:hlinkClick r:id="rId3" tooltip="Санкт-Петербург"/>
              </a:rPr>
              <a:t>Санкт</a:t>
            </a:r>
            <a:r>
              <a:rPr lang="ru-RU" sz="2300" dirty="0">
                <a:hlinkClick r:id="rId3" tooltip="Санкт-Петербург"/>
              </a:rPr>
              <a:t>-Петербурга</a:t>
            </a:r>
            <a:r>
              <a:rPr lang="ru-RU" sz="2300" dirty="0"/>
              <a:t>, выполненный в стиле </a:t>
            </a:r>
            <a:r>
              <a:rPr lang="ru-RU" sz="2300" dirty="0">
                <a:hlinkClick r:id="rId4" tooltip="Ампир"/>
              </a:rPr>
              <a:t>ампир</a:t>
            </a:r>
            <a:r>
              <a:rPr lang="ru-RU" sz="2300" dirty="0"/>
              <a:t>. Построен на </a:t>
            </a:r>
            <a:r>
              <a:rPr lang="ru-RU" sz="2300" dirty="0">
                <a:hlinkClick r:id="rId5" tooltip="Невский проспект"/>
              </a:rPr>
              <a:t>Невском проспекте</a:t>
            </a:r>
            <a:r>
              <a:rPr lang="ru-RU" sz="2300" dirty="0"/>
              <a:t> в 1801—1811 годах архитектором </a:t>
            </a:r>
            <a:r>
              <a:rPr lang="ru-RU" sz="2300" dirty="0">
                <a:hlinkClick r:id="rId6" tooltip="Воронихин, Андрей Никифорович"/>
              </a:rPr>
              <a:t>А. Н. Воронихиным</a:t>
            </a:r>
            <a:r>
              <a:rPr lang="ru-RU" sz="2300" dirty="0"/>
              <a:t> для хранения чтимого списка чудотворной иконы </a:t>
            </a:r>
            <a:r>
              <a:rPr lang="ru-RU" sz="2300" dirty="0">
                <a:hlinkClick r:id="rId7" tooltip="Казанская икона Божией Матери"/>
              </a:rPr>
              <a:t>Божией Матери Казанской</a:t>
            </a:r>
            <a:r>
              <a:rPr lang="ru-RU" sz="2300" dirty="0"/>
              <a:t>. После </a:t>
            </a:r>
            <a:r>
              <a:rPr lang="ru-RU" sz="2300" dirty="0">
                <a:hlinkClick r:id="rId8" tooltip="Отечественная война 1812 года"/>
              </a:rPr>
              <a:t>Отечественной войны</a:t>
            </a:r>
            <a:r>
              <a:rPr lang="ru-RU" sz="2300" dirty="0"/>
              <a:t> 1812 года приобрел значение памятника русской воинской славы. В 1813 году здесь был похоронен полководец </a:t>
            </a:r>
            <a:r>
              <a:rPr lang="ru-RU" sz="2300" dirty="0">
                <a:hlinkClick r:id="rId9" tooltip="Кутузов, Михаил Илларионович"/>
              </a:rPr>
              <a:t>М. И. Кутузов</a:t>
            </a:r>
            <a:r>
              <a:rPr lang="ru-RU" sz="2300" dirty="0"/>
              <a:t> и помещены ключи от взятых городов и другие военные трофеи.</a:t>
            </a:r>
          </a:p>
          <a:p>
            <a:r>
              <a:rPr lang="ru-RU" sz="2300" dirty="0"/>
              <a:t>В 1932 году превращен в </a:t>
            </a:r>
            <a:r>
              <a:rPr lang="ru-RU" sz="2300" dirty="0">
                <a:hlinkClick r:id="rId10" tooltip="Государственный музей истории религии"/>
              </a:rPr>
              <a:t>Музей истории религии и атеизма</a:t>
            </a:r>
            <a:r>
              <a:rPr lang="ru-RU" sz="2300" dirty="0"/>
              <a:t>, с 1991 года действующий храм, несколько лет сосуществовавший с экспозицией музея. С 2000 года — </a:t>
            </a:r>
            <a:r>
              <a:rPr lang="ru-RU" sz="2300" dirty="0">
                <a:hlinkClick r:id="rId11" tooltip="Кафедральный собор"/>
              </a:rPr>
              <a:t>кафедральный собор</a:t>
            </a:r>
            <a:r>
              <a:rPr lang="ru-RU" sz="2300" dirty="0"/>
              <a:t> </a:t>
            </a:r>
            <a:r>
              <a:rPr lang="ru-RU" sz="2300" dirty="0">
                <a:hlinkClick r:id="rId12" tooltip="Санкт-Петербургская епархия"/>
              </a:rPr>
              <a:t>Санкт-Петербургской </a:t>
            </a:r>
            <a:r>
              <a:rPr lang="ru-RU" sz="2300" dirty="0" err="1">
                <a:hlinkClick r:id="rId12" tooltip="Санкт-Петербургская епархия"/>
              </a:rPr>
              <a:t>епархии</a:t>
            </a:r>
            <a:r>
              <a:rPr lang="ru-RU" sz="2300" dirty="0" err="1">
                <a:hlinkClick r:id="rId13" tooltip="Русская православная церковь"/>
              </a:rPr>
              <a:t>Русской</a:t>
            </a:r>
            <a:r>
              <a:rPr lang="ru-RU" sz="2300" dirty="0">
                <a:hlinkClick r:id="rId13" tooltip="Русская православная церковь"/>
              </a:rPr>
              <a:t> Православной Церкви</a:t>
            </a:r>
            <a:r>
              <a:rPr lang="ru-RU" sz="2300" dirty="0"/>
              <a:t>. Настоятель — </a:t>
            </a:r>
            <a:r>
              <a:rPr lang="ru-RU" sz="2300" dirty="0">
                <a:hlinkClick r:id="rId14" tooltip="Протоиерей"/>
              </a:rPr>
              <a:t>протоиерей</a:t>
            </a:r>
            <a:r>
              <a:rPr lang="ru-RU" sz="2300" dirty="0"/>
              <a:t> </a:t>
            </a:r>
            <a:r>
              <a:rPr lang="ru-RU" sz="2300" dirty="0">
                <a:hlinkClick r:id="rId15" tooltip="Красноцветов, Павел Григорьевич (страница отсутствует)"/>
              </a:rPr>
              <a:t>Павел </a:t>
            </a:r>
            <a:r>
              <a:rPr lang="ru-RU" sz="2300" dirty="0" err="1">
                <a:hlinkClick r:id="rId15" tooltip="Красноцветов, Павел Григорьевич (страница отсутствует)"/>
              </a:rPr>
              <a:t>Красноцветов</a:t>
            </a:r>
            <a:r>
              <a:rPr lang="ru-RU" sz="2300" dirty="0"/>
              <a:t>.</a:t>
            </a:r>
          </a:p>
          <a:p>
            <a:r>
              <a:rPr lang="ru-RU" sz="2300" dirty="0"/>
              <a:t>Собор дал название </a:t>
            </a:r>
            <a:r>
              <a:rPr lang="ru-RU" sz="2300" dirty="0">
                <a:hlinkClick r:id="rId16" tooltip="Казанская улица (Центральный район)"/>
              </a:rPr>
              <a:t>Казанской улице</a:t>
            </a:r>
            <a:r>
              <a:rPr lang="ru-RU" sz="2300" dirty="0"/>
              <a:t>, </a:t>
            </a:r>
            <a:r>
              <a:rPr lang="ru-RU" sz="2300" dirty="0">
                <a:hlinkClick r:id="rId17" tooltip="Казанский остров"/>
              </a:rPr>
              <a:t>Казанскому острову</a:t>
            </a:r>
            <a:r>
              <a:rPr lang="ru-RU" sz="2300" dirty="0"/>
              <a:t> в </a:t>
            </a:r>
            <a:r>
              <a:rPr lang="ru-RU" sz="2300" dirty="0">
                <a:hlinkClick r:id="rId18" tooltip="Дельта реки"/>
              </a:rPr>
              <a:t>дельте</a:t>
            </a:r>
            <a:r>
              <a:rPr lang="ru-RU" sz="2300" dirty="0"/>
              <a:t> </a:t>
            </a:r>
            <a:r>
              <a:rPr lang="ru-RU" sz="2300" dirty="0">
                <a:hlinkClick r:id="rId19" tooltip="Нева"/>
              </a:rPr>
              <a:t>Невы</a:t>
            </a:r>
            <a:r>
              <a:rPr lang="ru-RU" sz="2300" dirty="0"/>
              <a:t> и </a:t>
            </a:r>
            <a:r>
              <a:rPr lang="ru-RU" sz="2300" dirty="0">
                <a:hlinkClick r:id="rId20" tooltip="Казанский мост"/>
              </a:rPr>
              <a:t>Казанскому мосту</a:t>
            </a:r>
            <a:r>
              <a:rPr lang="ru-RU" sz="2300" dirty="0"/>
              <a:t> на пересечении Невского проспекта и </a:t>
            </a:r>
            <a:r>
              <a:rPr lang="ru-RU" sz="2300" dirty="0">
                <a:hlinkClick r:id="rId21" tooltip="Канал Грибоедова"/>
              </a:rPr>
              <a:t>канала Грибоедова</a:t>
            </a:r>
            <a:r>
              <a:rPr lang="ru-RU" sz="23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72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1" y="457200"/>
            <a:ext cx="2606039" cy="982980"/>
          </a:xfrm>
        </p:spPr>
        <p:txBody>
          <a:bodyPr/>
          <a:lstStyle/>
          <a:p>
            <a:r>
              <a:rPr lang="ru-RU" dirty="0" smtClean="0"/>
              <a:t>Исаакиевский собор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" r="4586"/>
          <a:stretch>
            <a:fillRect/>
          </a:stretch>
        </p:blipFill>
        <p:spPr>
          <a:xfrm>
            <a:off x="3771900" y="457200"/>
            <a:ext cx="8023860" cy="61036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0062" y="1691640"/>
            <a:ext cx="2788919" cy="4869180"/>
          </a:xfrm>
        </p:spPr>
        <p:txBody>
          <a:bodyPr/>
          <a:lstStyle/>
          <a:p>
            <a:r>
              <a:rPr lang="ru-RU" b="1" dirty="0" err="1"/>
              <a:t>Исаа́киевский</a:t>
            </a:r>
            <a:r>
              <a:rPr lang="ru-RU" b="1" dirty="0"/>
              <a:t> </a:t>
            </a:r>
            <a:r>
              <a:rPr lang="ru-RU" b="1" dirty="0" err="1"/>
              <a:t>собо́р</a:t>
            </a:r>
            <a:r>
              <a:rPr lang="ru-RU" dirty="0"/>
              <a:t> (официальное название — </a:t>
            </a:r>
            <a:r>
              <a:rPr lang="ru-RU" b="1" dirty="0"/>
              <a:t>собор преподобного </a:t>
            </a:r>
            <a:r>
              <a:rPr lang="ru-RU" b="1" u="sng" dirty="0" err="1">
                <a:hlinkClick r:id="rId3" tooltip="Исаакий Далматский"/>
              </a:rPr>
              <a:t>Исаакия</a:t>
            </a:r>
            <a:r>
              <a:rPr lang="ru-RU" b="1" u="sng" dirty="0">
                <a:hlinkClick r:id="rId3" tooltip="Исаакий Далматский"/>
              </a:rPr>
              <a:t> Далматского</a:t>
            </a:r>
            <a:r>
              <a:rPr lang="ru-RU" dirty="0"/>
              <a:t>) — крупнейший </a:t>
            </a:r>
            <a:r>
              <a:rPr lang="ru-RU" dirty="0" smtClean="0">
                <a:hlinkClick r:id="rId4" tooltip="Православие"/>
              </a:rPr>
              <a:t>православный</a:t>
            </a:r>
            <a:r>
              <a:rPr lang="ru-RU" dirty="0" smtClean="0"/>
              <a:t> </a:t>
            </a:r>
            <a:r>
              <a:rPr lang="ru-RU" dirty="0" smtClean="0">
                <a:hlinkClick r:id="rId5" tooltip="Православный храм"/>
              </a:rPr>
              <a:t>храм</a:t>
            </a:r>
            <a:r>
              <a:rPr lang="ru-RU" dirty="0"/>
              <a:t> </a:t>
            </a:r>
            <a:r>
              <a:rPr lang="ru-RU" dirty="0">
                <a:hlinkClick r:id="rId6" tooltip="Санкт-Петербург"/>
              </a:rPr>
              <a:t>Санкт-Петербурга</a:t>
            </a:r>
            <a:r>
              <a:rPr lang="ru-RU" dirty="0"/>
              <a:t>. Расположен на </a:t>
            </a:r>
            <a:r>
              <a:rPr lang="ru-RU" dirty="0">
                <a:hlinkClick r:id="rId7" tooltip="Исаакиевская площадь (Санкт-Петербург)"/>
              </a:rPr>
              <a:t>Исаакиевской площади</a:t>
            </a:r>
            <a:r>
              <a:rPr lang="ru-RU" dirty="0"/>
              <a:t>. Имеет статус музея; зарегистрированная в июне </a:t>
            </a:r>
            <a:r>
              <a:rPr lang="ru-RU" dirty="0">
                <a:hlinkClick r:id="rId8" tooltip="1991 год"/>
              </a:rPr>
              <a:t>1991 года</a:t>
            </a:r>
            <a:r>
              <a:rPr lang="ru-RU" dirty="0"/>
              <a:t> церковная община имеет возможность совершать </a:t>
            </a:r>
            <a:r>
              <a:rPr lang="ru-RU" dirty="0">
                <a:hlinkClick r:id="rId9" tooltip="Христианское богослужение"/>
              </a:rPr>
              <a:t>богослужение</a:t>
            </a:r>
            <a:r>
              <a:rPr lang="ru-RU" dirty="0"/>
              <a:t> по особым дням с разрешения </a:t>
            </a:r>
            <a:r>
              <a:rPr lang="ru-RU" dirty="0" smtClean="0"/>
              <a:t>дирекции </a:t>
            </a:r>
            <a:r>
              <a:rPr lang="ru-RU" dirty="0"/>
              <a:t>музея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В этом храме венчались Петр первый и Екатерина </a:t>
            </a:r>
            <a:r>
              <a:rPr lang="ru-RU" dirty="0"/>
              <a:t>А</a:t>
            </a:r>
            <a:r>
              <a:rPr lang="ru-RU" dirty="0" smtClean="0"/>
              <a:t>лексеевна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394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457200"/>
            <a:ext cx="2171698" cy="1325880"/>
          </a:xfrm>
        </p:spPr>
        <p:txBody>
          <a:bodyPr>
            <a:normAutofit fontScale="90000"/>
          </a:bodyPr>
          <a:lstStyle/>
          <a:p>
            <a:r>
              <a:rPr lang="ru-RU" dirty="0"/>
              <a:t>Храм Спаса-на-Крови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 r="7950"/>
          <a:stretch>
            <a:fillRect/>
          </a:stretch>
        </p:blipFill>
        <p:spPr>
          <a:xfrm>
            <a:off x="3337560" y="457200"/>
            <a:ext cx="8252460" cy="60350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508760"/>
            <a:ext cx="2446018" cy="4983480"/>
          </a:xfrm>
        </p:spPr>
        <p:txBody>
          <a:bodyPr>
            <a:normAutofit fontScale="70000" lnSpcReduction="20000"/>
          </a:bodyPr>
          <a:lstStyle/>
          <a:p>
            <a:r>
              <a:rPr lang="ru-RU" sz="1800" b="1" dirty="0" err="1"/>
              <a:t>Собо́р</a:t>
            </a:r>
            <a:r>
              <a:rPr lang="ru-RU" sz="1800" b="1" dirty="0"/>
              <a:t> </a:t>
            </a:r>
            <a:r>
              <a:rPr lang="ru-RU" sz="1800" b="1" dirty="0" err="1"/>
              <a:t>Воскресе́ния</a:t>
            </a:r>
            <a:r>
              <a:rPr lang="ru-RU" sz="1800" b="1" dirty="0"/>
              <a:t> </a:t>
            </a:r>
            <a:r>
              <a:rPr lang="ru-RU" sz="1800" b="1" dirty="0" err="1"/>
              <a:t>Христо́ва</a:t>
            </a:r>
            <a:r>
              <a:rPr lang="ru-RU" sz="1800" b="1" dirty="0"/>
              <a:t> на Крови́</a:t>
            </a:r>
            <a:r>
              <a:rPr lang="ru-RU" sz="1800" dirty="0"/>
              <a:t> или </a:t>
            </a:r>
            <a:r>
              <a:rPr lang="ru-RU" sz="1800" b="1" dirty="0"/>
              <a:t>Храм </a:t>
            </a:r>
            <a:r>
              <a:rPr lang="ru-RU" sz="1800" b="1" dirty="0" err="1"/>
              <a:t>Спа́са-на-Крови</a:t>
            </a:r>
            <a:r>
              <a:rPr lang="ru-RU" sz="1800" b="1" dirty="0"/>
              <a:t>́</a:t>
            </a:r>
            <a:r>
              <a:rPr lang="ru-RU" sz="1800" dirty="0"/>
              <a:t> в </a:t>
            </a:r>
            <a:r>
              <a:rPr lang="ru-RU" sz="1800" dirty="0">
                <a:hlinkClick r:id="rId3" tooltip="Санкт-Петербург"/>
              </a:rPr>
              <a:t>Санкт-Петербурге</a:t>
            </a:r>
            <a:r>
              <a:rPr lang="ru-RU" sz="1800" dirty="0"/>
              <a:t> — </a:t>
            </a:r>
            <a:r>
              <a:rPr lang="ru-RU" sz="1800" dirty="0">
                <a:hlinkClick r:id="rId4" tooltip="Православие"/>
              </a:rPr>
              <a:t>православный</a:t>
            </a:r>
            <a:r>
              <a:rPr lang="ru-RU" sz="1800" dirty="0"/>
              <a:t> мемориальный </a:t>
            </a:r>
            <a:r>
              <a:rPr lang="ru-RU" sz="1800" dirty="0" err="1"/>
              <a:t>однопрестольный</a:t>
            </a:r>
            <a:r>
              <a:rPr lang="ru-RU" sz="1800" dirty="0"/>
              <a:t> </a:t>
            </a:r>
            <a:r>
              <a:rPr lang="ru-RU" sz="1800" dirty="0">
                <a:hlinkClick r:id="rId5" tooltip="Православный храм"/>
              </a:rPr>
              <a:t>храм</a:t>
            </a:r>
            <a:r>
              <a:rPr lang="ru-RU" sz="1800" dirty="0"/>
              <a:t> во имя </a:t>
            </a:r>
            <a:r>
              <a:rPr lang="ru-RU" sz="1800" dirty="0">
                <a:hlinkClick r:id="rId6" tooltip="Воскресение Иисуса Христа"/>
              </a:rPr>
              <a:t>Воскресения Христова</a:t>
            </a:r>
            <a:r>
              <a:rPr lang="ru-RU" sz="1800" dirty="0"/>
              <a:t>; сооружён в память того, что на этом месте 1 [13] марта </a:t>
            </a:r>
            <a:r>
              <a:rPr lang="ru-RU" sz="1800" dirty="0">
                <a:hlinkClick r:id="rId7" tooltip="1881 год"/>
              </a:rPr>
              <a:t>1881 года</a:t>
            </a:r>
            <a:r>
              <a:rPr lang="ru-RU" sz="1800" dirty="0"/>
              <a:t> в результате </a:t>
            </a:r>
            <a:r>
              <a:rPr lang="ru-RU" sz="1800" dirty="0">
                <a:hlinkClick r:id="rId8" tooltip="Покушение на Александра II 1 марта 1881 года"/>
              </a:rPr>
              <a:t>покушения</a:t>
            </a:r>
            <a:r>
              <a:rPr lang="ru-RU" sz="1800" dirty="0"/>
              <a:t> был смертельно ранен </a:t>
            </a:r>
            <a:r>
              <a:rPr lang="ru-RU" sz="1800" dirty="0" err="1"/>
              <a:t>император</a:t>
            </a:r>
            <a:r>
              <a:rPr lang="ru-RU" sz="1800" dirty="0" err="1">
                <a:hlinkClick r:id="rId9" tooltip="Александр II"/>
              </a:rPr>
              <a:t>Александр</a:t>
            </a:r>
            <a:r>
              <a:rPr lang="ru-RU" sz="1800" dirty="0">
                <a:hlinkClick r:id="rId9" tooltip="Александр II"/>
              </a:rPr>
              <a:t> II</a:t>
            </a:r>
            <a:r>
              <a:rPr lang="ru-RU" sz="1800" dirty="0"/>
              <a:t> (выражение </a:t>
            </a:r>
            <a:r>
              <a:rPr lang="ru-RU" sz="1800" i="1" dirty="0"/>
              <a:t>на крови</a:t>
            </a:r>
            <a:r>
              <a:rPr lang="ru-RU" sz="1800" dirty="0"/>
              <a:t> указывает на кровь царя). Храм был сооружён как памятник Царю-Мученику на средства, собранные по всей России</a:t>
            </a:r>
            <a:r>
              <a:rPr lang="ru-RU" sz="1800" baseline="30000" dirty="0">
                <a:hlinkClick r:id="rId10"/>
              </a:rPr>
              <a:t>[1]</a:t>
            </a:r>
            <a:r>
              <a:rPr lang="ru-RU" sz="1800" dirty="0"/>
              <a:t>.</a:t>
            </a:r>
          </a:p>
          <a:p>
            <a:r>
              <a:rPr lang="ru-RU" sz="1800" dirty="0"/>
              <a:t>Расположен в историческом центре Санкт-Петербурга на </a:t>
            </a:r>
            <a:r>
              <a:rPr lang="ru-RU" sz="1800" dirty="0" err="1"/>
              <a:t>берегу</a:t>
            </a:r>
            <a:r>
              <a:rPr lang="ru-RU" sz="1800" dirty="0" err="1">
                <a:hlinkClick r:id="rId11" tooltip="Канал Грибоедова"/>
              </a:rPr>
              <a:t>канала</a:t>
            </a:r>
            <a:r>
              <a:rPr lang="ru-RU" sz="1800" dirty="0">
                <a:hlinkClick r:id="rId11" tooltip="Канал Грибоедова"/>
              </a:rPr>
              <a:t> Грибоедова</a:t>
            </a:r>
            <a:r>
              <a:rPr lang="ru-RU" sz="1800" dirty="0"/>
              <a:t> рядом с </a:t>
            </a:r>
            <a:r>
              <a:rPr lang="ru-RU" sz="1800" dirty="0">
                <a:hlinkClick r:id="rId12" tooltip="Михайловский сад"/>
              </a:rPr>
              <a:t>Михайловским садом</a:t>
            </a:r>
            <a:r>
              <a:rPr lang="ru-RU" sz="1800" dirty="0"/>
              <a:t> и </a:t>
            </a:r>
            <a:r>
              <a:rPr lang="ru-RU" sz="1800" dirty="0">
                <a:hlinkClick r:id="rId13" tooltip="Конюшенная площадь (Санкт-Петербург)"/>
              </a:rPr>
              <a:t>Конюшенной площадью</a:t>
            </a:r>
            <a:r>
              <a:rPr lang="ru-RU" sz="1800" dirty="0"/>
              <a:t>, неподалёку от </a:t>
            </a:r>
            <a:r>
              <a:rPr lang="ru-RU" sz="1800" dirty="0">
                <a:hlinkClick r:id="rId14" tooltip="Марсово поле (Санкт-Петербург)"/>
              </a:rPr>
              <a:t>Марсова поля</a:t>
            </a:r>
            <a:r>
              <a:rPr lang="ru-RU" sz="1800" dirty="0"/>
              <a:t>. Высота девятиглавого храма 81 м, вместимость до 1600 человек. Является музеем и памятником русской архитектуры.</a:t>
            </a:r>
          </a:p>
          <a:p>
            <a:r>
              <a:rPr lang="ru-RU" sz="1800" dirty="0"/>
              <a:t>Храм был возведён по указу императора </a:t>
            </a:r>
            <a:r>
              <a:rPr lang="ru-RU" sz="1800" dirty="0">
                <a:hlinkClick r:id="rId15" tooltip="Александр III"/>
              </a:rPr>
              <a:t>Александра III</a:t>
            </a:r>
            <a:r>
              <a:rPr lang="ru-RU" sz="18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327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1" y="457200"/>
            <a:ext cx="2400300" cy="12115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Крейсер «Аврора»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543300" y="457200"/>
            <a:ext cx="8001000" cy="59664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922" y="1668780"/>
            <a:ext cx="2400299" cy="47548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Крейсер принимал участие </a:t>
            </a:r>
            <a:r>
              <a:rPr lang="ru-RU" dirty="0" smtClean="0"/>
              <a:t> </a:t>
            </a:r>
            <a:r>
              <a:rPr lang="ru-RU" dirty="0"/>
              <a:t>в </a:t>
            </a:r>
            <a:r>
              <a:rPr lang="ru-RU" dirty="0">
                <a:hlinkClick r:id="rId3" tooltip="Первая мировая война"/>
              </a:rPr>
              <a:t>Первой мировой войне</a:t>
            </a:r>
            <a:r>
              <a:rPr lang="ru-RU" dirty="0"/>
              <a:t>. Холостой выстрел с «Авроры» явился сигналом к </a:t>
            </a:r>
            <a:r>
              <a:rPr lang="ru-RU" dirty="0">
                <a:hlinkClick r:id="rId4" tooltip="Штурм Зимнего дворца"/>
              </a:rPr>
              <a:t>штурму Зимнего дворца</a:t>
            </a:r>
            <a:r>
              <a:rPr lang="ru-RU" dirty="0"/>
              <a:t>, крейсер стал одним из символов </a:t>
            </a:r>
            <a:r>
              <a:rPr lang="ru-RU" dirty="0">
                <a:hlinkClick r:id="rId5" tooltip="Октябрьская революция"/>
              </a:rPr>
              <a:t>Октябрьской революции</a:t>
            </a:r>
            <a:r>
              <a:rPr lang="ru-RU" dirty="0"/>
              <a:t>. В сентябре 2014 года отправлен в Кронштадт для ремонтных работ, после которых, в 2016 году, будет возвращен обратно на вечную стоянку у Петроградской набережной. Аврора является </a:t>
            </a:r>
            <a:r>
              <a:rPr lang="ru-RU" dirty="0">
                <a:hlinkClick r:id="rId6" tooltip="Объекты культурного наследия"/>
              </a:rPr>
              <a:t>объектом культурного наследия</a:t>
            </a:r>
            <a:r>
              <a:rPr lang="ru-RU" dirty="0"/>
              <a:t> </a:t>
            </a:r>
            <a:r>
              <a:rPr lang="ru-RU" dirty="0">
                <a:hlinkClick r:id="rId7" tooltip="Россия"/>
              </a:rPr>
              <a:t>Российской Федерации</a:t>
            </a:r>
            <a:r>
              <a:rPr lang="ru-RU" baseline="30000" dirty="0">
                <a:hlinkClick r:id="rId8"/>
              </a:rPr>
              <a:t>[3]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619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069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Отбуксировка крейсера Авроры в </a:t>
            </a:r>
            <a:r>
              <a:rPr lang="ru-RU" dirty="0" smtClean="0"/>
              <a:t>Кронштадт на ремонт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" y="1165860"/>
            <a:ext cx="10302240" cy="5303520"/>
          </a:xfrm>
        </p:spPr>
      </p:pic>
    </p:spTree>
    <p:extLst>
      <p:ext uri="{BB962C8B-B14F-4D97-AF65-F5344CB8AC3E}">
        <p14:creationId xmlns:p14="http://schemas.microsoft.com/office/powerpoint/2010/main" val="1181231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393</Words>
  <Application>Microsoft Office PowerPoint</Application>
  <PresentationFormat>Широкоэкранный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 ГОСУДАРСТВЕННОЕ БЮДЖЕТНОЕ ДОШКОЛЬНОЕ ОБРАЗОВАТЕЛЬНОЕ УЧРЕЖДЕНИЕ ДЕТСКИЙ САД №11 ОБЩЕРАЗВИВАЮЩЕГО ВИДА С ПРИОРИТЕТНЫМ ОСУЩЕСТВЛЕНИЕМ ДЕЯТЕЛЬНОСТИ ПО ФИЗИЧЕСКОМУ РАЗВИТИЮ ДЕТЕЙ ПЕТРОДВОРЦОВОГО РАЙОНА САНКТ-ПЕТЕРБУРГА</vt:lpstr>
      <vt:lpstr>Петропавловская крепость </vt:lpstr>
      <vt:lpstr>Петропавловская крепость </vt:lpstr>
      <vt:lpstr>Ростральные колонны </vt:lpstr>
      <vt:lpstr>Казанский собор</vt:lpstr>
      <vt:lpstr>Исаакиевский собор</vt:lpstr>
      <vt:lpstr>Храм Спаса-на-Крови </vt:lpstr>
      <vt:lpstr>Крейсер «Аврора» </vt:lpstr>
      <vt:lpstr>Отбуксировка крейсера Авроры в Кронштадт на ремонт</vt:lpstr>
      <vt:lpstr>Александровская колонна </vt:lpstr>
      <vt:lpstr>Государственный Эрмитаж </vt:lpstr>
      <vt:lpstr>Летний сад </vt:lpstr>
      <vt:lpstr>Мосты Санкт - Петербурга</vt:lpstr>
      <vt:lpstr>Медный всадник </vt:lpstr>
      <vt:lpstr>Грифоны на Банковском мосту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ГОСУДАРСТВЕННОЕ БЮДЖЕТНОЕ ДОШКОЛЬНОЕ ОБРАЗОВАТЕЛЬНОЕ УЧРЕЖДЕНИЕ ДЕТСКИЙ САД №11 ОБЩЕРАЗВИВАЮЩЕГО ВИДА С ПРИОРИТЕТНЫМ ОСУЩЕСТВЛЕНИЕМ ДЕЯТЕЛЬНОСТИ ПО ФИЗИЧЕСКОМУ РАЗВИТИЮ ДЕТЕЙ ПЕТРОДВОРЦОВОГО РАЙОНА САНКТ-ПЕТЕРБУРГА</dc:title>
  <dc:creator>RePack by Diakov</dc:creator>
  <cp:lastModifiedBy>RePack by Diakov</cp:lastModifiedBy>
  <cp:revision>21</cp:revision>
  <dcterms:created xsi:type="dcterms:W3CDTF">2014-12-06T12:34:37Z</dcterms:created>
  <dcterms:modified xsi:type="dcterms:W3CDTF">2015-01-10T12:23:08Z</dcterms:modified>
</cp:coreProperties>
</file>