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AEAA1-5B52-4C51-A55F-E72468A6189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0334-64BB-4B35-AD8F-7174C0D27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AEAA1-5B52-4C51-A55F-E72468A6189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0334-64BB-4B35-AD8F-7174C0D27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AEAA1-5B52-4C51-A55F-E72468A6189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0334-64BB-4B35-AD8F-7174C0D27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AEAA1-5B52-4C51-A55F-E72468A6189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0334-64BB-4B35-AD8F-7174C0D27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AEAA1-5B52-4C51-A55F-E72468A6189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0334-64BB-4B35-AD8F-7174C0D27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AEAA1-5B52-4C51-A55F-E72468A6189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0334-64BB-4B35-AD8F-7174C0D27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AEAA1-5B52-4C51-A55F-E72468A6189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0334-64BB-4B35-AD8F-7174C0D27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AEAA1-5B52-4C51-A55F-E72468A6189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0334-64BB-4B35-AD8F-7174C0D27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AEAA1-5B52-4C51-A55F-E72468A6189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0334-64BB-4B35-AD8F-7174C0D27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AEAA1-5B52-4C51-A55F-E72468A6189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0334-64BB-4B35-AD8F-7174C0D27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AEAA1-5B52-4C51-A55F-E72468A6189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0334-64BB-4B35-AD8F-7174C0D27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16000"/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AEAA1-5B52-4C51-A55F-E72468A6189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00334-64BB-4B35-AD8F-7174C0D27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67544" y="1556792"/>
            <a:ext cx="8136904" cy="40324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i="1" dirty="0" smtClean="0">
                <a:solidFill>
                  <a:srgbClr val="0070C0"/>
                </a:solidFill>
              </a:rPr>
              <a:t>Речевая </a:t>
            </a:r>
            <a:r>
              <a:rPr lang="ru-RU" sz="3600" b="1" i="1" dirty="0">
                <a:solidFill>
                  <a:srgbClr val="0070C0"/>
                </a:solidFill>
              </a:rPr>
              <a:t>агрессия </a:t>
            </a:r>
            <a:r>
              <a:rPr lang="ru-RU" sz="3600" b="1" dirty="0">
                <a:solidFill>
                  <a:srgbClr val="002060"/>
                </a:solidFill>
              </a:rPr>
              <a:t>в среде учащихся БОУ РА </a:t>
            </a:r>
            <a:r>
              <a:rPr lang="ru-RU" sz="3600" b="1" dirty="0" smtClean="0">
                <a:solidFill>
                  <a:srgbClr val="002060"/>
                </a:solidFill>
              </a:rPr>
              <a:t>«Республиканская гимназия </a:t>
            </a:r>
            <a:r>
              <a:rPr lang="ru-RU" sz="3600" b="1" dirty="0">
                <a:solidFill>
                  <a:srgbClr val="002060"/>
                </a:solidFill>
              </a:rPr>
              <a:t>им. В. К. </a:t>
            </a:r>
            <a:r>
              <a:rPr lang="ru-RU" sz="3600" b="1" dirty="0" err="1" smtClean="0">
                <a:solidFill>
                  <a:srgbClr val="002060"/>
                </a:solidFill>
              </a:rPr>
              <a:t>Плакаса</a:t>
            </a:r>
            <a:r>
              <a:rPr lang="ru-RU" sz="3600" b="1" dirty="0" smtClean="0">
                <a:solidFill>
                  <a:srgbClr val="002060"/>
                </a:solidFill>
              </a:rPr>
              <a:t>» и пути её преодоления.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971600" y="548680"/>
            <a:ext cx="7128792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Направление:  Гуманитарное.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Человек в современном мире.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339752" y="5373216"/>
            <a:ext cx="4032448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17365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Кучинова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Ирина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учащаяся 9 класса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8" name="Picture 4" descr="http://im6-tub-ru.yandex.net/i?id=49454959-24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63888" y="1340768"/>
            <a:ext cx="1296143" cy="1284059"/>
          </a:xfrm>
          <a:prstGeom prst="rect">
            <a:avLst/>
          </a:prstGeom>
          <a:noFill/>
        </p:spPr>
      </p:pic>
      <p:pic>
        <p:nvPicPr>
          <p:cNvPr id="9" name="Picture 42" descr="http://im7-tub-ru.yandex.net/i?id=83815208-71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32240" y="5229200"/>
            <a:ext cx="1933575" cy="1428750"/>
          </a:xfrm>
          <a:prstGeom prst="rect">
            <a:avLst/>
          </a:prstGeom>
          <a:noFill/>
        </p:spPr>
      </p:pic>
      <p:pic>
        <p:nvPicPr>
          <p:cNvPr id="7" name="Picture 28" descr="http://im1-tub-ru.yandex.net/i?id=24372269-18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4725144"/>
            <a:ext cx="15430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332656"/>
            <a:ext cx="7416824" cy="18158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/>
              <a:t>Таким образом,  ассоциаций, </a:t>
            </a:r>
            <a:endParaRPr lang="ru-RU" sz="2800" dirty="0" smtClean="0"/>
          </a:p>
          <a:p>
            <a:r>
              <a:rPr lang="ru-RU" sz="2800" b="1" dirty="0" smtClean="0"/>
              <a:t>не </a:t>
            </a:r>
            <a:r>
              <a:rPr lang="ru-RU" sz="2800" b="1" dirty="0"/>
              <a:t>несущих</a:t>
            </a:r>
            <a:r>
              <a:rPr lang="ru-RU" sz="2800" dirty="0"/>
              <a:t>  агрессию  в ответах </a:t>
            </a:r>
            <a:r>
              <a:rPr lang="ru-RU" sz="2800" dirty="0" smtClean="0"/>
              <a:t>учащихся</a:t>
            </a:r>
          </a:p>
          <a:p>
            <a:r>
              <a:rPr lang="ru-RU" sz="2800" dirty="0" smtClean="0"/>
              <a:t> </a:t>
            </a:r>
            <a:r>
              <a:rPr lang="ru-RU" sz="2800" b="1" dirty="0"/>
              <a:t>6</a:t>
            </a:r>
            <a:r>
              <a:rPr lang="ru-RU" sz="2800" dirty="0"/>
              <a:t> классов </a:t>
            </a:r>
            <a:r>
              <a:rPr lang="ru-RU" sz="2800" b="1" dirty="0"/>
              <a:t>33</a:t>
            </a:r>
            <a:r>
              <a:rPr lang="ru-RU" sz="2800" b="1" dirty="0" smtClean="0"/>
              <a:t>%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у учащихся </a:t>
            </a:r>
            <a:r>
              <a:rPr lang="ru-RU" sz="2800" b="1" dirty="0"/>
              <a:t>9</a:t>
            </a:r>
            <a:r>
              <a:rPr lang="ru-RU" sz="2800" dirty="0"/>
              <a:t> классов </a:t>
            </a:r>
            <a:r>
              <a:rPr lang="ru-RU" sz="2800" b="1" dirty="0"/>
              <a:t>20%</a:t>
            </a:r>
            <a:r>
              <a:rPr lang="ru-RU" sz="2800" dirty="0"/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8" y="2852936"/>
            <a:ext cx="7636449" cy="21236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400" dirty="0" smtClean="0"/>
              <a:t>Так уровень </a:t>
            </a:r>
            <a:r>
              <a:rPr lang="ru-RU" sz="4400" b="1" dirty="0" smtClean="0">
                <a:solidFill>
                  <a:srgbClr val="C00000"/>
                </a:solidFill>
              </a:rPr>
              <a:t>речевой агрессии </a:t>
            </a:r>
          </a:p>
          <a:p>
            <a:r>
              <a:rPr lang="ru-RU" sz="4400" b="1" dirty="0" smtClean="0">
                <a:solidFill>
                  <a:srgbClr val="00B0F0"/>
                </a:solidFill>
              </a:rPr>
              <a:t>6 классов </a:t>
            </a:r>
            <a:r>
              <a:rPr lang="ru-RU" sz="4400" dirty="0" smtClean="0"/>
              <a:t>составил </a:t>
            </a:r>
            <a:r>
              <a:rPr lang="ru-RU" sz="4400" b="1" i="1" dirty="0" smtClean="0">
                <a:solidFill>
                  <a:srgbClr val="FF0000"/>
                </a:solidFill>
              </a:rPr>
              <a:t>67%;</a:t>
            </a:r>
          </a:p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9 классов </a:t>
            </a:r>
            <a:r>
              <a:rPr lang="ru-RU" sz="4400" dirty="0" smtClean="0"/>
              <a:t>–</a:t>
            </a:r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ru-RU" sz="4400" b="1" i="1" dirty="0" smtClean="0">
                <a:solidFill>
                  <a:srgbClr val="FF0000"/>
                </a:solidFill>
              </a:rPr>
              <a:t>80 %</a:t>
            </a:r>
            <a:r>
              <a:rPr lang="ru-RU" sz="4400" dirty="0" smtClean="0">
                <a:solidFill>
                  <a:srgbClr val="FF0000"/>
                </a:solidFill>
              </a:rPr>
              <a:t> 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04664"/>
            <a:ext cx="63548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Методика неоконченных фраз</a:t>
            </a:r>
            <a:endParaRPr lang="ru-RU" sz="3600" dirty="0">
              <a:solidFill>
                <a:srgbClr val="00206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55576" y="1052736"/>
          <a:ext cx="7560840" cy="5627533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3827397"/>
                <a:gridCol w="3733443"/>
              </a:tblGrid>
              <a:tr h="2675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/>
                        <a:t>6 класс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/>
                        <a:t>9 класс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750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/>
                        <a:t>Я могу повысить голос на того, кто…</a:t>
                      </a:r>
                      <a:endParaRPr lang="ru-RU" sz="20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795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- кто оскорбляет меня, унижает, обижает, кричит, угрожает;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- не слушает, мешает;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- кто недооценивает меня;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- кто оскорбляет моих близких, друзей, учителей;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- кто спорит со мной, не слушается;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- кто бьёт,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-кто надоедает;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- кто управляет мною;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-  кто орёт на меня  и не слышит;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- ведёт себя как дитя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/>
                        <a:t>- </a:t>
                      </a:r>
                      <a:r>
                        <a:rPr lang="ru-RU" sz="2000" dirty="0"/>
                        <a:t>кто меня злит;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/>
                        <a:t>- кто груб со мною, повышает голос, оскорбил;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/>
                        <a:t>- кто мне мешает;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/>
                        <a:t>- кто слишком наседает на меня;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/>
                        <a:t>- кто не прав, не вежлив, упрям;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/>
                        <a:t>-кто  заденет самолюбие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750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 dirty="0"/>
                        <a:t>Когда на меня кричат, то я…</a:t>
                      </a:r>
                      <a:endParaRPr lang="ru-RU" sz="24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8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- </a:t>
                      </a:r>
                      <a:r>
                        <a:rPr lang="ru-RU" sz="1600" dirty="0"/>
                        <a:t>спорю;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- обижаюсь;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- не слушаю и молчу;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- злюсь, ору, огрызаюсь;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- не обращаю внимания и посылаю подальше;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- отворачиваюсь и ухожу;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- объясняю, что нехорошо кричать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 </a:t>
                      </a:r>
                      <a:endParaRPr lang="ru-RU" sz="1100" dirty="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/>
                        <a:t>- </a:t>
                      </a:r>
                      <a:r>
                        <a:rPr lang="ru-RU" sz="2000" dirty="0"/>
                        <a:t>молчу;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/>
                        <a:t>- делаю спокойный вид;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/>
                        <a:t>- злюсь;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/>
                        <a:t>- обижаюсь;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/>
                        <a:t>- кричу в ответ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403648" y="473478"/>
            <a:ext cx="6912768" cy="175432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 класс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40%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учащихся дали ответы, указывающие на речевую агрессию;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683568" y="3645024"/>
            <a:ext cx="7344816" cy="19389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6класс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30%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учащихся дали ответы, указывающие на речевую агрессию.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 animBg="1"/>
      <p:bldP spid="2560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67544" y="620688"/>
            <a:ext cx="7993214" cy="95410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помощи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Методики неоконченных фраз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также смогли ответить на следующие вопросы: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1772816"/>
            <a:ext cx="546636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Когда возникает вербальная агрессия? 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2564904"/>
            <a:ext cx="5832648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Какова реакция на вербальную агрессию учащихся 6 и 9 классов гимназии 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3717032"/>
            <a:ext cx="45720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Что именно вызывает вербальную агрессию у детей? 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907704" y="5013176"/>
            <a:ext cx="5616624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Какова степень агрессии, в том числе и речевой, у учащихся?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39552" y="354142"/>
            <a:ext cx="80692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Сочинения учащихся на тему: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я представляю себе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свои права и возможности наказать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другого человека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его неправильные действия, слова и поступки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1860421"/>
          <a:ext cx="8496943" cy="4663233"/>
        </p:xfrm>
        <a:graphic>
          <a:graphicData uri="http://schemas.openxmlformats.org/drawingml/2006/table">
            <a:tbl>
              <a:tblPr firstRow="1" lastRow="1">
                <a:tableStyleId>{284E427A-3D55-4303-BF80-6455036E1DE7}</a:tableStyleId>
              </a:tblPr>
              <a:tblGrid>
                <a:gridCol w="4284036"/>
                <a:gridCol w="4212907"/>
              </a:tblGrid>
              <a:tr h="3535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6 класс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9 класс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7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Дать время исправиться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Я не вправе наказывать другого человека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5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Потребовать извинений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Сделать замечание, сказать, что это нехорошо, проводить беседы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7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Поставить на учёт 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Понять причину действий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7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Не имею права наказывать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Простить, если он признаёт свою неправоту.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5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Лишить телефона, компьютера, интернета, пока не поймёт, если это младший брат, сестра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Может быть,  наказать физически, могу ударить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5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Переубедить, воспитать, расскажу о хороших манерах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Обратиться за помощью в правоохранительные органы.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7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Дать шанс исправиться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Повысить голос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5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Буду кричать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Взрослому человеку вообще нельзя делать замечания – это неэтично.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7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Помолчу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Промолчу и уйду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5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22%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</a:rPr>
                        <a:t> ответов демонстрирующих  речевую  агрессию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22%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</a:rPr>
                        <a:t> ответов демонстрирующих  речевую  агрессию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1412776"/>
          <a:ext cx="8640960" cy="5242560"/>
        </p:xfrm>
        <a:graphic>
          <a:graphicData uri="http://schemas.openxmlformats.org/drawingml/2006/table">
            <a:tbl>
              <a:tblPr firstRow="1">
                <a:tableStyleId>{35758FB7-9AC5-4552-8A53-C91805E547FA}</a:tableStyleId>
              </a:tblPr>
              <a:tblGrid>
                <a:gridCol w="2985650"/>
                <a:gridCol w="2742789"/>
                <a:gridCol w="291252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/>
                        <a:t>6 класс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/>
                        <a:t>9 класс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/>
                        <a:t>Рисунки, выражающие речевую агрессию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8 из 16 т.е 50%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Зубы, открытый рот в крике, пар и огонь изо рта, клыки, слюни.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Подписи к рисункам: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/>
                        <a:t>Чумилязга</a:t>
                      </a:r>
                      <a:r>
                        <a:rPr lang="ru-RU" sz="1600" dirty="0"/>
                        <a:t>, </a:t>
                      </a:r>
                      <a:r>
                        <a:rPr lang="ru-RU" sz="1600" dirty="0" err="1"/>
                        <a:t>Агрессилов</a:t>
                      </a:r>
                      <a:r>
                        <a:rPr lang="ru-RU" sz="1600" dirty="0"/>
                        <a:t>, </a:t>
                      </a:r>
                      <a:r>
                        <a:rPr lang="ru-RU" sz="1600" dirty="0" err="1"/>
                        <a:t>злобень</a:t>
                      </a:r>
                      <a:r>
                        <a:rPr lang="ru-RU" sz="1600" dirty="0"/>
                        <a:t>, </a:t>
                      </a:r>
                      <a:r>
                        <a:rPr lang="ru-RU" sz="1600" dirty="0" err="1"/>
                        <a:t>обидушайка</a:t>
                      </a:r>
                      <a:r>
                        <a:rPr lang="ru-RU" sz="1600" dirty="0"/>
                        <a:t>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8 из 10 – 80%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Зубы, перья, оскаленная пасть, когти, колющие предметы, огонь, безумный взгляд, волосы дыбом, жало.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Подписи к рисункам: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Звукорог, крокодум,  нервотрёпнодалиоз, сквернословоед и не подписанные рисунки.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/>
                        <a:t>Рисунки, не выражающие речевую агрессию, или выражающие в слабой степени</a:t>
                      </a:r>
                      <a:r>
                        <a:rPr lang="ru-RU" sz="1600" dirty="0"/>
                        <a:t>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8 из 16 т.е 50%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Изображения улыбающегося человека, просто человека, животного с человеческим добрым лицом, аморфные существа, обиженное существо с закрытым ртом.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Подписи к рисункам: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/>
                        <a:t>Манка, агрессия, злоб, ужасная леди, обмстаус.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2 из 10 – 20%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Улитка с круглыми рожками, кентавр – женщина, рот закрыт из признаков агрессии только рога.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Подписи к рисункам: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/>
                        <a:t>Словобрас</a:t>
                      </a:r>
                      <a:r>
                        <a:rPr lang="ru-RU" sz="1600" dirty="0"/>
                        <a:t>, второй рисунок не подписан.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51520" y="332656"/>
            <a:ext cx="8676456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Данные </a:t>
            </a:r>
            <a:r>
              <a:rPr lang="ru-RU" sz="2400" b="1" dirty="0">
                <a:solidFill>
                  <a:srgbClr val="002060"/>
                </a:solidFill>
              </a:rPr>
              <a:t> по методике «Рисунок несуществующего животного» (РНЖ)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6764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Данные </a:t>
            </a:r>
            <a:r>
              <a:rPr lang="ru-RU" sz="3200" b="1" dirty="0">
                <a:solidFill>
                  <a:srgbClr val="C00000"/>
                </a:solidFill>
              </a:rPr>
              <a:t> по методике 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«</a:t>
            </a:r>
            <a:r>
              <a:rPr lang="ru-RU" sz="3200" b="1" dirty="0">
                <a:solidFill>
                  <a:srgbClr val="C00000"/>
                </a:solidFill>
              </a:rPr>
              <a:t>Рисунок несуществующего животного»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755576" y="2060848"/>
            <a:ext cx="7056784" cy="34778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50%       - 6 класс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80%      -  9 класс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611560" y="701988"/>
            <a:ext cx="8064896" cy="526297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Итак,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уровень агрессии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данным АЭ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составил: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гимназистов 6 класса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67%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гимназистов 9 класса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80%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Методике неоконченных фраз: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 класс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30%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ответов, содержащих речевую агрессию;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 класс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40%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ответов, содержащих речевую агрессию.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при уточнении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методом опроса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(сочинение) выяснилось, что уровень речевой агрессии значительно ниже предыдущего показателя и составляет всего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22%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по 6, так и по 9 классам.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методике «Рисунок несуществующего животного» (РНЖ)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50%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- 6 класс;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80%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 9 класс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96752"/>
            <a:ext cx="7992888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общий процент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речевой агрессии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составил: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класса </a:t>
            </a:r>
            <a:r>
              <a:rPr lang="ru-RU" sz="3600" dirty="0"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42%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ответов учащихся.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класса </a:t>
            </a:r>
            <a:r>
              <a:rPr lang="ru-RU" sz="3600" dirty="0"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55%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ответов учащихся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352928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Пути преодоления речевой агрессии в ученическом </a:t>
            </a:r>
            <a:r>
              <a:rPr lang="ru-RU" sz="2800" b="1" dirty="0" smtClean="0">
                <a:solidFill>
                  <a:srgbClr val="002060"/>
                </a:solidFill>
              </a:rPr>
              <a:t>коллективе по данным исследований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23528" y="1556792"/>
            <a:ext cx="8604448" cy="470898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ходе проведения эксперимента  учащиеся уже наметили некоторые возможности исключить агрессивное речевое поведение 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агрессивное поведение вообще.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Можем обобщить всё сказанное в ответах учащихся: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Хорошо бы смолчать,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реагировать,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замечать грубости, а тем более не следует отвечать грубостью на грубость,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даже лучше уйти.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Продолжение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общения в спокойной, ровной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тональности.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Понять причину грубых действий и простить;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Извиниться;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Переубедить, воспитать, рассказать  о хороших манерах.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Согласиться. Положительное оценочное высказывание.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http://im4-tub-ru.yandex.net/i?id=291668596-27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60232" y="4797152"/>
            <a:ext cx="1901491" cy="1224136"/>
          </a:xfrm>
          <a:prstGeom prst="rect">
            <a:avLst/>
          </a:prstGeom>
          <a:noFill/>
        </p:spPr>
      </p:pic>
      <p:pic>
        <p:nvPicPr>
          <p:cNvPr id="4" name="Picture 46" descr="http://ok.ya1.ru/uploads/posts/2010-10/1288369312_neverbalnoe_povedenie-199x3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84368" y="3284984"/>
            <a:ext cx="859775" cy="1296144"/>
          </a:xfrm>
          <a:prstGeom prst="rect">
            <a:avLst/>
          </a:prstGeom>
          <a:noFill/>
        </p:spPr>
      </p:pic>
      <p:pic>
        <p:nvPicPr>
          <p:cNvPr id="6" name="Picture 22" descr="http://im6-tub-ru.yandex.net/i?id=114843444-26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88224" y="2276872"/>
            <a:ext cx="816091" cy="1224136"/>
          </a:xfrm>
          <a:prstGeom prst="rect">
            <a:avLst/>
          </a:prstGeom>
          <a:noFill/>
        </p:spPr>
      </p:pic>
      <p:pic>
        <p:nvPicPr>
          <p:cNvPr id="8" name="Picture 4" descr="http://im1-tub-ru.yandex.net/i?id=316437151-64-72&amp;n=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24328" y="1916832"/>
            <a:ext cx="1064518" cy="11244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1124744"/>
            <a:ext cx="519206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Этапы работы над темой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564904"/>
            <a:ext cx="7848872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Изучение литературы. Анализ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информации по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теме.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3789040"/>
            <a:ext cx="548227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Исследование речи учащихся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4581128"/>
            <a:ext cx="7876259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Определение путей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преодоления речевой </a:t>
            </a:r>
            <a:endParaRPr lang="ru-RU" sz="32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агрессии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Picture 26" descr="http://yahooeu.ru/uploads/posts/2011-10/1319381833_07.jpg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588224" y="692696"/>
            <a:ext cx="2164947" cy="1656184"/>
          </a:xfrm>
          <a:prstGeom prst="rect">
            <a:avLst/>
          </a:prstGeom>
          <a:noFill/>
          <a:ln w="3175">
            <a:solidFill>
              <a:schemeClr val="accent3">
                <a:lumMod val="50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627784" y="5877272"/>
            <a:ext cx="359581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23528" y="908720"/>
            <a:ext cx="8352928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Переключение внимания: попытаться изменить враждебное настроение собеседника, отвлечь его от агрессивного намерения или изменить его отрицательное эмоциональное состояние;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323528" y="1793721"/>
            <a:ext cx="8496944" cy="181588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 проецирования положительных личностных качеств и поведенческих реакций: зная «сильные» стороны и положительные качества собеседника, в определенной ситуации актуализировать (обозначить, напомнить) эти качества с помощью высказываний, которые подчеркивают неожиданность, случайность проступка, например: напоминание («Ты же взрослая, рассудительная женщина!»); удивление («Неужели ты мог сказать такое?!»); разочарование («А я-то думала, ты поступишь по-другому…»)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323528" y="3717032"/>
            <a:ext cx="8424936" cy="92333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Положительные оценочные высказывания. Целенаправленная демонстрация одобрения, доброжелательного отношения к собеседнику, похвала, препятствуют речевой агрессии.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323528" y="4807604"/>
            <a:ext cx="8604448" cy="107721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Шутка. Юмор и смех несовместимы с открытой агрессией. Однако необходимо заметить, что шутки неприязненного и оскорбительного содержания - это уже не юмор, а сарказм (язвительная, злая, едкая насмешка). Такие шутки обижают и могут, напротив, провоцировать ответную речевую агрессию.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6093296"/>
            <a:ext cx="303352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Формулы речевого этикета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260648"/>
            <a:ext cx="7999498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Пути преодоления агрессии из других источников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331640" y="404664"/>
            <a:ext cx="4536504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Заключение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251520" y="1412776"/>
            <a:ext cx="8568952" cy="50783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заключение нашей работы подведём итоги нашего исследования.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Итак, мы определили: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v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Понятие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речевая агрессия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Речевая агрессия - это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обидное общение; словесное выражение негативных эмоций, чувств или намерений в оскорбительной, грубой, неприемлемой в данной речевой ситуации форме;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v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Речевая агрессия – явление распространённое в школьной среде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v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Проводя описанные выше эксперименты, мы определили уровень  речевой агрессии  у учащихся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классов гимназии, который составил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42%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55%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соответственно.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v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Также мы выяснили некоторые причины возникновения вербальной агрессии: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речевая агрессия возникает в  ответ на такую же вербальную агрессию;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стремление взрослых и сверстников оказывать психологическое давление: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грубое обращение, критика;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некорректное, бестактное, безнравственное  поведение;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неспособность извиниться за свои неправильные поступки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ходе проведения эксперимента  учащиеся  наметили некоторые возможности исключить агрессивное речевое поведение и агрессивное поведение вообще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 которых мы сказали чуть раньше.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2" descr="http://im5-tub-ru.yandex.net/i?id=506139614-40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20272" y="260648"/>
            <a:ext cx="1311052" cy="126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276872"/>
            <a:ext cx="7436651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Segoe Script" pitchFamily="34" charset="0"/>
                <a:cs typeface="Arabic Typesetting" pitchFamily="66" charset="-78"/>
              </a:rPr>
              <a:t>Спасибо, за внимание!</a:t>
            </a:r>
            <a:endParaRPr lang="ru-RU" sz="4400" b="1" i="1" dirty="0">
              <a:solidFill>
                <a:srgbClr val="C00000"/>
              </a:solidFill>
              <a:latin typeface="Segoe Script" pitchFamily="34" charset="0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20688"/>
            <a:ext cx="8134471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</a:rPr>
              <a:t>«</a:t>
            </a:r>
            <a:r>
              <a:rPr lang="ru-RU" sz="2400" b="1" i="1" dirty="0">
                <a:solidFill>
                  <a:srgbClr val="FF0000"/>
                </a:solidFill>
              </a:rPr>
              <a:t>Речевая (вербальная) агрессия </a:t>
            </a:r>
            <a:r>
              <a:rPr lang="ru-RU" sz="2400" b="1" i="1" dirty="0">
                <a:solidFill>
                  <a:srgbClr val="002060"/>
                </a:solidFill>
              </a:rPr>
              <a:t>– обидное общение; 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словесное выражение негативных </a:t>
            </a:r>
            <a:r>
              <a:rPr lang="ru-RU" sz="2400" b="1" i="1" dirty="0">
                <a:solidFill>
                  <a:srgbClr val="002060"/>
                </a:solidFill>
              </a:rPr>
              <a:t>эмоций, </a:t>
            </a:r>
            <a:r>
              <a:rPr lang="ru-RU" sz="2400" b="1" i="1" dirty="0" smtClean="0">
                <a:solidFill>
                  <a:srgbClr val="002060"/>
                </a:solidFill>
              </a:rPr>
              <a:t>чувств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>
                <a:solidFill>
                  <a:srgbClr val="002060"/>
                </a:solidFill>
              </a:rPr>
              <a:t>или намерений в оскорбительной, </a:t>
            </a:r>
            <a:r>
              <a:rPr lang="ru-RU" sz="2400" b="1" i="1" dirty="0" smtClean="0">
                <a:solidFill>
                  <a:srgbClr val="002060"/>
                </a:solidFill>
              </a:rPr>
              <a:t>грубой</a:t>
            </a:r>
            <a:r>
              <a:rPr lang="ru-RU" sz="2400" b="1" i="1" dirty="0">
                <a:solidFill>
                  <a:srgbClr val="002060"/>
                </a:solidFill>
              </a:rPr>
              <a:t>, </a:t>
            </a:r>
            <a:r>
              <a:rPr lang="ru-RU" sz="2400" b="1" i="1" dirty="0" smtClean="0">
                <a:solidFill>
                  <a:srgbClr val="002060"/>
                </a:solidFill>
              </a:rPr>
              <a:t>неприемлемой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>
                <a:solidFill>
                  <a:srgbClr val="002060"/>
                </a:solidFill>
              </a:rPr>
              <a:t>в данной речевой ситуации форме»; </a:t>
            </a:r>
            <a:r>
              <a:rPr lang="ru-RU" sz="2400" b="1" i="1" dirty="0" smtClean="0">
                <a:solidFill>
                  <a:srgbClr val="002060"/>
                </a:solidFill>
              </a:rPr>
              <a:t> 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3573016"/>
            <a:ext cx="8571405" cy="26776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</a:rPr>
              <a:t>«</a:t>
            </a:r>
            <a:r>
              <a:rPr lang="ru-RU" sz="2400" b="1" i="1" dirty="0">
                <a:solidFill>
                  <a:srgbClr val="FF0000"/>
                </a:solidFill>
              </a:rPr>
              <a:t>речевая агрессия… </a:t>
            </a:r>
            <a:r>
              <a:rPr lang="ru-RU" sz="2400" b="1" i="1" dirty="0">
                <a:solidFill>
                  <a:srgbClr val="002060"/>
                </a:solidFill>
              </a:rPr>
              <a:t>– целенаправленное желание говорящего </a:t>
            </a:r>
            <a:r>
              <a:rPr lang="ru-RU" sz="2400" b="1" i="1" dirty="0" smtClean="0">
                <a:solidFill>
                  <a:srgbClr val="002060"/>
                </a:solidFill>
              </a:rPr>
              <a:t>нанести </a:t>
            </a:r>
            <a:r>
              <a:rPr lang="ru-RU" sz="2400" b="1" i="1" dirty="0">
                <a:solidFill>
                  <a:srgbClr val="002060"/>
                </a:solidFill>
              </a:rPr>
              <a:t>коммуникативный урон </a:t>
            </a:r>
            <a:r>
              <a:rPr lang="ru-RU" sz="2400" b="1" i="1" dirty="0" smtClean="0">
                <a:solidFill>
                  <a:srgbClr val="002060"/>
                </a:solidFill>
              </a:rPr>
              <a:t>адресату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>
                <a:solidFill>
                  <a:srgbClr val="002060"/>
                </a:solidFill>
              </a:rPr>
              <a:t>(унизить, оскорбить, высмеять и т. п.) или реализовать таким </a:t>
            </a:r>
            <a:r>
              <a:rPr lang="ru-RU" sz="2400" b="1" i="1" dirty="0" smtClean="0">
                <a:solidFill>
                  <a:srgbClr val="002060"/>
                </a:solidFill>
              </a:rPr>
              <a:t>«</a:t>
            </a:r>
            <a:r>
              <a:rPr lang="ru-RU" sz="2400" b="1" i="1" dirty="0">
                <a:solidFill>
                  <a:srgbClr val="002060"/>
                </a:solidFill>
              </a:rPr>
              <a:t>запрещенным» способом какие-то свои </a:t>
            </a:r>
            <a:r>
              <a:rPr lang="ru-RU" sz="2400" b="1" i="1" dirty="0" smtClean="0">
                <a:solidFill>
                  <a:srgbClr val="002060"/>
                </a:solidFill>
              </a:rPr>
              <a:t>потребности: самоутверждения</a:t>
            </a:r>
            <a:r>
              <a:rPr lang="ru-RU" sz="2400" b="1" i="1" dirty="0">
                <a:solidFill>
                  <a:srgbClr val="002060"/>
                </a:solidFill>
              </a:rPr>
              <a:t>, самозащиты, самореализации и др</a:t>
            </a:r>
            <a:r>
              <a:rPr lang="ru-RU" sz="2400" b="1" dirty="0" smtClean="0">
                <a:solidFill>
                  <a:srgbClr val="002060"/>
                </a:solidFill>
              </a:rPr>
              <a:t>.).»</a:t>
            </a:r>
            <a:endParaRPr lang="ru-RU" sz="2400" b="1" dirty="0">
              <a:solidFill>
                <a:srgbClr val="002060"/>
              </a:solidFill>
            </a:endParaRPr>
          </a:p>
          <a:p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59832" y="2564904"/>
            <a:ext cx="1595309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А также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5" name="Picture 14" descr="http://im3-tub-ru.yandex.net/i?id=51778305-50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2160" y="2276872"/>
            <a:ext cx="1612979" cy="1080120"/>
          </a:xfrm>
          <a:prstGeom prst="rect">
            <a:avLst/>
          </a:prstGeom>
          <a:noFill/>
        </p:spPr>
      </p:pic>
      <p:pic>
        <p:nvPicPr>
          <p:cNvPr id="6" name="Picture 44" descr="http://im4-tub-ru.yandex.net/i?id=530910944-68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1043608" y="2348880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95536" y="476672"/>
            <a:ext cx="8568952" cy="286232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 нашей работы: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различных точек зрения на термин и определение понятия речевой агрессии;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оценка  степени  распространения этого явления среди учащихся средних и старших классов гимназии;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определение путей преодоления речевой агрессии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 помогло бы предотвращать лишние конфликты в школьной среде.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00B05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3933056"/>
            <a:ext cx="8424936" cy="25853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Задачи</a:t>
            </a:r>
            <a:r>
              <a:rPr lang="ru-RU" b="1" dirty="0">
                <a:solidFill>
                  <a:srgbClr val="002060"/>
                </a:solidFill>
              </a:rPr>
              <a:t>, которые мы ставили перед собой в процессе работы над темой, были следующие: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 отобрать </a:t>
            </a:r>
            <a:r>
              <a:rPr lang="ru-RU" b="1" dirty="0">
                <a:solidFill>
                  <a:srgbClr val="002060"/>
                </a:solidFill>
              </a:rPr>
              <a:t>материал по теме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>
              <a:solidFill>
                <a:srgbClr val="002060"/>
              </a:solidFill>
            </a:endParaRPr>
          </a:p>
          <a:p>
            <a:pPr lvl="0"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>
                <a:solidFill>
                  <a:srgbClr val="002060"/>
                </a:solidFill>
              </a:rPr>
              <a:t>определить понятие «речевая агрессия»;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>
                <a:solidFill>
                  <a:srgbClr val="002060"/>
                </a:solidFill>
              </a:rPr>
              <a:t>познакомиться с основными точками зрения по этому вопросу;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>
                <a:solidFill>
                  <a:srgbClr val="002060"/>
                </a:solidFill>
              </a:rPr>
              <a:t>раскрыть причины и последствия проявления речевой агрессии в современном обществе  и в конкретных условиях общения среди учащихся гимназии;</a:t>
            </a:r>
          </a:p>
          <a:p>
            <a:pPr lvl="0"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dirty="0">
                <a:solidFill>
                  <a:srgbClr val="002060"/>
                </a:solidFill>
              </a:rPr>
              <a:t>обобщить полученные результаты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Picture 52" descr="http://im0-tub-ru.yandex.net/i?id=207817029-70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5896" y="2708920"/>
            <a:ext cx="1752129" cy="120559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88640"/>
            <a:ext cx="7992888" cy="286232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/>
              <a:t>Анализ информации по теме</a:t>
            </a:r>
            <a:endParaRPr lang="ru-RU" dirty="0"/>
          </a:p>
          <a:p>
            <a:r>
              <a:rPr lang="ru-RU" dirty="0"/>
              <a:t>Отбирая материал по теме, мы познакомились с работами и выдержками из работ следующих авторов:  </a:t>
            </a:r>
          </a:p>
          <a:p>
            <a:r>
              <a:rPr lang="ru-RU" b="1" dirty="0"/>
              <a:t>Бандура А.</a:t>
            </a:r>
            <a:r>
              <a:rPr lang="ru-RU" dirty="0"/>
              <a:t> Теория социального </a:t>
            </a:r>
            <a:r>
              <a:rPr lang="ru-RU" dirty="0" err="1"/>
              <a:t>научения</a:t>
            </a:r>
            <a:r>
              <a:rPr lang="ru-RU" dirty="0"/>
              <a:t>. - СПб.: Евразия, 2000.</a:t>
            </a:r>
          </a:p>
          <a:p>
            <a:r>
              <a:rPr lang="ru-RU" dirty="0"/>
              <a:t> </a:t>
            </a:r>
            <a:r>
              <a:rPr lang="ru-RU" b="1" dirty="0" err="1"/>
              <a:t>Берковиц</a:t>
            </a:r>
            <a:r>
              <a:rPr lang="ru-RU" b="1" dirty="0"/>
              <a:t> Л.</a:t>
            </a:r>
            <a:r>
              <a:rPr lang="ru-RU" dirty="0"/>
              <a:t> Агрессия: причины, последствия и контроль. - СПб.: Питер, 1999.</a:t>
            </a:r>
          </a:p>
          <a:p>
            <a:r>
              <a:rPr lang="ru-RU" b="1" dirty="0"/>
              <a:t>Быкова О.Н.</a:t>
            </a:r>
            <a:r>
              <a:rPr lang="ru-RU" dirty="0"/>
              <a:t> Речевая (языковая, вербальная) агрессия // Вестник «Речевое общение», №8, с. 96.</a:t>
            </a:r>
          </a:p>
          <a:p>
            <a:r>
              <a:rPr lang="ru-RU" dirty="0"/>
              <a:t> </a:t>
            </a:r>
            <a:r>
              <a:rPr lang="ru-RU" b="1" dirty="0" err="1"/>
              <a:t>Щербинина.Ю.В</a:t>
            </a:r>
            <a:r>
              <a:rPr lang="ru-RU" b="1" dirty="0"/>
              <a:t>.</a:t>
            </a:r>
            <a:r>
              <a:rPr lang="ru-RU" dirty="0"/>
              <a:t> Русский язык. Речевая агрессия и пути её преодоления. Флинта: Наука, Москва, 2004.</a:t>
            </a:r>
            <a:br>
              <a:rPr lang="ru-RU" dirty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3429000"/>
            <a:ext cx="1416606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/>
              <a:t>Л. </a:t>
            </a:r>
            <a:r>
              <a:rPr lang="ru-RU" b="1" dirty="0" err="1"/>
              <a:t>Берковиц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339752" y="3212976"/>
            <a:ext cx="4892943" cy="20313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 точки зрения целенаправленности действия</a:t>
            </a:r>
            <a:r>
              <a:rPr lang="ru-RU" b="1" dirty="0"/>
              <a:t>:</a:t>
            </a: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Инструментальная агрессия;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Эмоциональная </a:t>
            </a:r>
            <a:r>
              <a:rPr lang="ru-RU" b="1" dirty="0" smtClean="0"/>
              <a:t>агрессия;</a:t>
            </a:r>
          </a:p>
          <a:p>
            <a:r>
              <a:rPr lang="ru-RU" b="1" dirty="0">
                <a:solidFill>
                  <a:srgbClr val="FF0000"/>
                </a:solidFill>
              </a:rPr>
              <a:t>С точки зрения осознанности действия:</a:t>
            </a:r>
            <a:endParaRPr lang="ru-RU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/>
              <a:t>Сознательно контролируемая</a:t>
            </a:r>
            <a:r>
              <a:rPr lang="ru-RU" dirty="0"/>
              <a:t> </a:t>
            </a:r>
            <a:r>
              <a:rPr lang="ru-RU" b="1" dirty="0" smtClean="0"/>
              <a:t>агрессия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Импульсивная </a:t>
            </a:r>
            <a:r>
              <a:rPr lang="ru-RU" b="1" dirty="0" smtClean="0"/>
              <a:t>агрессия</a:t>
            </a:r>
            <a:r>
              <a:rPr lang="ru-RU" dirty="0" smtClean="0"/>
              <a:t>;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5445224"/>
            <a:ext cx="141013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/>
              <a:t>О.Н. Быкова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339752" y="5301208"/>
            <a:ext cx="5960991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/>
              <a:t>активная прямая речевая </a:t>
            </a:r>
            <a:r>
              <a:rPr lang="ru-RU" b="1" dirty="0" smtClean="0"/>
              <a:t>агрессия;</a:t>
            </a:r>
          </a:p>
          <a:p>
            <a:pPr>
              <a:buFont typeface="Arial" pitchFamily="34" charset="0"/>
              <a:buChar char="•"/>
            </a:pPr>
            <a:r>
              <a:rPr lang="ru-RU" b="1" dirty="0"/>
              <a:t>активная непрямая речевая </a:t>
            </a:r>
            <a:r>
              <a:rPr lang="ru-RU" b="1" dirty="0" smtClean="0"/>
              <a:t>агрессия (клевета, сплетня);</a:t>
            </a:r>
          </a:p>
          <a:p>
            <a:pPr>
              <a:buFont typeface="Arial" pitchFamily="34" charset="0"/>
              <a:buChar char="•"/>
            </a:pPr>
            <a:r>
              <a:rPr lang="ru-RU" b="1" dirty="0"/>
              <a:t>пассивная прямая речевая </a:t>
            </a:r>
            <a:r>
              <a:rPr lang="ru-RU" b="1" dirty="0" smtClean="0"/>
              <a:t>агрессия;</a:t>
            </a:r>
          </a:p>
          <a:p>
            <a:pPr>
              <a:buFont typeface="Arial" pitchFamily="34" charset="0"/>
              <a:buChar char="•"/>
            </a:pPr>
            <a:r>
              <a:rPr lang="ru-RU" b="1" dirty="0"/>
              <a:t>пассивная непрямая речевая агрессия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39552" y="476672"/>
            <a:ext cx="8208912" cy="7078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Ю.В.Щербинина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даёт анализ основных подходов к изучению речевой агрессии.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340768"/>
            <a:ext cx="8604448" cy="20313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1. </a:t>
            </a:r>
            <a:r>
              <a:rPr lang="ru-RU" b="1" dirty="0" smtClean="0">
                <a:solidFill>
                  <a:srgbClr val="FF0000"/>
                </a:solidFill>
              </a:rPr>
              <a:t>Психоаналитическая концепция </a:t>
            </a:r>
            <a:r>
              <a:rPr lang="ru-RU" b="1" dirty="0" smtClean="0"/>
              <a:t>агрессии, или теория влечений; З.Фрейд;</a:t>
            </a:r>
          </a:p>
          <a:p>
            <a:r>
              <a:rPr lang="ru-RU" b="1" dirty="0" smtClean="0"/>
              <a:t>2. </a:t>
            </a:r>
            <a:r>
              <a:rPr lang="ru-RU" b="1" dirty="0" smtClean="0">
                <a:solidFill>
                  <a:srgbClr val="FF0000"/>
                </a:solidFill>
              </a:rPr>
              <a:t>Этологическая концепция </a:t>
            </a:r>
            <a:r>
              <a:rPr lang="ru-RU" b="1" dirty="0" smtClean="0"/>
              <a:t>агрессии (этология наука о поведении животных);</a:t>
            </a:r>
          </a:p>
          <a:p>
            <a:r>
              <a:rPr lang="ru-RU" b="1" dirty="0" smtClean="0"/>
              <a:t>3.</a:t>
            </a:r>
            <a:r>
              <a:rPr lang="ru-RU" b="1" dirty="0" smtClean="0">
                <a:solidFill>
                  <a:srgbClr val="FF0000"/>
                </a:solidFill>
              </a:rPr>
              <a:t> </a:t>
            </a:r>
            <a:r>
              <a:rPr lang="ru-RU" b="1" dirty="0" err="1" smtClean="0">
                <a:solidFill>
                  <a:srgbClr val="FF0000"/>
                </a:solidFill>
              </a:rPr>
              <a:t>Фрустрационная</a:t>
            </a:r>
            <a:r>
              <a:rPr lang="ru-RU" b="1" dirty="0" smtClean="0">
                <a:solidFill>
                  <a:srgbClr val="FF0000"/>
                </a:solidFill>
              </a:rPr>
              <a:t> концепция </a:t>
            </a:r>
            <a:r>
              <a:rPr lang="ru-RU" b="1" dirty="0" smtClean="0"/>
              <a:t>агрессии (</a:t>
            </a:r>
            <a:r>
              <a:rPr lang="ru-RU" dirty="0" smtClean="0"/>
              <a:t>как </a:t>
            </a:r>
            <a:r>
              <a:rPr lang="ru-RU" b="1" dirty="0" smtClean="0"/>
              <a:t>ситуативный</a:t>
            </a:r>
            <a:r>
              <a:rPr lang="ru-RU" dirty="0" smtClean="0"/>
              <a:t> процесс</a:t>
            </a:r>
            <a:r>
              <a:rPr lang="ru-RU" b="1" dirty="0" smtClean="0"/>
              <a:t>);</a:t>
            </a:r>
          </a:p>
          <a:p>
            <a:r>
              <a:rPr lang="ru-RU" b="1" dirty="0" smtClean="0"/>
              <a:t>4. </a:t>
            </a:r>
            <a:r>
              <a:rPr lang="ru-RU" b="1" dirty="0" err="1" smtClean="0">
                <a:solidFill>
                  <a:srgbClr val="FF0000"/>
                </a:solidFill>
              </a:rPr>
              <a:t>Бихевиористическая</a:t>
            </a:r>
            <a:r>
              <a:rPr lang="ru-RU" b="1" dirty="0" smtClean="0">
                <a:solidFill>
                  <a:srgbClr val="FF0000"/>
                </a:solidFill>
              </a:rPr>
              <a:t> концепция </a:t>
            </a:r>
            <a:r>
              <a:rPr lang="ru-RU" b="1" dirty="0" smtClean="0"/>
              <a:t>агрессии, или теория социального </a:t>
            </a:r>
            <a:r>
              <a:rPr lang="ru-RU" b="1" dirty="0" err="1" smtClean="0"/>
              <a:t>научения</a:t>
            </a:r>
            <a:r>
              <a:rPr lang="ru-RU" b="1" dirty="0" smtClean="0"/>
              <a:t> (англ. </a:t>
            </a:r>
            <a:r>
              <a:rPr lang="ru-RU" b="1" dirty="0" err="1" smtClean="0"/>
              <a:t>behavior</a:t>
            </a:r>
            <a:r>
              <a:rPr lang="ru-RU" b="1" dirty="0" smtClean="0"/>
              <a:t> – поведение: основоположники – </a:t>
            </a:r>
            <a:r>
              <a:rPr lang="ru-RU" b="1" i="1" dirty="0" smtClean="0"/>
              <a:t>Б. – Э. </a:t>
            </a:r>
            <a:r>
              <a:rPr lang="ru-RU" b="1" i="1" dirty="0" err="1" smtClean="0"/>
              <a:t>Торндайк</a:t>
            </a:r>
            <a:r>
              <a:rPr lang="ru-RU" b="1" dirty="0" smtClean="0"/>
              <a:t> и</a:t>
            </a:r>
            <a:r>
              <a:rPr lang="ru-RU" b="1" i="1" dirty="0" smtClean="0"/>
              <a:t> Дж. </a:t>
            </a:r>
            <a:r>
              <a:rPr lang="ru-RU" b="1" i="1" dirty="0" err="1" smtClean="0"/>
              <a:t>Уотпсон</a:t>
            </a:r>
            <a:r>
              <a:rPr lang="ru-RU" b="1" i="1" dirty="0" smtClean="0"/>
              <a:t>)</a:t>
            </a:r>
          </a:p>
          <a:p>
            <a:r>
              <a:rPr lang="ru-RU" b="1" dirty="0" smtClean="0"/>
              <a:t>5. </a:t>
            </a:r>
            <a:r>
              <a:rPr lang="ru-RU" b="1" dirty="0" smtClean="0">
                <a:solidFill>
                  <a:srgbClr val="FF0000"/>
                </a:solidFill>
              </a:rPr>
              <a:t>Психолингвистический подход </a:t>
            </a:r>
            <a:r>
              <a:rPr lang="ru-RU" b="1" dirty="0" smtClean="0"/>
              <a:t>к определению сущности речевой агрессии (</a:t>
            </a:r>
            <a:r>
              <a:rPr lang="ru-RU" b="1" i="1" dirty="0" smtClean="0"/>
              <a:t>АН. Леонтьев, АА. Леонтьев, А.Р. </a:t>
            </a:r>
            <a:r>
              <a:rPr lang="ru-RU" b="1" i="1" dirty="0" err="1" smtClean="0"/>
              <a:t>Лурия</a:t>
            </a:r>
            <a:r>
              <a:rPr lang="ru-RU" b="1" i="1" dirty="0" smtClean="0"/>
              <a:t>, П.Я. Гальперин </a:t>
            </a:r>
            <a:r>
              <a:rPr lang="ru-RU" dirty="0" smtClean="0"/>
              <a:t>и др.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51520" y="3717032"/>
            <a:ext cx="8568952" cy="224676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своей работе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«Русский язык. Речевая агрессия и пути её преодоления»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Юлия Владимировна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Щербинина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разъясняет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причины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последствия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речевой агрессии.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</a:rPr>
              <a:t>объединяет </a:t>
            </a:r>
            <a:r>
              <a:rPr lang="ru-RU" sz="2000" dirty="0">
                <a:solidFill>
                  <a:srgbClr val="002060"/>
                </a:solidFill>
              </a:rPr>
              <a:t>в следующие группы: </a:t>
            </a:r>
            <a:r>
              <a:rPr lang="ru-RU" sz="2000" b="1" dirty="0" smtClean="0">
                <a:solidFill>
                  <a:srgbClr val="FF0000"/>
                </a:solidFill>
              </a:rPr>
              <a:t>социальные</a:t>
            </a:r>
            <a:r>
              <a:rPr lang="ru-RU" sz="2000" b="1" dirty="0">
                <a:solidFill>
                  <a:srgbClr val="FF0000"/>
                </a:solidFill>
              </a:rPr>
              <a:t>, психологические, </a:t>
            </a:r>
            <a:r>
              <a:rPr lang="ru-RU" sz="2000" b="1" dirty="0" err="1">
                <a:solidFill>
                  <a:srgbClr val="FF0000"/>
                </a:solidFill>
              </a:rPr>
              <a:t>социокультурные</a:t>
            </a:r>
            <a:r>
              <a:rPr lang="ru-RU" sz="2000" b="1" dirty="0">
                <a:solidFill>
                  <a:srgbClr val="FF0000"/>
                </a:solidFill>
              </a:rPr>
              <a:t>, собственно коммуникативные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solidFill>
                <a:srgbClr val="FF0000"/>
              </a:solidFill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23528" y="1772816"/>
            <a:ext cx="8352928" cy="43396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«Основная опасность речевой агрессии в социальном отношении заключается в недооценке ее опасности общественным сознанием.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127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«Речевая агрессия препятствует реализации основных задач эффективного общения: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127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затрудняет полноценный обмен информацией;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127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тормозит восприятие и понимание собеседниками друг друга;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127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делает невозможной выработку общей стратегии взаимодействия.</a:t>
            </a:r>
          </a:p>
          <a:p>
            <a:pPr marL="0" marR="0" lvl="0" indent="2127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2127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1272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Поэтому всестороннее исследование речевой агрессии является необходимым условием, обеспечивающим коммуникативную безопасность отдельной личности и общества в целом»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620688"/>
            <a:ext cx="8244821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</a:rPr>
              <a:t>Ю.В.Щербинина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  о последствиях речевой агрессии </a:t>
            </a:r>
          </a:p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в обществе говорит следующее: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979712" y="395372"/>
            <a:ext cx="464400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Исследование  речи учащихся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539552" y="1628800"/>
            <a:ext cx="8352928" cy="440120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/>
              <a:t>Таким </a:t>
            </a:r>
            <a:r>
              <a:rPr lang="ru-RU" sz="2000" dirty="0"/>
              <a:t>образом, изучив материал по заявленной теме,  мы провели  исследования речевой агрессии  учащихся Республиканской гимназии им. </a:t>
            </a:r>
            <a:r>
              <a:rPr lang="ru-RU" sz="2000" dirty="0" err="1"/>
              <a:t>В.К.Плакаса</a:t>
            </a:r>
            <a:r>
              <a:rPr lang="ru-RU" sz="2000" dirty="0"/>
              <a:t>, г. Горно-Алтайска в 2013-2014 учебном году.</a:t>
            </a:r>
          </a:p>
          <a:p>
            <a:r>
              <a:rPr lang="ru-RU" sz="2000" dirty="0"/>
              <a:t>Мы использовали следующие методы исследования речевой агрессии принятые в психологии:</a:t>
            </a:r>
          </a:p>
          <a:p>
            <a:pPr marL="0" marR="0" lvl="0" indent="2127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Проективные методы:</a:t>
            </a:r>
          </a:p>
          <a:p>
            <a:pPr marL="0" marR="0" lvl="0" indent="2127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 методика «Рисунок несуществующего животного»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РНЖ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127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б) ассоциативный эксперимент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АЭ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127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 методика незаконченных фраз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МНФ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127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 Сочинение учащихся (на тему: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«Как я представляю себе свои права и возможности наказать другого человека за его неправильные действия, слова и поступки»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127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 Запись на скрытый диктофон ситуаций вербальной агрессии.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127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целью исследования речевой агрессии мы проводили различные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4" descr="http://im7-tub-ru.yandex.net/i?id=465709183-48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60648"/>
            <a:ext cx="1276350" cy="1428750"/>
          </a:xfrm>
          <a:prstGeom prst="rect">
            <a:avLst/>
          </a:prstGeom>
          <a:noFill/>
        </p:spPr>
      </p:pic>
      <p:pic>
        <p:nvPicPr>
          <p:cNvPr id="5" name="Picture 24" descr="http://im3-tub-ru.yandex.net/i?id=81940975-04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60232" y="260648"/>
            <a:ext cx="19145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763688" y="332656"/>
            <a:ext cx="55081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Ассоциативный эксперимент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1560" y="1052737"/>
          <a:ext cx="7992887" cy="414851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996026"/>
                <a:gridCol w="3996861"/>
              </a:tblGrid>
              <a:tr h="3254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        Данные по 6 классам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           Данные по 9 классам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540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разъярённый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13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Зло, бешенство, грубость, усталость, обиженный, молния, гром, вулкан, огонь, шум,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Медведь, собака, сердитый, бешеный, шторм, зверь, психушка, зло, сумасшествие.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540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сплетня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13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Язык, нитка, сеть, слова, зависть, злость, секрет.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Бабушки, языки, слухи, лапша, колючка, рыболовная сеть, плесень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540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ссора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70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Сор, грязь, драка, война, разногласие, разрыв, оскорбление, обида, ненависть, позор, камень, спор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Столкновение, драка, битва, ругань, разгром, брат, книга, ненависть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540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угроза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5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Страх, деньги, слёзы, веник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dirty="0"/>
                        <a:t>Пистолет, копьё, смерть, заложник, шантаж</a:t>
                      </a:r>
                      <a:endParaRPr lang="ru-RU" sz="1400" b="1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1743</Words>
  <Application>Microsoft Office PowerPoint</Application>
  <PresentationFormat>Экран (4:3)</PresentationFormat>
  <Paragraphs>240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Речевая агрессия в среде учащихся БОУ РА «Республиканская гимназия им. В. К. Плакаса» и пути её преодоления.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Речевая агрессия в среде учащихся БОУ РА «Республиканская гимназия им. В. К. Плакаса» и пути её преодоления.</dc:title>
  <dc:creator>Наталья</dc:creator>
  <cp:lastModifiedBy>Наталья</cp:lastModifiedBy>
  <cp:revision>33</cp:revision>
  <dcterms:created xsi:type="dcterms:W3CDTF">2014-02-15T23:48:27Z</dcterms:created>
  <dcterms:modified xsi:type="dcterms:W3CDTF">2015-01-18T00:27:20Z</dcterms:modified>
</cp:coreProperties>
</file>