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64" r:id="rId5"/>
    <p:sldId id="263" r:id="rId6"/>
    <p:sldId id="270" r:id="rId7"/>
    <p:sldId id="266" r:id="rId8"/>
    <p:sldId id="267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564D0-978B-447A-BFCD-BE14A71CD3F5}" type="datetimeFigureOut">
              <a:rPr lang="ru-RU" smtClean="0"/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4492-FB66-4B83-A1D8-F5EFC16CF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897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564D0-978B-447A-BFCD-BE14A71CD3F5}" type="datetimeFigureOut">
              <a:rPr lang="ru-RU" smtClean="0"/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4492-FB66-4B83-A1D8-F5EFC16CF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762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564D0-978B-447A-BFCD-BE14A71CD3F5}" type="datetimeFigureOut">
              <a:rPr lang="ru-RU" smtClean="0"/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4492-FB66-4B83-A1D8-F5EFC16CF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158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C3E1-A1AB-4E4F-BB17-63A04D1CF2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932E-F1B1-4640-B778-C9294ACFA2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663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C3E1-A1AB-4E4F-BB17-63A04D1CF2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932E-F1B1-4640-B778-C9294ACFA2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228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C3E1-A1AB-4E4F-BB17-63A04D1CF2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932E-F1B1-4640-B778-C9294ACFA2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844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C3E1-A1AB-4E4F-BB17-63A04D1CF2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932E-F1B1-4640-B778-C9294ACFA2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664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C3E1-A1AB-4E4F-BB17-63A04D1CF2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932E-F1B1-4640-B778-C9294ACFA2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956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C3E1-A1AB-4E4F-BB17-63A04D1CF2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932E-F1B1-4640-B778-C9294ACFA2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9208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C3E1-A1AB-4E4F-BB17-63A04D1CF2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932E-F1B1-4640-B778-C9294ACFA2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5312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C3E1-A1AB-4E4F-BB17-63A04D1CF2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932E-F1B1-4640-B778-C9294ACFA2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709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564D0-978B-447A-BFCD-BE14A71CD3F5}" type="datetimeFigureOut">
              <a:rPr lang="ru-RU" smtClean="0"/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4492-FB66-4B83-A1D8-F5EFC16CF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6419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C3E1-A1AB-4E4F-BB17-63A04D1CF2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932E-F1B1-4640-B778-C9294ACFA2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4597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C3E1-A1AB-4E4F-BB17-63A04D1CF2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932E-F1B1-4640-B778-C9294ACFA2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1831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C3E1-A1AB-4E4F-BB17-63A04D1CF2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932E-F1B1-4640-B778-C9294ACFA2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01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564D0-978B-447A-BFCD-BE14A71CD3F5}" type="datetimeFigureOut">
              <a:rPr lang="ru-RU" smtClean="0"/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4492-FB66-4B83-A1D8-F5EFC16CF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369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564D0-978B-447A-BFCD-BE14A71CD3F5}" type="datetimeFigureOut">
              <a:rPr lang="ru-RU" smtClean="0"/>
              <a:t>15.11.2011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4492-FB66-4B83-A1D8-F5EFC16CF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408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564D0-978B-447A-BFCD-BE14A71CD3F5}" type="datetimeFigureOut">
              <a:rPr lang="ru-RU" smtClean="0"/>
              <a:t>15.11.2011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4492-FB66-4B83-A1D8-F5EFC16CF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017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564D0-978B-447A-BFCD-BE14A71CD3F5}" type="datetimeFigureOut">
              <a:rPr lang="ru-RU" smtClean="0"/>
              <a:t>15.11.2011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4492-FB66-4B83-A1D8-F5EFC16CF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164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564D0-978B-447A-BFCD-BE14A71CD3F5}" type="datetimeFigureOut">
              <a:rPr lang="ru-RU" smtClean="0"/>
              <a:t>15.11.2011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4492-FB66-4B83-A1D8-F5EFC16CF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388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564D0-978B-447A-BFCD-BE14A71CD3F5}" type="datetimeFigureOut">
              <a:rPr lang="ru-RU" smtClean="0"/>
              <a:t>15.11.2011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4492-FB66-4B83-A1D8-F5EFC16CF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5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564D0-978B-447A-BFCD-BE14A71CD3F5}" type="datetimeFigureOut">
              <a:rPr lang="ru-RU" smtClean="0"/>
              <a:t>15.11.2011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4492-FB66-4B83-A1D8-F5EFC16CF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037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564D0-978B-447A-BFCD-BE14A71CD3F5}" type="datetimeFigureOut">
              <a:rPr lang="ru-RU" smtClean="0"/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74492-FB66-4B83-A1D8-F5EFC16CF5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89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3C3E1-A1AB-4E4F-BB17-63A04D1CF2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E932E-F1B1-4640-B778-C9294ACFA2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337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0"/>
            <a:ext cx="8137525" cy="6858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l" eaLnBrk="1" hangingPunct="1">
              <a:defRPr/>
            </a:pPr>
            <a:r>
              <a:rPr lang="ru-RU" sz="4800" dirty="0" smtClean="0">
                <a:effectLst/>
              </a:rPr>
              <a:t>                       </a:t>
            </a:r>
            <a:r>
              <a:rPr lang="ru-RU" sz="4800" b="1" dirty="0" smtClean="0">
                <a:effectLst/>
              </a:rPr>
              <a:t>вдоль </a:t>
            </a:r>
            <a:r>
              <a:rPr lang="ru-RU" sz="4800" b="1" dirty="0" err="1" smtClean="0">
                <a:effectLst/>
              </a:rPr>
              <a:t>гря</a:t>
            </a:r>
            <a:r>
              <a:rPr lang="ru-RU" sz="4800" b="1" dirty="0" smtClean="0">
                <a:effectLst/>
              </a:rPr>
              <a:t> ... </a:t>
            </a:r>
            <a:r>
              <a:rPr lang="ru-RU" sz="4800" b="1" dirty="0" err="1" smtClean="0"/>
              <a:t>к</a:t>
            </a:r>
            <a:r>
              <a:rPr lang="ru-RU" sz="4800" b="1" dirty="0" err="1" smtClean="0">
                <a:effectLst/>
              </a:rPr>
              <a:t>и</a:t>
            </a:r>
            <a:r>
              <a:rPr lang="ru-RU" sz="4800" b="1" dirty="0" smtClean="0">
                <a:effectLst/>
              </a:rPr>
              <a:t/>
            </a:r>
            <a:br>
              <a:rPr lang="ru-RU" sz="4800" b="1" dirty="0" smtClean="0">
                <a:effectLst/>
              </a:rPr>
            </a:br>
            <a:r>
              <a:rPr lang="ru-RU" sz="4800" b="1" dirty="0" smtClean="0"/>
              <a:t>                       </a:t>
            </a:r>
            <a:r>
              <a:rPr lang="ru-RU" sz="4800" b="1" dirty="0" smtClean="0">
                <a:effectLst/>
              </a:rPr>
              <a:t> к   со ... </a:t>
            </a:r>
            <a:r>
              <a:rPr lang="ru-RU" sz="4800" b="1" dirty="0" err="1" smtClean="0"/>
              <a:t>н</a:t>
            </a:r>
            <a:r>
              <a:rPr lang="ru-RU" sz="4800" b="1" dirty="0" err="1" smtClean="0">
                <a:effectLst/>
              </a:rPr>
              <a:t>цу</a:t>
            </a:r>
            <a:r>
              <a:rPr lang="ru-RU" sz="4800" b="1" dirty="0" smtClean="0">
                <a:effectLst/>
              </a:rPr>
              <a:t/>
            </a:r>
            <a:br>
              <a:rPr lang="ru-RU" sz="4800" b="1" dirty="0" smtClean="0">
                <a:effectLst/>
              </a:rPr>
            </a:br>
            <a:r>
              <a:rPr lang="ru-RU" sz="4800" b="1" dirty="0"/>
              <a:t> </a:t>
            </a:r>
            <a:r>
              <a:rPr lang="ru-RU" sz="4800" b="1" dirty="0" smtClean="0"/>
              <a:t>                       у   р … </a:t>
            </a:r>
            <a:r>
              <a:rPr lang="ru-RU" sz="4800" b="1" dirty="0" err="1" smtClean="0"/>
              <a:t>ки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  </a:t>
            </a:r>
            <a:r>
              <a:rPr lang="ru-RU" sz="4800" b="1" dirty="0" smtClean="0">
                <a:effectLst/>
              </a:rPr>
              <a:t>                      без  в ... </a:t>
            </a:r>
            <a:r>
              <a:rPr lang="ru-RU" sz="4800" b="1" dirty="0" err="1" smtClean="0">
                <a:effectLst/>
              </a:rPr>
              <a:t>ды</a:t>
            </a:r>
            <a:r>
              <a:rPr lang="ru-RU" sz="4800" b="1" dirty="0" smtClean="0">
                <a:effectLst/>
              </a:rPr>
              <a:t>                         </a:t>
            </a:r>
            <a:br>
              <a:rPr lang="ru-RU" sz="4800" b="1" dirty="0" smtClean="0">
                <a:effectLst/>
              </a:rPr>
            </a:br>
            <a:r>
              <a:rPr lang="ru-RU" sz="4800" b="1" dirty="0" smtClean="0">
                <a:effectLst/>
              </a:rPr>
              <a:t>                         на     …</a:t>
            </a:r>
            <a:r>
              <a:rPr lang="ru-RU" sz="4800" b="1" dirty="0" err="1" smtClean="0">
                <a:effectLst/>
              </a:rPr>
              <a:t>кно</a:t>
            </a:r>
            <a:r>
              <a:rPr lang="ru-RU" sz="4800" b="1" dirty="0" smtClean="0">
                <a:effectLst/>
              </a:rPr>
              <a:t>                        </a:t>
            </a:r>
            <a:br>
              <a:rPr lang="ru-RU" sz="4800" b="1" dirty="0" smtClean="0">
                <a:effectLst/>
              </a:rPr>
            </a:br>
            <a:r>
              <a:rPr lang="ru-RU" sz="4800" b="1" dirty="0" smtClean="0">
                <a:effectLst/>
              </a:rPr>
              <a:t>                        про  </a:t>
            </a:r>
            <a:r>
              <a:rPr lang="ru-RU" sz="4800" b="1" dirty="0" err="1" smtClean="0">
                <a:effectLst/>
              </a:rPr>
              <a:t>фла</a:t>
            </a:r>
            <a:r>
              <a:rPr lang="ru-RU" sz="4800" b="1" dirty="0" smtClean="0">
                <a:effectLst/>
              </a:rPr>
              <a:t>… </a:t>
            </a:r>
            <a:r>
              <a:rPr lang="ru-RU" sz="4800" b="1" dirty="0" err="1" smtClean="0">
                <a:effectLst/>
              </a:rPr>
              <a:t>ки</a:t>
            </a:r>
            <a:r>
              <a:rPr lang="ru-RU" sz="4800" b="1" dirty="0" smtClean="0">
                <a:effectLst/>
              </a:rPr>
              <a:t>                                         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                   </a:t>
            </a:r>
            <a:r>
              <a:rPr lang="ru-RU" sz="4800" b="1" dirty="0" smtClean="0"/>
              <a:t>на  </a:t>
            </a:r>
            <a:r>
              <a:rPr lang="ru-RU" sz="4800" b="1" dirty="0" err="1" smtClean="0"/>
              <a:t>праз</a:t>
            </a:r>
            <a:r>
              <a:rPr lang="ru-RU" sz="4800" b="1" dirty="0" smtClean="0"/>
              <a:t>..  ник 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7750175"/>
            <a:ext cx="6400800" cy="107950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3076" name="Рисунок 5" descr="Рисунок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213100"/>
            <a:ext cx="2516188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6" name="WordArt 18"/>
          <p:cNvSpPr>
            <a:spLocks noChangeArrowheads="1" noChangeShapeType="1" noTextEdit="1"/>
          </p:cNvSpPr>
          <p:nvPr/>
        </p:nvSpPr>
        <p:spPr bwMode="auto">
          <a:xfrm rot="5400000">
            <a:off x="5593769" y="1605422"/>
            <a:ext cx="486639" cy="5334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л</a:t>
            </a:r>
          </a:p>
        </p:txBody>
      </p:sp>
      <p:sp>
        <p:nvSpPr>
          <p:cNvPr id="2067" name="WordArt 19"/>
          <p:cNvSpPr>
            <a:spLocks noChangeArrowheads="1" noChangeShapeType="1" noTextEdit="1"/>
          </p:cNvSpPr>
          <p:nvPr/>
        </p:nvSpPr>
        <p:spPr bwMode="auto">
          <a:xfrm rot="5400000">
            <a:off x="5742402" y="3144422"/>
            <a:ext cx="396044" cy="5334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о</a:t>
            </a:r>
          </a:p>
        </p:txBody>
      </p:sp>
      <p:sp>
        <p:nvSpPr>
          <p:cNvPr id="2068" name="WordArt 20"/>
          <p:cNvSpPr>
            <a:spLocks noChangeArrowheads="1" noChangeShapeType="1" noTextEdit="1"/>
          </p:cNvSpPr>
          <p:nvPr/>
        </p:nvSpPr>
        <p:spPr bwMode="auto">
          <a:xfrm rot="5400000">
            <a:off x="5424464" y="3777136"/>
            <a:ext cx="396044" cy="635876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о</a:t>
            </a:r>
          </a:p>
        </p:txBody>
      </p:sp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 rot="5400000">
            <a:off x="6447430" y="4602461"/>
            <a:ext cx="396045" cy="5334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ж</a:t>
            </a:r>
          </a:p>
        </p:txBody>
      </p:sp>
      <p:sp>
        <p:nvSpPr>
          <p:cNvPr id="2070" name="WordArt 22"/>
          <p:cNvSpPr>
            <a:spLocks noChangeArrowheads="1" noChangeShapeType="1" noTextEdit="1"/>
          </p:cNvSpPr>
          <p:nvPr/>
        </p:nvSpPr>
        <p:spPr bwMode="auto">
          <a:xfrm rot="5400000">
            <a:off x="6220215" y="5504141"/>
            <a:ext cx="483548" cy="50973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д</a:t>
            </a:r>
          </a:p>
        </p:txBody>
      </p:sp>
      <p:sp>
        <p:nvSpPr>
          <p:cNvPr id="2071" name="WordArt 23"/>
          <p:cNvSpPr>
            <a:spLocks noChangeArrowheads="1" noChangeShapeType="1" noTextEdit="1"/>
          </p:cNvSpPr>
          <p:nvPr/>
        </p:nvSpPr>
        <p:spPr bwMode="auto">
          <a:xfrm rot="4952254">
            <a:off x="6689357" y="1022042"/>
            <a:ext cx="478049" cy="447434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46157"/>
              </a:avLst>
            </a:prstTxWarp>
          </a:bodyPr>
          <a:lstStyle/>
          <a:p>
            <a:pPr algn="ctr" fontAlgn="auto"/>
            <a:endParaRPr lang="ru-RU" sz="3600" b="1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B2B2B2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2" name="WordArt 18"/>
          <p:cNvSpPr>
            <a:spLocks noChangeArrowheads="1" noChangeShapeType="1" noTextEdit="1"/>
          </p:cNvSpPr>
          <p:nvPr/>
        </p:nvSpPr>
        <p:spPr bwMode="auto">
          <a:xfrm rot="5400000">
            <a:off x="6641164" y="971734"/>
            <a:ext cx="541979" cy="538187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Д</a:t>
            </a:r>
          </a:p>
        </p:txBody>
      </p:sp>
      <p:sp>
        <p:nvSpPr>
          <p:cNvPr id="13" name="WordArt 18"/>
          <p:cNvSpPr>
            <a:spLocks noChangeArrowheads="1" noChangeShapeType="1" noTextEdit="1"/>
          </p:cNvSpPr>
          <p:nvPr/>
        </p:nvSpPr>
        <p:spPr bwMode="auto">
          <a:xfrm rot="5400000">
            <a:off x="5219759" y="2479620"/>
            <a:ext cx="486639" cy="369176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Е</a:t>
            </a:r>
          </a:p>
        </p:txBody>
      </p:sp>
    </p:spTree>
    <p:extLst>
      <p:ext uri="{BB962C8B-B14F-4D97-AF65-F5344CB8AC3E}">
        <p14:creationId xmlns:p14="http://schemas.microsoft.com/office/powerpoint/2010/main" val="4214011040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66" grpId="0"/>
      <p:bldP spid="2067" grpId="0"/>
      <p:bldP spid="2068" grpId="0"/>
      <p:bldP spid="2069" grpId="0"/>
      <p:bldP spid="2070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Group 15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2199950"/>
              </p:ext>
            </p:extLst>
          </p:nvPr>
        </p:nvGraphicFramePr>
        <p:xfrm>
          <a:off x="-1" y="0"/>
          <a:ext cx="9144002" cy="6858001"/>
        </p:xfrm>
        <a:graphic>
          <a:graphicData uri="http://schemas.openxmlformats.org/drawingml/2006/table">
            <a:tbl>
              <a:tblPr/>
              <a:tblGrid>
                <a:gridCol w="1594556"/>
                <a:gridCol w="2726973"/>
                <a:gridCol w="1829154"/>
                <a:gridCol w="2993319"/>
              </a:tblGrid>
              <a:tr h="16201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Название падежа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3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Вспомогательные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 слова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3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Падежные вопросы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3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Предлоги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326"/>
                    </a:solidFill>
                  </a:tcPr>
                </a:tc>
              </a:tr>
              <a:tr h="9845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И.  п.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кого?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чего?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к, по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</a:tr>
              <a:tr h="12995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Р.  п.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дал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кому?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чему?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</a:tr>
              <a:tr h="9845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Д.  п.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есть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кто?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что?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за, между, над, под, 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</a:tr>
              <a:tr h="9845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В.  п.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доволен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кем?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чем?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под, за, про, через, в, 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</a:tr>
              <a:tr h="9845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Т.  п.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вижу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кого?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Что?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без, возле, до, из, около, от, после, с, 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917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47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rgbClr val="0033CC"/>
                </a:solidFill>
              </a:rPr>
              <a:t>ЗАПОМНИ</a:t>
            </a:r>
          </a:p>
        </p:txBody>
      </p:sp>
      <p:graphicFrame>
        <p:nvGraphicFramePr>
          <p:cNvPr id="9372" name="Group 156"/>
          <p:cNvGraphicFramePr>
            <a:graphicFrameLocks noGrp="1"/>
          </p:cNvGraphicFramePr>
          <p:nvPr>
            <p:ph type="body" idx="1"/>
            <p:extLst>
              <p:ext uri="{D42A27DB-BD31-4B8C-83A1-F6EECF244321}">
                <p14:modId xmlns:p14="http://schemas.microsoft.com/office/powerpoint/2010/main" val="2908506705"/>
              </p:ext>
            </p:extLst>
          </p:nvPr>
        </p:nvGraphicFramePr>
        <p:xfrm>
          <a:off x="179512" y="997732"/>
          <a:ext cx="8788156" cy="5596719"/>
        </p:xfrm>
        <a:graphic>
          <a:graphicData uri="http://schemas.openxmlformats.org/drawingml/2006/table">
            <a:tbl>
              <a:tblPr/>
              <a:tblGrid>
                <a:gridCol w="1993656"/>
                <a:gridCol w="2454275"/>
                <a:gridCol w="1646238"/>
                <a:gridCol w="2693987"/>
              </a:tblGrid>
              <a:tr h="10381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Название падежа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3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Вспомогательные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 слова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3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Падежные вопросы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32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Предлоги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A326"/>
                    </a:solidFill>
                  </a:tcPr>
                </a:tc>
              </a:tr>
              <a:tr h="898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И.  п.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есть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кто?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что?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</a:tr>
              <a:tr h="9629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Р.  п.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кого?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чего?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без, возле, до, из, около, от, подле, с, 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Д.  п.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дать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подойти 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кому?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чему?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к, по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</a:tr>
              <a:tr h="898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В.  п.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вижу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кого?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что?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под, за, про, через, в, 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</a:tr>
              <a:tr h="898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Т.  п.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д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оволен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горжусь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кем?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чем?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за, между, над, под, 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E389"/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 descr="concept1.gif"/>
          <p:cNvPicPr>
            <a:picLocks noChangeAspect="1"/>
          </p:cNvPicPr>
          <p:nvPr/>
        </p:nvPicPr>
        <p:blipFill>
          <a:blip r:embed="rId2">
            <a:lum bright="-20000"/>
          </a:blip>
          <a:stretch>
            <a:fillRect/>
          </a:stretch>
        </p:blipFill>
        <p:spPr>
          <a:xfrm>
            <a:off x="665525" y="149491"/>
            <a:ext cx="1341660" cy="848241"/>
          </a:xfrm>
          <a:prstGeom prst="rect">
            <a:avLst/>
          </a:prstGeom>
          <a:ln w="57150">
            <a:solidFill>
              <a:srgbClr val="0099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237547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ПРЕДЛОЖНЫЙ ПАДЕЖ ИМЕНИ СУЩЕСТВИТЕЛЬНОГО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ru-RU" sz="5200" b="1" dirty="0"/>
              <a:t>1. Отличать предложный падеж от других падежей имени существительного</a:t>
            </a:r>
            <a:r>
              <a:rPr lang="ru-RU" sz="5200" b="1" dirty="0" smtClean="0"/>
              <a:t>.</a:t>
            </a:r>
          </a:p>
          <a:p>
            <a:pPr>
              <a:defRPr/>
            </a:pPr>
            <a:endParaRPr lang="ru-RU" sz="5200" b="1" dirty="0"/>
          </a:p>
          <a:p>
            <a:pPr>
              <a:defRPr/>
            </a:pPr>
            <a:r>
              <a:rPr lang="ru-RU" sz="5200" b="1" dirty="0"/>
              <a:t>2. Выучить вопросы предложного падежа</a:t>
            </a:r>
            <a:r>
              <a:rPr lang="ru-RU" sz="5200" b="1" dirty="0" smtClean="0"/>
              <a:t>.</a:t>
            </a:r>
          </a:p>
          <a:p>
            <a:pPr>
              <a:defRPr/>
            </a:pPr>
            <a:endParaRPr lang="ru-RU" sz="5200" b="1" dirty="0"/>
          </a:p>
          <a:p>
            <a:pPr>
              <a:defRPr/>
            </a:pPr>
            <a:r>
              <a:rPr lang="ru-RU" sz="5200" b="1" dirty="0"/>
              <a:t>3. Выучить предлоги и вспомогательное слово предложного </a:t>
            </a:r>
            <a:r>
              <a:rPr lang="ru-RU" sz="5200" b="1"/>
              <a:t>падежа</a:t>
            </a:r>
            <a:r>
              <a:rPr lang="ru-RU" sz="5200" b="1" smtClean="0"/>
              <a:t>.</a:t>
            </a:r>
          </a:p>
          <a:p>
            <a:pPr>
              <a:defRPr/>
            </a:pPr>
            <a:endParaRPr lang="ru-RU" sz="5200" b="1" dirty="0"/>
          </a:p>
          <a:p>
            <a:pPr>
              <a:defRPr/>
            </a:pPr>
            <a:r>
              <a:rPr lang="ru-RU" sz="5200" b="1" dirty="0"/>
              <a:t>4.Узнать, почему этот падеж так называется и чем отличается от именительного падежа?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00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Группа 34"/>
          <p:cNvGrpSpPr/>
          <p:nvPr/>
        </p:nvGrpSpPr>
        <p:grpSpPr>
          <a:xfrm>
            <a:off x="71406" y="357166"/>
            <a:ext cx="9001156" cy="5429288"/>
            <a:chOff x="71406" y="285728"/>
            <a:chExt cx="9001156" cy="5429288"/>
          </a:xfrm>
        </p:grpSpPr>
        <p:cxnSp>
          <p:nvCxnSpPr>
            <p:cNvPr id="20" name="Прямая соединительная линия 19"/>
            <p:cNvCxnSpPr>
              <a:endCxn id="8" idx="0"/>
            </p:cNvCxnSpPr>
            <p:nvPr/>
          </p:nvCxnSpPr>
          <p:spPr>
            <a:xfrm rot="10800000" flipV="1">
              <a:off x="1178680" y="1357298"/>
              <a:ext cx="1464465" cy="1143008"/>
            </a:xfrm>
            <a:prstGeom prst="line">
              <a:avLst/>
            </a:prstGeom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endCxn id="12" idx="0"/>
            </p:cNvCxnSpPr>
            <p:nvPr/>
          </p:nvCxnSpPr>
          <p:spPr>
            <a:xfrm rot="16200000" flipH="1">
              <a:off x="6482966" y="1375157"/>
              <a:ext cx="1071570" cy="1035851"/>
            </a:xfrm>
            <a:prstGeom prst="line">
              <a:avLst/>
            </a:prstGeom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endCxn id="11" idx="0"/>
            </p:cNvCxnSpPr>
            <p:nvPr/>
          </p:nvCxnSpPr>
          <p:spPr>
            <a:xfrm rot="5400000">
              <a:off x="2143108" y="2786058"/>
              <a:ext cx="2786082" cy="500066"/>
            </a:xfrm>
            <a:prstGeom prst="line">
              <a:avLst/>
            </a:prstGeom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>
              <a:endCxn id="10" idx="0"/>
            </p:cNvCxnSpPr>
            <p:nvPr/>
          </p:nvCxnSpPr>
          <p:spPr>
            <a:xfrm rot="16200000" flipH="1">
              <a:off x="4393406" y="2678901"/>
              <a:ext cx="2857519" cy="785818"/>
            </a:xfrm>
            <a:prstGeom prst="line">
              <a:avLst/>
            </a:prstGeom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Овал 6"/>
            <p:cNvSpPr/>
            <p:nvPr/>
          </p:nvSpPr>
          <p:spPr>
            <a:xfrm>
              <a:off x="2285984" y="285728"/>
              <a:ext cx="4643470" cy="142873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ru-RU" sz="33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ПРЕДЛОЖНЫЙ</a:t>
              </a:r>
              <a:endParaRPr lang="ru-RU" sz="3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71406" y="2500306"/>
              <a:ext cx="2214546" cy="107157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30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вопросы</a:t>
              </a:r>
              <a:endParaRPr lang="ru-RU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6000760" y="2428868"/>
              <a:ext cx="3071802" cy="107157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sz="3000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5072066" y="4500570"/>
              <a:ext cx="2286016" cy="107157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30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предлоги</a:t>
              </a:r>
              <a:endParaRPr lang="ru-RU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1714480" y="4429132"/>
              <a:ext cx="3143272" cy="128588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2" name="Подзаголовок 2"/>
            <p:cNvSpPr txBox="1">
              <a:spLocks/>
            </p:cNvSpPr>
            <p:nvPr/>
          </p:nvSpPr>
          <p:spPr>
            <a:xfrm>
              <a:off x="6286512" y="2428868"/>
              <a:ext cx="2500330" cy="85725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25000" lnSpcReduction="20000"/>
            </a:bodyPr>
            <a:lstStyle/>
            <a:p>
              <a:pPr algn="ctr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ru-RU" sz="120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роль в</a:t>
              </a:r>
            </a:p>
            <a:p>
              <a:pPr algn="ctr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ru-RU" sz="120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предложении</a:t>
              </a:r>
            </a:p>
            <a:p>
              <a:pPr algn="ctr">
                <a:spcBef>
                  <a:spcPct val="20000"/>
                </a:spcBef>
                <a:buFont typeface="Arial" pitchFamily="34" charset="0"/>
                <a:buNone/>
                <a:defRPr/>
              </a:pPr>
              <a:endParaRPr lang="ru-RU" sz="3200" dirty="0" smtClean="0">
                <a:solidFill>
                  <a:prstClr val="black">
                    <a:tint val="75000"/>
                  </a:prstClr>
                </a:solidFill>
              </a:endParaRPr>
            </a:p>
          </p:txBody>
        </p:sp>
        <p:sp>
          <p:nvSpPr>
            <p:cNvPr id="13" name="Подзаголовок 2"/>
            <p:cNvSpPr txBox="1">
              <a:spLocks/>
            </p:cNvSpPr>
            <p:nvPr/>
          </p:nvSpPr>
          <p:spPr>
            <a:xfrm>
              <a:off x="1714480" y="4857760"/>
              <a:ext cx="3214710" cy="85725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25000" lnSpcReduction="20000"/>
            </a:bodyPr>
            <a:lstStyle/>
            <a:p>
              <a:pPr algn="ctr"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ru-RU" sz="120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вспомогательное слово</a:t>
              </a:r>
            </a:p>
            <a:p>
              <a:pPr algn="ctr">
                <a:spcBef>
                  <a:spcPct val="20000"/>
                </a:spcBef>
                <a:buFont typeface="Arial" pitchFamily="34" charset="0"/>
                <a:buNone/>
                <a:defRPr/>
              </a:pPr>
              <a:endParaRPr lang="ru-RU" sz="3200" dirty="0" smtClean="0">
                <a:solidFill>
                  <a:prstClr val="black">
                    <a:tint val="75000"/>
                  </a:prstClr>
                </a:solidFill>
              </a:endParaRPr>
            </a:p>
          </p:txBody>
        </p:sp>
      </p:grp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26" y="3714752"/>
            <a:ext cx="1571636" cy="857256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 ком? О чем?</a:t>
            </a:r>
          </a:p>
          <a:p>
            <a:endParaRPr lang="ru-RU" dirty="0"/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2428892" y="5929330"/>
            <a:ext cx="178591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думаю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endParaRPr lang="ru-RU" sz="32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6143636" y="3643314"/>
            <a:ext cx="2928958" cy="78581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второстепенный член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endParaRPr lang="ru-RU" sz="32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>
            <a:off x="5072066" y="5715016"/>
            <a:ext cx="2357454" cy="10001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о, об, в, 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во, на, при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endParaRPr lang="ru-RU" sz="3200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02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Проверь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latin typeface="Arial Black" pitchFamily="34" charset="0"/>
                <a:cs typeface="Aharoni" pitchFamily="2" charset="-79"/>
              </a:rPr>
              <a:t>1) ваза из стекла</a:t>
            </a:r>
          </a:p>
          <a:p>
            <a:pPr marL="0" indent="0">
              <a:buNone/>
            </a:pPr>
            <a:r>
              <a:rPr lang="ru-RU" sz="4800" b="1" dirty="0" smtClean="0">
                <a:latin typeface="Arial Black" pitchFamily="34" charset="0"/>
                <a:cs typeface="Aharoni" pitchFamily="2" charset="-79"/>
              </a:rPr>
              <a:t>2) ходил с другом</a:t>
            </a:r>
            <a:endParaRPr lang="ru-RU" sz="4800" b="1" dirty="0"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6907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64807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Проверь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10000"/>
          </a:bodyPr>
          <a:lstStyle/>
          <a:p>
            <a:pPr>
              <a:buNone/>
              <a:defRPr/>
            </a:pPr>
            <a:r>
              <a:rPr lang="ru-RU" sz="4000" b="1" dirty="0" smtClean="0">
                <a:latin typeface="Arial Black" pitchFamily="34" charset="0"/>
              </a:rPr>
              <a:t>Будь </a:t>
            </a:r>
            <a:r>
              <a:rPr lang="ru-RU" sz="4000" b="1" dirty="0">
                <a:latin typeface="Arial Black" pitchFamily="34" charset="0"/>
              </a:rPr>
              <a:t>вес</a:t>
            </a:r>
            <a:r>
              <a:rPr lang="ru-RU" sz="4000" b="1" dirty="0">
                <a:solidFill>
                  <a:srgbClr val="FF0000"/>
                </a:solidFill>
                <a:latin typeface="Arial Black" pitchFamily="34" charset="0"/>
              </a:rPr>
              <a:t>е</a:t>
            </a:r>
            <a:r>
              <a:rPr lang="ru-RU" sz="4000" b="1" dirty="0">
                <a:latin typeface="Arial Black" pitchFamily="34" charset="0"/>
              </a:rPr>
              <a:t>л, чтоб радос</a:t>
            </a:r>
            <a:r>
              <a:rPr lang="ru-RU" sz="4000" b="1" dirty="0">
                <a:solidFill>
                  <a:srgbClr val="FF0000"/>
                </a:solidFill>
                <a:latin typeface="Arial Black" pitchFamily="34" charset="0"/>
              </a:rPr>
              <a:t>т</a:t>
            </a:r>
            <a:r>
              <a:rPr lang="ru-RU" sz="4000" b="1" dirty="0">
                <a:latin typeface="Arial Black" pitchFamily="34" charset="0"/>
              </a:rPr>
              <a:t>ней стало</a:t>
            </a:r>
          </a:p>
          <a:p>
            <a:pPr>
              <a:buNone/>
              <a:defRPr/>
            </a:pPr>
            <a:r>
              <a:rPr lang="ru-RU" sz="4000" b="1" dirty="0">
                <a:latin typeface="Arial Black" pitchFamily="34" charset="0"/>
              </a:rPr>
              <a:t>Тому, с кем п</a:t>
            </a:r>
            <a:r>
              <a:rPr lang="ru-RU" sz="4000" b="1" dirty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sz="4000" b="1" dirty="0">
                <a:latin typeface="Arial Black" pitchFamily="34" charset="0"/>
              </a:rPr>
              <a:t>дружишься ты,</a:t>
            </a:r>
          </a:p>
          <a:p>
            <a:pPr>
              <a:buNone/>
              <a:defRPr/>
            </a:pPr>
            <a:r>
              <a:rPr lang="ru-RU" sz="4000" b="1" dirty="0">
                <a:latin typeface="Arial Black" pitchFamily="34" charset="0"/>
              </a:rPr>
              <a:t>                                  </a:t>
            </a:r>
            <a:r>
              <a:rPr lang="ru-RU" sz="4000" b="1" dirty="0" err="1">
                <a:solidFill>
                  <a:srgbClr val="000066"/>
                </a:solidFill>
                <a:latin typeface="Arial Black" pitchFamily="34" charset="0"/>
              </a:rPr>
              <a:t>П.п</a:t>
            </a:r>
            <a:r>
              <a:rPr lang="ru-RU" sz="4000" b="1" dirty="0">
                <a:solidFill>
                  <a:srgbClr val="000066"/>
                </a:solidFill>
                <a:latin typeface="Arial Black" pitchFamily="34" charset="0"/>
              </a:rPr>
              <a:t> </a:t>
            </a:r>
            <a:r>
              <a:rPr lang="ru-RU" sz="4000" b="1" dirty="0">
                <a:latin typeface="Arial Black" pitchFamily="34" charset="0"/>
              </a:rPr>
              <a:t>                                                                  </a:t>
            </a:r>
          </a:p>
          <a:p>
            <a:pPr>
              <a:buNone/>
              <a:defRPr/>
            </a:pPr>
            <a:r>
              <a:rPr lang="ru-RU" sz="4000" b="1" dirty="0">
                <a:latin typeface="Arial Black" pitchFamily="34" charset="0"/>
              </a:rPr>
              <a:t>Чтоб каждому в жизни хв</a:t>
            </a:r>
            <a:r>
              <a:rPr lang="ru-RU" sz="4000" b="1" dirty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sz="4000" b="1" dirty="0">
                <a:latin typeface="Arial Black" pitchFamily="34" charset="0"/>
              </a:rPr>
              <a:t>тало</a:t>
            </a:r>
          </a:p>
          <a:p>
            <a:pPr>
              <a:buNone/>
              <a:defRPr/>
            </a:pPr>
            <a:r>
              <a:rPr lang="ru-RU" sz="4000" b="1" dirty="0">
                <a:latin typeface="Arial Black" pitchFamily="34" charset="0"/>
              </a:rPr>
              <a:t>                                   </a:t>
            </a:r>
            <a:r>
              <a:rPr lang="ru-RU" sz="4000" b="1" dirty="0" smtClean="0">
                <a:latin typeface="Arial Black" pitchFamily="34" charset="0"/>
              </a:rPr>
              <a:t>            </a:t>
            </a:r>
            <a:r>
              <a:rPr lang="ru-RU" sz="4000" b="1" dirty="0" err="1" smtClean="0">
                <a:solidFill>
                  <a:srgbClr val="000066"/>
                </a:solidFill>
                <a:latin typeface="Arial Black" pitchFamily="34" charset="0"/>
              </a:rPr>
              <a:t>Р.п</a:t>
            </a:r>
            <a:endParaRPr lang="ru-RU" sz="4000" b="1" dirty="0">
              <a:solidFill>
                <a:srgbClr val="000066"/>
              </a:solidFill>
              <a:latin typeface="Arial Black" pitchFamily="34" charset="0"/>
            </a:endParaRPr>
          </a:p>
          <a:p>
            <a:pPr>
              <a:buNone/>
              <a:defRPr/>
            </a:pPr>
            <a:r>
              <a:rPr lang="ru-RU" sz="4000" b="1" dirty="0">
                <a:latin typeface="Arial Black" pitchFamily="34" charset="0"/>
              </a:rPr>
              <a:t>Прекрасной людской </a:t>
            </a:r>
            <a:r>
              <a:rPr lang="ru-RU" sz="4000" b="1" dirty="0" smtClean="0">
                <a:latin typeface="Arial Black" pitchFamily="34" charset="0"/>
              </a:rPr>
              <a:t>доброты.</a:t>
            </a:r>
            <a:endParaRPr lang="ru-RU" sz="4000" b="1" dirty="0">
              <a:latin typeface="Arial Black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52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/>
                </a:solidFill>
              </a:rPr>
              <a:t>ПАДЕЖ</a:t>
            </a:r>
            <a:endParaRPr lang="ru-RU" b="1" dirty="0"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80000"/>
              </a:lnSpc>
              <a:buNone/>
              <a:defRPr/>
            </a:pPr>
            <a:r>
              <a:rPr lang="ru-RU" dirty="0" smtClean="0"/>
              <a:t> 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5100" b="1" dirty="0" smtClean="0">
                <a:latin typeface="Arial Black" pitchFamily="34" charset="0"/>
              </a:rPr>
              <a:t>      </a:t>
            </a:r>
            <a:r>
              <a:rPr lang="ru-RU" sz="5100" b="1" i="1" dirty="0" smtClean="0">
                <a:latin typeface="Arial Black" pitchFamily="34" charset="0"/>
              </a:rPr>
              <a:t>- </a:t>
            </a:r>
            <a:r>
              <a:rPr lang="ru-RU" sz="5100" b="1" dirty="0" smtClean="0">
                <a:latin typeface="Arial Black" pitchFamily="34" charset="0"/>
              </a:rPr>
              <a:t>  </a:t>
            </a:r>
            <a:r>
              <a:rPr lang="ru-RU" sz="7600" b="1" dirty="0" smtClean="0">
                <a:latin typeface="Arial Black" pitchFamily="34" charset="0"/>
              </a:rPr>
              <a:t>предложный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7600" b="1" dirty="0" smtClean="0">
                <a:latin typeface="Arial Black" pitchFamily="34" charset="0"/>
              </a:rPr>
              <a:t>       сложный</a:t>
            </a:r>
            <a:r>
              <a:rPr lang="ru-RU" sz="7600" b="1" dirty="0">
                <a:latin typeface="Arial Black" pitchFamily="34" charset="0"/>
              </a:rPr>
              <a:t/>
            </a:r>
            <a:br>
              <a:rPr lang="ru-RU" sz="7600" b="1" dirty="0">
                <a:latin typeface="Arial Black" pitchFamily="34" charset="0"/>
              </a:rPr>
            </a:br>
            <a:endParaRPr lang="ru-RU" sz="7600" b="1" dirty="0">
              <a:latin typeface="Arial Black" pitchFamily="34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ru-RU" sz="7600" b="1" dirty="0">
                <a:latin typeface="Arial Black" pitchFamily="34" charset="0"/>
              </a:rPr>
              <a:t>    -  </a:t>
            </a:r>
            <a:r>
              <a:rPr lang="ru-RU" sz="7600" b="1" dirty="0" smtClean="0">
                <a:latin typeface="Arial Black" pitchFamily="34" charset="0"/>
              </a:rPr>
              <a:t>является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7600" b="1" dirty="0" smtClean="0">
                <a:latin typeface="Arial Black" pitchFamily="34" charset="0"/>
              </a:rPr>
              <a:t>       отвечает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7600" b="1" dirty="0" smtClean="0">
                <a:latin typeface="Arial Black" pitchFamily="34" charset="0"/>
              </a:rPr>
              <a:t>       употребляется</a:t>
            </a:r>
            <a:endParaRPr lang="ru-RU" sz="7600" b="1" dirty="0">
              <a:latin typeface="Arial Black" pitchFamily="34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ru-RU" sz="7600" b="1" dirty="0">
                <a:latin typeface="Arial Black" pitchFamily="34" charset="0"/>
              </a:rPr>
              <a:t/>
            </a:r>
            <a:br>
              <a:rPr lang="ru-RU" sz="7600" b="1" dirty="0">
                <a:latin typeface="Arial Black" pitchFamily="34" charset="0"/>
              </a:rPr>
            </a:br>
            <a:r>
              <a:rPr lang="ru-RU" sz="7600" b="1" dirty="0" smtClean="0">
                <a:latin typeface="Arial Black" pitchFamily="34" charset="0"/>
              </a:rPr>
              <a:t> -  учусь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7600" b="1" dirty="0" smtClean="0">
                <a:latin typeface="Arial Black" pitchFamily="34" charset="0"/>
              </a:rPr>
              <a:t>       определять </a:t>
            </a:r>
            <a:endParaRPr lang="ru-RU" sz="7600" b="1" dirty="0">
              <a:latin typeface="Arial Black" pitchFamily="34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ru-RU" sz="7600" b="1" dirty="0" smtClean="0">
                <a:latin typeface="Arial Black" pitchFamily="34" charset="0"/>
              </a:rPr>
              <a:t>       предложный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7600" b="1" dirty="0" smtClean="0">
                <a:latin typeface="Arial Black" pitchFamily="34" charset="0"/>
              </a:rPr>
              <a:t>       падеж</a:t>
            </a:r>
          </a:p>
          <a:p>
            <a:pPr>
              <a:lnSpc>
                <a:spcPct val="80000"/>
              </a:lnSpc>
              <a:buNone/>
              <a:defRPr/>
            </a:pPr>
            <a:endParaRPr lang="ru-RU" sz="7600" b="1" dirty="0">
              <a:latin typeface="Arial Black" pitchFamily="34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ru-RU" sz="7600" b="1" dirty="0">
                <a:latin typeface="Arial Black" pitchFamily="34" charset="0"/>
              </a:rPr>
              <a:t>    - </a:t>
            </a:r>
            <a:r>
              <a:rPr lang="ru-RU" sz="7600" b="1" dirty="0" smtClean="0">
                <a:latin typeface="Arial Black" pitchFamily="34" charset="0"/>
              </a:rPr>
              <a:t> изменение </a:t>
            </a:r>
            <a:endParaRPr lang="ru-RU" sz="7600" b="1" dirty="0">
              <a:latin typeface="Arial Black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49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321</Words>
  <Application>Microsoft Office PowerPoint</Application>
  <PresentationFormat>Экран (4:3)</PresentationFormat>
  <Paragraphs>113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1_Тема Office</vt:lpstr>
      <vt:lpstr>                       вдоль гря ... ки                         к   со ... нцу                         у   р … ки                         без  в ... ды                                                   на     …кно                                                 про  фла… ки                                                             на  праз..  ник  </vt:lpstr>
      <vt:lpstr>Презентация PowerPoint</vt:lpstr>
      <vt:lpstr>ЗАПОМНИ</vt:lpstr>
      <vt:lpstr>ПРЕДЛОЖНЫЙ ПАДЕЖ ИМЕНИ СУЩЕСТВИТЕЛЬНОГО</vt:lpstr>
      <vt:lpstr>Презентация PowerPoint</vt:lpstr>
      <vt:lpstr>Проверь</vt:lpstr>
      <vt:lpstr>Проверь</vt:lpstr>
      <vt:lpstr>ПАДЕЖ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вдоль гря...  ки                           к  со .  нцу                          без в  . ды                                                   на     .  кно                                                 про  фла .  ки                                                            на праз..   ник  </dc:title>
  <dc:creator>Елена</dc:creator>
  <cp:lastModifiedBy>Елена</cp:lastModifiedBy>
  <cp:revision>15</cp:revision>
  <dcterms:created xsi:type="dcterms:W3CDTF">2011-11-12T10:32:52Z</dcterms:created>
  <dcterms:modified xsi:type="dcterms:W3CDTF">2011-11-15T11:34:33Z</dcterms:modified>
</cp:coreProperties>
</file>