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99" r:id="rId3"/>
    <p:sldId id="295" r:id="rId4"/>
    <p:sldId id="296" r:id="rId5"/>
    <p:sldId id="263" r:id="rId6"/>
    <p:sldId id="264" r:id="rId7"/>
    <p:sldId id="308" r:id="rId8"/>
    <p:sldId id="309" r:id="rId9"/>
    <p:sldId id="310" r:id="rId10"/>
    <p:sldId id="311" r:id="rId11"/>
    <p:sldId id="312" r:id="rId12"/>
    <p:sldId id="31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FF"/>
    <a:srgbClr val="CCFF33"/>
    <a:srgbClr val="00FFCC"/>
    <a:srgbClr val="0066FF"/>
    <a:srgbClr val="FFFF66"/>
    <a:srgbClr val="0000CC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0" autoAdjust="0"/>
  </p:normalViewPr>
  <p:slideViewPr>
    <p:cSldViewPr>
      <p:cViewPr varScale="1">
        <p:scale>
          <a:sx n="69" d="100"/>
          <a:sy n="69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9A0A19-9060-435F-8E53-006799FF31B0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0B8D31E-D46A-492F-89B9-6CFA7F26E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78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D7E99-0E7D-4476-94AD-E78E0E3EC562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75761-4327-495A-A061-CC3DCC1C6E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4A812B-C58F-4D70-BD2C-C1033CE7ECFE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B96485-0BA5-43AD-9781-75685FC03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416AB3-93EE-4F38-BA01-5A3EFEA6A317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4AAC3B-5AF1-410E-9C8A-495A2F3893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AE3A1-5AD4-4601-AB6E-93430D4FC89A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509A5-DAD1-4667-A412-73066BF24B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439962-FF04-47BE-B8B3-EE10272704AD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96110-DABA-42ED-A29C-AD29521E15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A39074-EA06-4D84-BC2A-479A1375EDFF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1672E-7D8F-4EC5-B29B-ECC20222F6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68BEAC-4844-45F2-A320-BB37BBF71FB3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B2E44-7B18-4735-9E19-8F2EBF0FAC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26EBF1-0493-4F8E-84B8-7A2BFF321417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6BDCC-7831-4039-9617-E841872073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D5DF47-4A33-4C6C-B86E-53158768C447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6ADE5-948A-4A5A-8BCA-6DB787A31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8BFAB-97E9-436F-9E39-7D472122D4A4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85447-B361-4934-81DC-FAA092061A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AD94A8-6F7E-4FED-A424-EE82DBE0F735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934AFED-AC7F-4636-84BC-C77EDC6A47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E0DF68E-2490-4946-9906-CE43348C28A1}" type="datetimeFigureOut">
              <a:rPr lang="ru-RU" smtClean="0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31A1040-E192-416D-95B7-3F5F4A7E8E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714488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Monotype Corsiva" pitchFamily="66" charset="0"/>
              </a:rPr>
              <a:t>Средняя линия треугольника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776" y="4437112"/>
            <a:ext cx="60121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Урок </a:t>
            </a:r>
            <a:r>
              <a:rPr lang="uk-UA" alt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геометрии</a:t>
            </a: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в 8 </a:t>
            </a:r>
            <a:r>
              <a:rPr lang="uk-UA" alt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классе</a:t>
            </a: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Автор:</a:t>
            </a:r>
            <a:r>
              <a:rPr lang="uk-UA" alt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Бедоева</a:t>
            </a: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Наира</a:t>
            </a: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sz="2800" b="1" dirty="0" err="1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Григорьевна</a:t>
            </a: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учитель математики </a:t>
            </a:r>
            <a:b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uk-UA" alt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МКОУ СОШ №4 г. </a:t>
            </a:r>
            <a:r>
              <a:rPr lang="uk-UA" altLang="ru-RU" sz="2800" b="1" dirty="0" err="1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Бес</a:t>
            </a:r>
            <a:r>
              <a:rPr lang="ru-RU" alt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лан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4643446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RCTR49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32" y="277889"/>
            <a:ext cx="10287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KNIGH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4637" y="3699665"/>
            <a:ext cx="2547937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6.2963E-6 C -0.03316 0.02545 -0.06632 0.05115 -0.1066 0.07777 C -0.14688 0.10439 -0.18889 0.12985 -0.24167 0.15995 C -0.29445 0.19004 -0.36077 0.22962 -0.42327 0.25786 C -0.48594 0.2861 -0.55678 0.31411 -0.61823 0.32893 C -0.67969 0.34374 -0.725 0.3442 -0.79167 0.34675 C -0.85834 0.3493 -0.93837 0.34675 -1.01823 0.34444 " pathEditMode="relative" ptsTypes="aaaaaaA">
                                      <p:cBhvr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 № 3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4"/>
          <p:cNvSpPr>
            <a:spLocks/>
          </p:cNvSpPr>
          <p:nvPr/>
        </p:nvSpPr>
        <p:spPr bwMode="auto">
          <a:xfrm>
            <a:off x="1828800" y="2971800"/>
            <a:ext cx="6575425" cy="2514600"/>
          </a:xfrm>
          <a:custGeom>
            <a:avLst/>
            <a:gdLst>
              <a:gd name="T0" fmla="*/ 17 w 4142"/>
              <a:gd name="T1" fmla="*/ 1782 h 1782"/>
              <a:gd name="T2" fmla="*/ 4142 w 4142"/>
              <a:gd name="T3" fmla="*/ 1765 h 1782"/>
              <a:gd name="T4" fmla="*/ 3147 w 4142"/>
              <a:gd name="T5" fmla="*/ 0 h 1782"/>
              <a:gd name="T6" fmla="*/ 1931 w 4142"/>
              <a:gd name="T7" fmla="*/ 4 h 1782"/>
              <a:gd name="T8" fmla="*/ 0 w 4142"/>
              <a:gd name="T9" fmla="*/ 1782 h 17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42"/>
              <a:gd name="T16" fmla="*/ 0 h 1782"/>
              <a:gd name="T17" fmla="*/ 4142 w 4142"/>
              <a:gd name="T18" fmla="*/ 1782 h 17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42" h="1782">
                <a:moveTo>
                  <a:pt x="17" y="1782"/>
                </a:moveTo>
                <a:lnTo>
                  <a:pt x="4142" y="1765"/>
                </a:lnTo>
                <a:lnTo>
                  <a:pt x="3147" y="0"/>
                </a:lnTo>
                <a:lnTo>
                  <a:pt x="1931" y="4"/>
                </a:lnTo>
                <a:lnTo>
                  <a:pt x="0" y="1782"/>
                </a:lnTo>
              </a:path>
            </a:pathLst>
          </a:custGeom>
          <a:solidFill>
            <a:srgbClr val="00FFCC"/>
          </a:solidFill>
          <a:ln w="4445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447800" y="5334000"/>
            <a:ext cx="3492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А</a:t>
            </a: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4495800" y="2743200"/>
            <a:ext cx="3492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/>
              <a:t>B</a:t>
            </a:r>
            <a:endParaRPr lang="ru-RU" b="1" i="1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6781800" y="2743200"/>
            <a:ext cx="3492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C</a:t>
            </a:r>
            <a:endParaRPr lang="ru-RU" b="1" i="1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8305800" y="5181600"/>
            <a:ext cx="3492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D</a:t>
            </a:r>
            <a:endParaRPr lang="ru-RU" b="1" i="1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6096000" y="5562600"/>
            <a:ext cx="3365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E</a:t>
            </a:r>
            <a:endParaRPr lang="ru-RU" b="1" i="1"/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876800" y="2971800"/>
            <a:ext cx="1371600" cy="25146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3505200" y="4114800"/>
            <a:ext cx="762000" cy="13716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3886200" y="5562600"/>
            <a:ext cx="60960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/>
              <a:t>K</a:t>
            </a:r>
            <a:endParaRPr lang="ru-RU" b="1" i="1"/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2590800" y="4724400"/>
            <a:ext cx="152400" cy="22860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3886200" y="3581400"/>
            <a:ext cx="228600" cy="30480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2667000" y="4648200"/>
            <a:ext cx="152400" cy="22860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 flipH="1" flipV="1">
            <a:off x="3810000" y="3657600"/>
            <a:ext cx="228600" cy="304800"/>
          </a:xfrm>
          <a:prstGeom prst="line">
            <a:avLst/>
          </a:prstGeom>
          <a:noFill/>
          <a:ln w="9525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3124200" y="3810000"/>
            <a:ext cx="374650" cy="366713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M</a:t>
            </a:r>
            <a:endParaRPr lang="ru-RU" b="1" i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14282" y="1214422"/>
            <a:ext cx="8929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Monotype Corsiva" pitchFamily="66" charset="0"/>
              </a:rPr>
              <a:t>Дано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С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D║BE║MK; AD =16; CD =10;MB=4</a:t>
            </a:r>
          </a:p>
          <a:p>
            <a:pPr eaLnBrk="1" hangingPunct="1">
              <a:buFontTx/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Monotype Corsiva" pitchFamily="66" charset="0"/>
              </a:rPr>
              <a:t>Найти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  PAMK</a:t>
            </a:r>
            <a:endParaRPr lang="ru-RU" sz="40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14348" y="2071679"/>
            <a:ext cx="771530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AF217C"/>
              </a:buClr>
              <a:buFont typeface="Wingdings" pitchFamily="2" charset="2"/>
              <a:buChar char="ü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Какие новые знания получены на уроке?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AF217C"/>
              </a:buClr>
              <a:buFont typeface="Wingdings" pitchFamily="2" charset="2"/>
              <a:buChar char="ü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Что называют средней линией треугольника?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AF217C"/>
              </a:buClr>
              <a:buFont typeface="Wingdings" pitchFamily="2" charset="2"/>
              <a:buChar char="ü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Сформулируйте теорему о средней линии треугольника.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AF217C"/>
              </a:buClr>
              <a:buFont typeface="Wingdings" pitchFamily="2" charset="2"/>
              <a:buChar char="ü"/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Вопросы, которые вы можете задать себе, одноклассникам, учителю</a:t>
            </a: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85852" y="64291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3399FF"/>
                </a:solidFill>
              </a:rPr>
              <a:t>Подведем итог</a:t>
            </a:r>
            <a:endParaRPr lang="ru-RU" sz="5400" b="1" i="1" dirty="0">
              <a:solidFill>
                <a:srgbClr val="33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Домашнее задание:</a:t>
            </a: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2643174" y="1428736"/>
            <a:ext cx="4605337" cy="4211637"/>
          </a:xfrm>
          <a:prstGeom prst="verticalScroll">
            <a:avLst>
              <a:gd name="adj" fmla="val 125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996600"/>
            </a:solidFill>
            <a:round/>
            <a:headEnd/>
            <a:tailEnd/>
          </a:ln>
        </p:spPr>
        <p:txBody>
          <a:bodyPr wrap="none"/>
          <a:lstStyle/>
          <a:p>
            <a:endParaRPr lang="ru-RU" sz="2400" dirty="0"/>
          </a:p>
          <a:p>
            <a:pPr>
              <a:buFont typeface="Wingdings" pitchFamily="2" charset="2"/>
              <a:buChar char="§"/>
            </a:pPr>
            <a:endParaRPr lang="ru-RU" sz="2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14678" y="2000240"/>
            <a:ext cx="35719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u="sng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Обязательный </a:t>
            </a:r>
            <a:r>
              <a:rPr lang="ru-RU" sz="24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уровень: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7030A0"/>
                </a:solidFill>
                <a:latin typeface="Tunga" pitchFamily="2"/>
              </a:rPr>
              <a:t>п.62 (стр.146),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7030A0"/>
                </a:solidFill>
                <a:latin typeface="Tunga" pitchFamily="2"/>
              </a:rPr>
              <a:t>№ </a:t>
            </a:r>
            <a:r>
              <a:rPr lang="ru-RU" sz="3200" b="1" i="1" dirty="0" smtClean="0">
                <a:solidFill>
                  <a:srgbClr val="7030A0"/>
                </a:solidFill>
                <a:latin typeface="Tunga" pitchFamily="2"/>
              </a:rPr>
              <a:t>570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unga" pitchFamily="2"/>
              </a:rPr>
              <a:t>Дополнительно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Tunga" pitchFamily="2"/>
              </a:rPr>
              <a:t>Составить задачи на готовых чертежах</a:t>
            </a:r>
            <a:endParaRPr lang="ru-RU" sz="2400" b="1" i="1" dirty="0">
              <a:solidFill>
                <a:srgbClr val="7030A0"/>
              </a:solidFill>
              <a:latin typeface="Tung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428604"/>
            <a:ext cx="53578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ЦЕЛИ УРОКА: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85720" y="1357298"/>
            <a:ext cx="885828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Дать определение средней линии треугольника.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Доказать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теорему о средней линии треугольника.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Решать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задачи, используя определение и свойство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средней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линии.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500042"/>
            <a:ext cx="8229600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Определение: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Отрезок, соединяющий середины двух сторон треугольника, называют 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средней линией треугольника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857356" y="3214686"/>
            <a:ext cx="5072098" cy="3300410"/>
            <a:chOff x="1371600" y="2286000"/>
            <a:chExt cx="5257800" cy="3657600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>
              <a:off x="1371600" y="2286000"/>
              <a:ext cx="5257800" cy="3657600"/>
            </a:xfrm>
            <a:prstGeom prst="triangle">
              <a:avLst>
                <a:gd name="adj" fmla="val 886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2" name="Группа 48"/>
            <p:cNvGrpSpPr/>
            <p:nvPr/>
          </p:nvGrpSpPr>
          <p:grpSpPr>
            <a:xfrm>
              <a:off x="3702041" y="4114800"/>
              <a:ext cx="2628909" cy="1828800"/>
              <a:chOff x="3702041" y="4114800"/>
              <a:chExt cx="2628909" cy="1828800"/>
            </a:xfrm>
          </p:grpSpPr>
          <p:cxnSp>
            <p:nvCxnSpPr>
              <p:cNvPr id="13" name="Прямая соединительная линия 12"/>
              <p:cNvCxnSpPr>
                <a:stCxn id="11" idx="1"/>
                <a:endCxn id="11" idx="5"/>
              </p:cNvCxnSpPr>
              <p:nvPr/>
            </p:nvCxnSpPr>
            <p:spPr>
              <a:xfrm rot="10800000" flipH="1">
                <a:off x="3702041" y="4114800"/>
                <a:ext cx="2628900" cy="15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>
                <a:stCxn id="11" idx="5"/>
              </p:cNvCxnSpPr>
              <p:nvPr/>
            </p:nvCxnSpPr>
            <p:spPr>
              <a:xfrm flipH="1">
                <a:off x="4038600" y="4114800"/>
                <a:ext cx="2292350" cy="18288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>
                <a:stCxn id="11" idx="1"/>
              </p:cNvCxnSpPr>
              <p:nvPr/>
            </p:nvCxnSpPr>
            <p:spPr>
              <a:xfrm rot="10800000" flipH="1" flipV="1">
                <a:off x="3702050" y="4114800"/>
                <a:ext cx="336550" cy="18288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5143504" y="392906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6215074" y="3857628"/>
            <a:ext cx="357190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3071802" y="5429264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572264" y="5357826"/>
            <a:ext cx="357190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6643702" y="5500702"/>
            <a:ext cx="357190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6286512" y="4071942"/>
            <a:ext cx="357190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6000760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6143636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6286512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428992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3571868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714744" y="6429396"/>
            <a:ext cx="285752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85728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ТЕОРЕМА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00108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линия треугольника параллельна одной из его сторон и равна половине этой стороны.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14282" y="2897187"/>
            <a:ext cx="4403725" cy="3960813"/>
            <a:chOff x="152400" y="2654300"/>
            <a:chExt cx="4403725" cy="3960813"/>
          </a:xfrm>
        </p:grpSpPr>
        <p:sp>
          <p:nvSpPr>
            <p:cNvPr id="10" name="Freeform 62"/>
            <p:cNvSpPr>
              <a:spLocks/>
            </p:cNvSpPr>
            <p:nvPr/>
          </p:nvSpPr>
          <p:spPr bwMode="auto">
            <a:xfrm>
              <a:off x="1562100" y="2667000"/>
              <a:ext cx="2209800" cy="1790700"/>
            </a:xfrm>
            <a:custGeom>
              <a:avLst/>
              <a:gdLst>
                <a:gd name="T0" fmla="*/ 2147483647 w 1392"/>
                <a:gd name="T1" fmla="*/ 2147483647 h 1128"/>
                <a:gd name="T2" fmla="*/ 0 w 1392"/>
                <a:gd name="T3" fmla="*/ 2147483647 h 1128"/>
                <a:gd name="T4" fmla="*/ 2147483647 w 1392"/>
                <a:gd name="T5" fmla="*/ 2147483647 h 1128"/>
                <a:gd name="T6" fmla="*/ 2147483647 w 1392"/>
                <a:gd name="T7" fmla="*/ 2147483647 h 1128"/>
                <a:gd name="T8" fmla="*/ 2147483647 w 1392"/>
                <a:gd name="T9" fmla="*/ 0 h 1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2"/>
                <a:gd name="T16" fmla="*/ 0 h 1128"/>
                <a:gd name="T17" fmla="*/ 1392 w 1392"/>
                <a:gd name="T18" fmla="*/ 1128 h 1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2" h="1128">
                  <a:moveTo>
                    <a:pt x="885" y="16"/>
                  </a:moveTo>
                  <a:lnTo>
                    <a:pt x="0" y="1128"/>
                  </a:lnTo>
                  <a:lnTo>
                    <a:pt x="1392" y="1128"/>
                  </a:lnTo>
                  <a:lnTo>
                    <a:pt x="885" y="0"/>
                  </a:lnTo>
                </a:path>
              </a:pathLst>
            </a:custGeom>
            <a:solidFill>
              <a:srgbClr val="CC0099">
                <a:alpha val="8117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Freeform 61"/>
            <p:cNvSpPr>
              <a:spLocks/>
            </p:cNvSpPr>
            <p:nvPr/>
          </p:nvSpPr>
          <p:spPr bwMode="auto">
            <a:xfrm>
              <a:off x="317500" y="2654300"/>
              <a:ext cx="4165600" cy="3429000"/>
            </a:xfrm>
            <a:custGeom>
              <a:avLst/>
              <a:gdLst>
                <a:gd name="T0" fmla="*/ 2147483647 w 2624"/>
                <a:gd name="T1" fmla="*/ 2147483647 h 2160"/>
                <a:gd name="T2" fmla="*/ 2147483647 w 2624"/>
                <a:gd name="T3" fmla="*/ 0 h 2160"/>
                <a:gd name="T4" fmla="*/ 0 w 2624"/>
                <a:gd name="T5" fmla="*/ 2147483647 h 2160"/>
                <a:gd name="T6" fmla="*/ 2147483647 w 2624"/>
                <a:gd name="T7" fmla="*/ 2147483647 h 21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24"/>
                <a:gd name="T13" fmla="*/ 0 h 2160"/>
                <a:gd name="T14" fmla="*/ 2624 w 2624"/>
                <a:gd name="T15" fmla="*/ 2160 h 21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24" h="2160">
                  <a:moveTo>
                    <a:pt x="2624" y="2160"/>
                  </a:moveTo>
                  <a:lnTo>
                    <a:pt x="1680" y="0"/>
                  </a:lnTo>
                  <a:lnTo>
                    <a:pt x="0" y="2160"/>
                  </a:lnTo>
                  <a:lnTo>
                    <a:pt x="2624" y="2160"/>
                  </a:lnTo>
                  <a:close/>
                </a:path>
              </a:pathLst>
            </a:custGeom>
            <a:solidFill>
              <a:srgbClr val="3399FF">
                <a:alpha val="5215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7030A0"/>
                </a:solidFill>
                <a:latin typeface="Calibri" pitchFamily="34" charset="0"/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152400" y="6096000"/>
              <a:ext cx="420688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alibri" pitchFamily="34" charset="0"/>
                </a:rPr>
                <a:t>А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114800" y="6096000"/>
              <a:ext cx="441325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latin typeface="Calibri" pitchFamily="34" charset="0"/>
                </a:rPr>
                <a:t>C</a:t>
              </a:r>
              <a:endParaRPr lang="ru-RU" sz="2800">
                <a:latin typeface="Calibri" pitchFamily="34" charset="0"/>
              </a:endParaRPr>
            </a:p>
          </p:txBody>
        </p:sp>
        <p:sp>
          <p:nvSpPr>
            <p:cNvPr id="14" name="AutoShape 35"/>
            <p:cNvSpPr>
              <a:spLocks noChangeArrowheads="1"/>
            </p:cNvSpPr>
            <p:nvPr/>
          </p:nvSpPr>
          <p:spPr bwMode="auto">
            <a:xfrm>
              <a:off x="304800" y="2667000"/>
              <a:ext cx="4191000" cy="3429000"/>
            </a:xfrm>
            <a:prstGeom prst="triangle">
              <a:avLst>
                <a:gd name="adj" fmla="val 64074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50"/>
            <p:cNvSpPr>
              <a:spLocks/>
            </p:cNvSpPr>
            <p:nvPr/>
          </p:nvSpPr>
          <p:spPr bwMode="auto">
            <a:xfrm>
              <a:off x="1574800" y="4457700"/>
              <a:ext cx="2184400" cy="1588"/>
            </a:xfrm>
            <a:custGeom>
              <a:avLst/>
              <a:gdLst>
                <a:gd name="T0" fmla="*/ 0 w 1376"/>
                <a:gd name="T1" fmla="*/ 0 h 1"/>
                <a:gd name="T2" fmla="*/ 2147483647 w 1376"/>
                <a:gd name="T3" fmla="*/ 0 h 1"/>
                <a:gd name="T4" fmla="*/ 0 60000 65536"/>
                <a:gd name="T5" fmla="*/ 0 60000 65536"/>
                <a:gd name="T6" fmla="*/ 0 w 1376"/>
                <a:gd name="T7" fmla="*/ 0 h 1"/>
                <a:gd name="T8" fmla="*/ 1376 w 1376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76" h="1">
                  <a:moveTo>
                    <a:pt x="0" y="0"/>
                  </a:moveTo>
                  <a:lnTo>
                    <a:pt x="1376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6" name="Group 60"/>
            <p:cNvGrpSpPr>
              <a:grpSpLocks/>
            </p:cNvGrpSpPr>
            <p:nvPr/>
          </p:nvGrpSpPr>
          <p:grpSpPr bwMode="auto">
            <a:xfrm>
              <a:off x="838203" y="3581406"/>
              <a:ext cx="1473203" cy="1841503"/>
              <a:chOff x="720" y="2256"/>
              <a:chExt cx="928" cy="1160"/>
            </a:xfrm>
          </p:grpSpPr>
          <p:sp>
            <p:nvSpPr>
              <p:cNvPr id="34" name="Text Box 10"/>
              <p:cNvSpPr txBox="1">
                <a:spLocks noChangeArrowheads="1"/>
              </p:cNvSpPr>
              <p:nvPr/>
            </p:nvSpPr>
            <p:spPr bwMode="auto">
              <a:xfrm>
                <a:off x="912" y="2544"/>
                <a:ext cx="303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>
                    <a:latin typeface="Calibri" pitchFamily="34" charset="0"/>
                  </a:rPr>
                  <a:t>М</a:t>
                </a:r>
              </a:p>
            </p:txBody>
          </p:sp>
          <p:grpSp>
            <p:nvGrpSpPr>
              <p:cNvPr id="35" name="Group 58"/>
              <p:cNvGrpSpPr>
                <a:grpSpLocks/>
              </p:cNvGrpSpPr>
              <p:nvPr/>
            </p:nvGrpSpPr>
            <p:grpSpPr bwMode="auto">
              <a:xfrm>
                <a:off x="720" y="2256"/>
                <a:ext cx="928" cy="1160"/>
                <a:chOff x="720" y="2256"/>
                <a:chExt cx="928" cy="1160"/>
              </a:xfrm>
            </p:grpSpPr>
            <p:sp>
              <p:nvSpPr>
                <p:cNvPr id="36" name="Freeform 48"/>
                <p:cNvSpPr>
                  <a:spLocks/>
                </p:cNvSpPr>
                <p:nvPr/>
              </p:nvSpPr>
              <p:spPr bwMode="auto">
                <a:xfrm>
                  <a:off x="1536" y="2256"/>
                  <a:ext cx="112" cy="104"/>
                </a:xfrm>
                <a:custGeom>
                  <a:avLst/>
                  <a:gdLst>
                    <a:gd name="T0" fmla="*/ 0 w 112"/>
                    <a:gd name="T1" fmla="*/ 0 h 104"/>
                    <a:gd name="T2" fmla="*/ 112 w 112"/>
                    <a:gd name="T3" fmla="*/ 104 h 104"/>
                    <a:gd name="T4" fmla="*/ 0 60000 65536"/>
                    <a:gd name="T5" fmla="*/ 0 60000 65536"/>
                    <a:gd name="T6" fmla="*/ 0 w 112"/>
                    <a:gd name="T7" fmla="*/ 0 h 104"/>
                    <a:gd name="T8" fmla="*/ 112 w 112"/>
                    <a:gd name="T9" fmla="*/ 104 h 10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12" h="104">
                      <a:moveTo>
                        <a:pt x="0" y="0"/>
                      </a:moveTo>
                      <a:lnTo>
                        <a:pt x="112" y="104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37" name="Freeform 49"/>
                <p:cNvSpPr>
                  <a:spLocks/>
                </p:cNvSpPr>
                <p:nvPr/>
              </p:nvSpPr>
              <p:spPr bwMode="auto">
                <a:xfrm>
                  <a:off x="720" y="3312"/>
                  <a:ext cx="112" cy="104"/>
                </a:xfrm>
                <a:custGeom>
                  <a:avLst/>
                  <a:gdLst>
                    <a:gd name="T0" fmla="*/ 0 w 112"/>
                    <a:gd name="T1" fmla="*/ 0 h 104"/>
                    <a:gd name="T2" fmla="*/ 112 w 112"/>
                    <a:gd name="T3" fmla="*/ 104 h 104"/>
                    <a:gd name="T4" fmla="*/ 0 60000 65536"/>
                    <a:gd name="T5" fmla="*/ 0 60000 65536"/>
                    <a:gd name="T6" fmla="*/ 0 w 112"/>
                    <a:gd name="T7" fmla="*/ 0 h 104"/>
                    <a:gd name="T8" fmla="*/ 112 w 112"/>
                    <a:gd name="T9" fmla="*/ 104 h 10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12" h="104">
                      <a:moveTo>
                        <a:pt x="0" y="0"/>
                      </a:moveTo>
                      <a:lnTo>
                        <a:pt x="112" y="104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38" name="Oval 47"/>
                <p:cNvSpPr>
                  <a:spLocks noChangeArrowheads="1"/>
                </p:cNvSpPr>
                <p:nvPr/>
              </p:nvSpPr>
              <p:spPr bwMode="auto">
                <a:xfrm>
                  <a:off x="1152" y="2784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17" name="Group 59"/>
            <p:cNvGrpSpPr>
              <a:grpSpLocks/>
            </p:cNvGrpSpPr>
            <p:nvPr/>
          </p:nvGrpSpPr>
          <p:grpSpPr bwMode="auto">
            <a:xfrm>
              <a:off x="3276600" y="3505202"/>
              <a:ext cx="1016000" cy="1943101"/>
              <a:chOff x="2256" y="2208"/>
              <a:chExt cx="640" cy="1224"/>
            </a:xfrm>
          </p:grpSpPr>
          <p:sp>
            <p:nvSpPr>
              <p:cNvPr id="26" name="Text Box 44"/>
              <p:cNvSpPr txBox="1">
                <a:spLocks noChangeArrowheads="1"/>
              </p:cNvSpPr>
              <p:nvPr/>
            </p:nvSpPr>
            <p:spPr bwMode="auto">
              <a:xfrm>
                <a:off x="2544" y="2544"/>
                <a:ext cx="27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>
                    <a:latin typeface="Calibri" pitchFamily="34" charset="0"/>
                  </a:rPr>
                  <a:t>N</a:t>
                </a:r>
                <a:endParaRPr lang="ru-RU" sz="2800">
                  <a:latin typeface="Calibri" pitchFamily="34" charset="0"/>
                </a:endParaRPr>
              </a:p>
            </p:txBody>
          </p:sp>
          <p:sp>
            <p:nvSpPr>
              <p:cNvPr id="27" name="Oval 51"/>
              <p:cNvSpPr>
                <a:spLocks noChangeArrowheads="1"/>
              </p:cNvSpPr>
              <p:nvPr/>
            </p:nvSpPr>
            <p:spPr bwMode="auto">
              <a:xfrm>
                <a:off x="2544" y="278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28" name="Group 54"/>
              <p:cNvGrpSpPr>
                <a:grpSpLocks/>
              </p:cNvGrpSpPr>
              <p:nvPr/>
            </p:nvGrpSpPr>
            <p:grpSpPr bwMode="auto">
              <a:xfrm>
                <a:off x="2736" y="3312"/>
                <a:ext cx="160" cy="120"/>
                <a:chOff x="2736" y="3312"/>
                <a:chExt cx="160" cy="120"/>
              </a:xfrm>
            </p:grpSpPr>
            <p:sp>
              <p:nvSpPr>
                <p:cNvPr id="32" name="Freeform 52"/>
                <p:cNvSpPr>
                  <a:spLocks/>
                </p:cNvSpPr>
                <p:nvPr/>
              </p:nvSpPr>
              <p:spPr bwMode="auto">
                <a:xfrm>
                  <a:off x="2736" y="3312"/>
                  <a:ext cx="160" cy="72"/>
                </a:xfrm>
                <a:custGeom>
                  <a:avLst/>
                  <a:gdLst>
                    <a:gd name="T0" fmla="*/ 160 w 160"/>
                    <a:gd name="T1" fmla="*/ 0 h 72"/>
                    <a:gd name="T2" fmla="*/ 0 w 160"/>
                    <a:gd name="T3" fmla="*/ 72 h 72"/>
                    <a:gd name="T4" fmla="*/ 0 60000 65536"/>
                    <a:gd name="T5" fmla="*/ 0 60000 65536"/>
                    <a:gd name="T6" fmla="*/ 0 w 160"/>
                    <a:gd name="T7" fmla="*/ 0 h 72"/>
                    <a:gd name="T8" fmla="*/ 160 w 160"/>
                    <a:gd name="T9" fmla="*/ 72 h 7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60" h="72">
                      <a:moveTo>
                        <a:pt x="16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33" name="Freeform 53"/>
                <p:cNvSpPr>
                  <a:spLocks/>
                </p:cNvSpPr>
                <p:nvPr/>
              </p:nvSpPr>
              <p:spPr bwMode="auto">
                <a:xfrm>
                  <a:off x="2736" y="3360"/>
                  <a:ext cx="160" cy="72"/>
                </a:xfrm>
                <a:custGeom>
                  <a:avLst/>
                  <a:gdLst>
                    <a:gd name="T0" fmla="*/ 160 w 160"/>
                    <a:gd name="T1" fmla="*/ 0 h 72"/>
                    <a:gd name="T2" fmla="*/ 0 w 160"/>
                    <a:gd name="T3" fmla="*/ 72 h 72"/>
                    <a:gd name="T4" fmla="*/ 0 60000 65536"/>
                    <a:gd name="T5" fmla="*/ 0 60000 65536"/>
                    <a:gd name="T6" fmla="*/ 0 w 160"/>
                    <a:gd name="T7" fmla="*/ 0 h 72"/>
                    <a:gd name="T8" fmla="*/ 160 w 160"/>
                    <a:gd name="T9" fmla="*/ 72 h 7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60" h="72">
                      <a:moveTo>
                        <a:pt x="16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9" name="Group 55"/>
              <p:cNvGrpSpPr>
                <a:grpSpLocks/>
              </p:cNvGrpSpPr>
              <p:nvPr/>
            </p:nvGrpSpPr>
            <p:grpSpPr bwMode="auto">
              <a:xfrm>
                <a:off x="2256" y="2208"/>
                <a:ext cx="160" cy="120"/>
                <a:chOff x="2736" y="3312"/>
                <a:chExt cx="160" cy="120"/>
              </a:xfrm>
            </p:grpSpPr>
            <p:sp>
              <p:nvSpPr>
                <p:cNvPr id="30" name="Freeform 56"/>
                <p:cNvSpPr>
                  <a:spLocks/>
                </p:cNvSpPr>
                <p:nvPr/>
              </p:nvSpPr>
              <p:spPr bwMode="auto">
                <a:xfrm>
                  <a:off x="2736" y="3312"/>
                  <a:ext cx="160" cy="72"/>
                </a:xfrm>
                <a:custGeom>
                  <a:avLst/>
                  <a:gdLst>
                    <a:gd name="T0" fmla="*/ 160 w 160"/>
                    <a:gd name="T1" fmla="*/ 0 h 72"/>
                    <a:gd name="T2" fmla="*/ 0 w 160"/>
                    <a:gd name="T3" fmla="*/ 72 h 72"/>
                    <a:gd name="T4" fmla="*/ 0 60000 65536"/>
                    <a:gd name="T5" fmla="*/ 0 60000 65536"/>
                    <a:gd name="T6" fmla="*/ 0 w 160"/>
                    <a:gd name="T7" fmla="*/ 0 h 72"/>
                    <a:gd name="T8" fmla="*/ 160 w 160"/>
                    <a:gd name="T9" fmla="*/ 72 h 7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60" h="72">
                      <a:moveTo>
                        <a:pt x="16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31" name="Freeform 57"/>
                <p:cNvSpPr>
                  <a:spLocks/>
                </p:cNvSpPr>
                <p:nvPr/>
              </p:nvSpPr>
              <p:spPr bwMode="auto">
                <a:xfrm>
                  <a:off x="2736" y="3360"/>
                  <a:ext cx="160" cy="72"/>
                </a:xfrm>
                <a:custGeom>
                  <a:avLst/>
                  <a:gdLst>
                    <a:gd name="T0" fmla="*/ 160 w 160"/>
                    <a:gd name="T1" fmla="*/ 0 h 72"/>
                    <a:gd name="T2" fmla="*/ 0 w 160"/>
                    <a:gd name="T3" fmla="*/ 72 h 72"/>
                    <a:gd name="T4" fmla="*/ 0 60000 65536"/>
                    <a:gd name="T5" fmla="*/ 0 60000 65536"/>
                    <a:gd name="T6" fmla="*/ 0 w 160"/>
                    <a:gd name="T7" fmla="*/ 0 h 72"/>
                    <a:gd name="T8" fmla="*/ 160 w 160"/>
                    <a:gd name="T9" fmla="*/ 72 h 7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60" h="72">
                      <a:moveTo>
                        <a:pt x="160" y="0"/>
                      </a:moveTo>
                      <a:lnTo>
                        <a:pt x="0" y="72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18" name="Group 105"/>
            <p:cNvGrpSpPr>
              <a:grpSpLocks/>
            </p:cNvGrpSpPr>
            <p:nvPr/>
          </p:nvGrpSpPr>
          <p:grpSpPr bwMode="auto">
            <a:xfrm>
              <a:off x="509590" y="4114800"/>
              <a:ext cx="1571628" cy="1981200"/>
              <a:chOff x="513" y="2592"/>
              <a:chExt cx="990" cy="1248"/>
            </a:xfrm>
          </p:grpSpPr>
          <p:grpSp>
            <p:nvGrpSpPr>
              <p:cNvPr id="20" name="Group 99"/>
              <p:cNvGrpSpPr>
                <a:grpSpLocks/>
              </p:cNvGrpSpPr>
              <p:nvPr/>
            </p:nvGrpSpPr>
            <p:grpSpPr bwMode="auto">
              <a:xfrm>
                <a:off x="513" y="3640"/>
                <a:ext cx="159" cy="200"/>
                <a:chOff x="321" y="3448"/>
                <a:chExt cx="159" cy="200"/>
              </a:xfrm>
            </p:grpSpPr>
            <p:sp>
              <p:nvSpPr>
                <p:cNvPr id="24" name="Freeform 100"/>
                <p:cNvSpPr>
                  <a:spLocks/>
                </p:cNvSpPr>
                <p:nvPr/>
              </p:nvSpPr>
              <p:spPr bwMode="auto">
                <a:xfrm>
                  <a:off x="340" y="3448"/>
                  <a:ext cx="140" cy="200"/>
                </a:xfrm>
                <a:custGeom>
                  <a:avLst/>
                  <a:gdLst>
                    <a:gd name="T0" fmla="*/ 0 w 140"/>
                    <a:gd name="T1" fmla="*/ 0 h 200"/>
                    <a:gd name="T2" fmla="*/ 104 w 140"/>
                    <a:gd name="T3" fmla="*/ 68 h 200"/>
                    <a:gd name="T4" fmla="*/ 140 w 140"/>
                    <a:gd name="T5" fmla="*/ 200 h 200"/>
                    <a:gd name="T6" fmla="*/ 0 60000 65536"/>
                    <a:gd name="T7" fmla="*/ 0 60000 65536"/>
                    <a:gd name="T8" fmla="*/ 0 60000 65536"/>
                    <a:gd name="T9" fmla="*/ 0 w 140"/>
                    <a:gd name="T10" fmla="*/ 0 h 200"/>
                    <a:gd name="T11" fmla="*/ 140 w 140"/>
                    <a:gd name="T12" fmla="*/ 200 h 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0" h="200">
                      <a:moveTo>
                        <a:pt x="0" y="0"/>
                      </a:moveTo>
                      <a:cubicBezTo>
                        <a:pt x="17" y="11"/>
                        <a:pt x="81" y="35"/>
                        <a:pt x="104" y="68"/>
                      </a:cubicBezTo>
                      <a:cubicBezTo>
                        <a:pt x="127" y="101"/>
                        <a:pt x="133" y="173"/>
                        <a:pt x="140" y="200"/>
                      </a:cubicBez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5" name="Freeform 101"/>
                <p:cNvSpPr>
                  <a:spLocks/>
                </p:cNvSpPr>
                <p:nvPr/>
              </p:nvSpPr>
              <p:spPr bwMode="auto">
                <a:xfrm>
                  <a:off x="321" y="3504"/>
                  <a:ext cx="98" cy="144"/>
                </a:xfrm>
                <a:custGeom>
                  <a:avLst/>
                  <a:gdLst>
                    <a:gd name="T0" fmla="*/ 0 w 98"/>
                    <a:gd name="T1" fmla="*/ 0 h 144"/>
                    <a:gd name="T2" fmla="*/ 82 w 98"/>
                    <a:gd name="T3" fmla="*/ 54 h 144"/>
                    <a:gd name="T4" fmla="*/ 97 w 98"/>
                    <a:gd name="T5" fmla="*/ 144 h 144"/>
                    <a:gd name="T6" fmla="*/ 0 60000 65536"/>
                    <a:gd name="T7" fmla="*/ 0 60000 65536"/>
                    <a:gd name="T8" fmla="*/ 0 60000 65536"/>
                    <a:gd name="T9" fmla="*/ 0 w 98"/>
                    <a:gd name="T10" fmla="*/ 0 h 144"/>
                    <a:gd name="T11" fmla="*/ 98 w 98"/>
                    <a:gd name="T12" fmla="*/ 144 h 1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8" h="144">
                      <a:moveTo>
                        <a:pt x="0" y="0"/>
                      </a:moveTo>
                      <a:cubicBezTo>
                        <a:pt x="13" y="9"/>
                        <a:pt x="66" y="30"/>
                        <a:pt x="82" y="54"/>
                      </a:cubicBezTo>
                      <a:cubicBezTo>
                        <a:pt x="98" y="78"/>
                        <a:pt x="94" y="125"/>
                        <a:pt x="97" y="144"/>
                      </a:cubicBez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1" name="Group 102"/>
              <p:cNvGrpSpPr>
                <a:grpSpLocks/>
              </p:cNvGrpSpPr>
              <p:nvPr/>
            </p:nvGrpSpPr>
            <p:grpSpPr bwMode="auto">
              <a:xfrm>
                <a:off x="1344" y="2592"/>
                <a:ext cx="159" cy="200"/>
                <a:chOff x="321" y="3448"/>
                <a:chExt cx="159" cy="200"/>
              </a:xfrm>
            </p:grpSpPr>
            <p:sp>
              <p:nvSpPr>
                <p:cNvPr id="22" name="Freeform 103"/>
                <p:cNvSpPr>
                  <a:spLocks/>
                </p:cNvSpPr>
                <p:nvPr/>
              </p:nvSpPr>
              <p:spPr bwMode="auto">
                <a:xfrm>
                  <a:off x="340" y="3448"/>
                  <a:ext cx="140" cy="200"/>
                </a:xfrm>
                <a:custGeom>
                  <a:avLst/>
                  <a:gdLst>
                    <a:gd name="T0" fmla="*/ 0 w 140"/>
                    <a:gd name="T1" fmla="*/ 0 h 200"/>
                    <a:gd name="T2" fmla="*/ 104 w 140"/>
                    <a:gd name="T3" fmla="*/ 68 h 200"/>
                    <a:gd name="T4" fmla="*/ 140 w 140"/>
                    <a:gd name="T5" fmla="*/ 200 h 200"/>
                    <a:gd name="T6" fmla="*/ 0 60000 65536"/>
                    <a:gd name="T7" fmla="*/ 0 60000 65536"/>
                    <a:gd name="T8" fmla="*/ 0 60000 65536"/>
                    <a:gd name="T9" fmla="*/ 0 w 140"/>
                    <a:gd name="T10" fmla="*/ 0 h 200"/>
                    <a:gd name="T11" fmla="*/ 140 w 140"/>
                    <a:gd name="T12" fmla="*/ 200 h 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0" h="200">
                      <a:moveTo>
                        <a:pt x="0" y="0"/>
                      </a:moveTo>
                      <a:cubicBezTo>
                        <a:pt x="17" y="11"/>
                        <a:pt x="81" y="35"/>
                        <a:pt x="104" y="68"/>
                      </a:cubicBezTo>
                      <a:cubicBezTo>
                        <a:pt x="127" y="101"/>
                        <a:pt x="133" y="173"/>
                        <a:pt x="140" y="200"/>
                      </a:cubicBez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" name="Freeform 104"/>
                <p:cNvSpPr>
                  <a:spLocks/>
                </p:cNvSpPr>
                <p:nvPr/>
              </p:nvSpPr>
              <p:spPr bwMode="auto">
                <a:xfrm>
                  <a:off x="321" y="3504"/>
                  <a:ext cx="98" cy="144"/>
                </a:xfrm>
                <a:custGeom>
                  <a:avLst/>
                  <a:gdLst>
                    <a:gd name="T0" fmla="*/ 0 w 98"/>
                    <a:gd name="T1" fmla="*/ 0 h 144"/>
                    <a:gd name="T2" fmla="*/ 82 w 98"/>
                    <a:gd name="T3" fmla="*/ 54 h 144"/>
                    <a:gd name="T4" fmla="*/ 97 w 98"/>
                    <a:gd name="T5" fmla="*/ 144 h 144"/>
                    <a:gd name="T6" fmla="*/ 0 60000 65536"/>
                    <a:gd name="T7" fmla="*/ 0 60000 65536"/>
                    <a:gd name="T8" fmla="*/ 0 60000 65536"/>
                    <a:gd name="T9" fmla="*/ 0 w 98"/>
                    <a:gd name="T10" fmla="*/ 0 h 144"/>
                    <a:gd name="T11" fmla="*/ 98 w 98"/>
                    <a:gd name="T12" fmla="*/ 144 h 1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8" h="144">
                      <a:moveTo>
                        <a:pt x="0" y="0"/>
                      </a:moveTo>
                      <a:cubicBezTo>
                        <a:pt x="13" y="9"/>
                        <a:pt x="66" y="30"/>
                        <a:pt x="82" y="54"/>
                      </a:cubicBezTo>
                      <a:cubicBezTo>
                        <a:pt x="98" y="78"/>
                        <a:pt x="94" y="125"/>
                        <a:pt x="97" y="144"/>
                      </a:cubicBez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9" name="Freeform 116"/>
            <p:cNvSpPr>
              <a:spLocks/>
            </p:cNvSpPr>
            <p:nvPr/>
          </p:nvSpPr>
          <p:spPr bwMode="auto">
            <a:xfrm flipH="1">
              <a:off x="2762250" y="2895600"/>
              <a:ext cx="361950" cy="76200"/>
            </a:xfrm>
            <a:custGeom>
              <a:avLst/>
              <a:gdLst>
                <a:gd name="T0" fmla="*/ 2147483647 w 228"/>
                <a:gd name="T1" fmla="*/ 0 h 48"/>
                <a:gd name="T2" fmla="*/ 2147483647 w 228"/>
                <a:gd name="T3" fmla="*/ 2147483647 h 48"/>
                <a:gd name="T4" fmla="*/ 0 w 228"/>
                <a:gd name="T5" fmla="*/ 2147483647 h 48"/>
                <a:gd name="T6" fmla="*/ 0 60000 65536"/>
                <a:gd name="T7" fmla="*/ 0 60000 65536"/>
                <a:gd name="T8" fmla="*/ 0 60000 65536"/>
                <a:gd name="T9" fmla="*/ 0 w 228"/>
                <a:gd name="T10" fmla="*/ 0 h 48"/>
                <a:gd name="T11" fmla="*/ 228 w 228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" h="48">
                  <a:moveTo>
                    <a:pt x="228" y="0"/>
                  </a:moveTo>
                  <a:cubicBezTo>
                    <a:pt x="209" y="8"/>
                    <a:pt x="150" y="42"/>
                    <a:pt x="112" y="45"/>
                  </a:cubicBezTo>
                  <a:cubicBezTo>
                    <a:pt x="74" y="48"/>
                    <a:pt x="23" y="23"/>
                    <a:pt x="0" y="17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3143240" y="2786058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B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4000496" y="2857496"/>
            <a:ext cx="2857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Доказательство: </a:t>
            </a:r>
          </a:p>
        </p:txBody>
      </p:sp>
      <p:graphicFrame>
        <p:nvGraphicFramePr>
          <p:cNvPr id="218175" name="Object 63"/>
          <p:cNvGraphicFramePr>
            <a:graphicFrameLocks noChangeAspect="1"/>
          </p:cNvGraphicFramePr>
          <p:nvPr/>
        </p:nvGraphicFramePr>
        <p:xfrm>
          <a:off x="6834187" y="3000372"/>
          <a:ext cx="230981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Формула" r:id="rId3" imgW="850531" imgH="203112" progId="Equation.3">
                  <p:embed/>
                </p:oleObj>
              </mc:Choice>
              <mc:Fallback>
                <p:oleObj name="Формула" r:id="rId3" imgW="850531" imgH="203112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4187" y="3000372"/>
                        <a:ext cx="2309813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65"/>
          <p:cNvSpPr txBox="1">
            <a:spLocks noChangeArrowheads="1"/>
          </p:cNvSpPr>
          <p:nvPr/>
        </p:nvSpPr>
        <p:spPr bwMode="auto">
          <a:xfrm>
            <a:off x="3929058" y="3500438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BM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43" name="Text Box 66"/>
          <p:cNvSpPr txBox="1">
            <a:spLocks noChangeArrowheads="1"/>
          </p:cNvSpPr>
          <p:nvPr/>
        </p:nvSpPr>
        <p:spPr bwMode="auto">
          <a:xfrm>
            <a:off x="4000496" y="4000504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BA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44" name="Line 67"/>
          <p:cNvSpPr>
            <a:spLocks noChangeShapeType="1"/>
          </p:cNvSpPr>
          <p:nvPr/>
        </p:nvSpPr>
        <p:spPr bwMode="auto">
          <a:xfrm>
            <a:off x="4000496" y="4000504"/>
            <a:ext cx="533400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5" name="Group 68"/>
          <p:cNvGrpSpPr>
            <a:grpSpLocks/>
          </p:cNvGrpSpPr>
          <p:nvPr/>
        </p:nvGrpSpPr>
        <p:grpSpPr bwMode="auto">
          <a:xfrm>
            <a:off x="4500562" y="3500438"/>
            <a:ext cx="1004888" cy="950913"/>
            <a:chOff x="3792" y="864"/>
            <a:chExt cx="633" cy="599"/>
          </a:xfrm>
        </p:grpSpPr>
        <p:sp>
          <p:nvSpPr>
            <p:cNvPr id="46" name="Text Box 69"/>
            <p:cNvSpPr txBox="1">
              <a:spLocks noChangeArrowheads="1"/>
            </p:cNvSpPr>
            <p:nvPr/>
          </p:nvSpPr>
          <p:spPr bwMode="auto">
            <a:xfrm>
              <a:off x="3792" y="1056"/>
              <a:ext cx="2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Calibri" pitchFamily="34" charset="0"/>
                </a:rPr>
                <a:t>=</a:t>
              </a:r>
              <a:endParaRPr lang="ru-RU" sz="2400" dirty="0">
                <a:latin typeface="Calibri" pitchFamily="34" charset="0"/>
              </a:endParaRPr>
            </a:p>
          </p:txBody>
        </p:sp>
        <p:grpSp>
          <p:nvGrpSpPr>
            <p:cNvPr id="47" name="Group 70"/>
            <p:cNvGrpSpPr>
              <a:grpSpLocks/>
            </p:cNvGrpSpPr>
            <p:nvPr/>
          </p:nvGrpSpPr>
          <p:grpSpPr bwMode="auto">
            <a:xfrm>
              <a:off x="4032" y="864"/>
              <a:ext cx="393" cy="599"/>
              <a:chOff x="3398" y="889"/>
              <a:chExt cx="393" cy="599"/>
            </a:xfrm>
          </p:grpSpPr>
          <p:sp>
            <p:nvSpPr>
              <p:cNvPr id="48" name="Text Box 71"/>
              <p:cNvSpPr txBox="1">
                <a:spLocks noChangeArrowheads="1"/>
              </p:cNvSpPr>
              <p:nvPr/>
            </p:nvSpPr>
            <p:spPr bwMode="auto">
              <a:xfrm>
                <a:off x="3398" y="889"/>
                <a:ext cx="38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Calibri" pitchFamily="34" charset="0"/>
                  </a:rPr>
                  <a:t>BN</a:t>
                </a:r>
                <a:endParaRPr lang="ru-RU" sz="2400">
                  <a:latin typeface="Calibri" pitchFamily="34" charset="0"/>
                </a:endParaRPr>
              </a:p>
            </p:txBody>
          </p:sp>
          <p:sp>
            <p:nvSpPr>
              <p:cNvPr id="49" name="Text Box 72"/>
              <p:cNvSpPr txBox="1">
                <a:spLocks noChangeArrowheads="1"/>
              </p:cNvSpPr>
              <p:nvPr/>
            </p:nvSpPr>
            <p:spPr bwMode="auto">
              <a:xfrm>
                <a:off x="3408" y="1200"/>
                <a:ext cx="38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latin typeface="Calibri" pitchFamily="34" charset="0"/>
                  </a:rPr>
                  <a:t>BC</a:t>
                </a:r>
                <a:endParaRPr lang="ru-RU" sz="2400" dirty="0">
                  <a:latin typeface="Calibri" pitchFamily="34" charset="0"/>
                </a:endParaRPr>
              </a:p>
            </p:txBody>
          </p:sp>
          <p:sp>
            <p:nvSpPr>
              <p:cNvPr id="50" name="Line 73"/>
              <p:cNvSpPr>
                <a:spLocks noChangeShapeType="1"/>
              </p:cNvSpPr>
              <p:nvPr/>
            </p:nvSpPr>
            <p:spPr bwMode="auto">
              <a:xfrm>
                <a:off x="3408" y="1200"/>
                <a:ext cx="336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1" name="Group 74"/>
          <p:cNvGrpSpPr>
            <a:grpSpLocks/>
          </p:cNvGrpSpPr>
          <p:nvPr/>
        </p:nvGrpSpPr>
        <p:grpSpPr bwMode="auto">
          <a:xfrm>
            <a:off x="5491163" y="3500438"/>
            <a:ext cx="866788" cy="950913"/>
            <a:chOff x="3792" y="864"/>
            <a:chExt cx="586" cy="599"/>
          </a:xfrm>
        </p:grpSpPr>
        <p:sp>
          <p:nvSpPr>
            <p:cNvPr id="52" name="Text Box 75"/>
            <p:cNvSpPr txBox="1">
              <a:spLocks noChangeArrowheads="1"/>
            </p:cNvSpPr>
            <p:nvPr/>
          </p:nvSpPr>
          <p:spPr bwMode="auto">
            <a:xfrm>
              <a:off x="3792" y="1056"/>
              <a:ext cx="2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Calibri" pitchFamily="34" charset="0"/>
                </a:rPr>
                <a:t>=</a:t>
              </a:r>
              <a:endParaRPr lang="ru-RU" sz="2400" dirty="0">
                <a:latin typeface="Calibri" pitchFamily="34" charset="0"/>
              </a:endParaRPr>
            </a:p>
          </p:txBody>
        </p:sp>
        <p:grpSp>
          <p:nvGrpSpPr>
            <p:cNvPr id="53" name="Group 76"/>
            <p:cNvGrpSpPr>
              <a:grpSpLocks/>
            </p:cNvGrpSpPr>
            <p:nvPr/>
          </p:nvGrpSpPr>
          <p:grpSpPr bwMode="auto">
            <a:xfrm>
              <a:off x="4032" y="864"/>
              <a:ext cx="346" cy="599"/>
              <a:chOff x="3398" y="889"/>
              <a:chExt cx="346" cy="599"/>
            </a:xfrm>
          </p:grpSpPr>
          <p:sp>
            <p:nvSpPr>
              <p:cNvPr id="54" name="Text Box 77"/>
              <p:cNvSpPr txBox="1">
                <a:spLocks noChangeArrowheads="1"/>
              </p:cNvSpPr>
              <p:nvPr/>
            </p:nvSpPr>
            <p:spPr bwMode="auto">
              <a:xfrm>
                <a:off x="3398" y="889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latin typeface="Calibri" pitchFamily="34" charset="0"/>
                  </a:rPr>
                  <a:t> 1</a:t>
                </a:r>
                <a:endParaRPr lang="ru-RU" sz="2400" dirty="0">
                  <a:latin typeface="Calibri" pitchFamily="34" charset="0"/>
                </a:endParaRPr>
              </a:p>
            </p:txBody>
          </p:sp>
          <p:sp>
            <p:nvSpPr>
              <p:cNvPr id="55" name="Text Box 78"/>
              <p:cNvSpPr txBox="1">
                <a:spLocks noChangeArrowheads="1"/>
              </p:cNvSpPr>
              <p:nvPr/>
            </p:nvSpPr>
            <p:spPr bwMode="auto">
              <a:xfrm>
                <a:off x="3408" y="1200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Calibri" pitchFamily="34" charset="0"/>
                  </a:rPr>
                  <a:t> 2</a:t>
                </a:r>
                <a:endParaRPr lang="ru-RU" sz="2400">
                  <a:latin typeface="Calibri" pitchFamily="34" charset="0"/>
                </a:endParaRPr>
              </a:p>
            </p:txBody>
          </p:sp>
          <p:sp>
            <p:nvSpPr>
              <p:cNvPr id="56" name="Line 79"/>
              <p:cNvSpPr>
                <a:spLocks noChangeShapeType="1"/>
              </p:cNvSpPr>
              <p:nvPr/>
            </p:nvSpPr>
            <p:spPr bwMode="auto">
              <a:xfrm>
                <a:off x="3408" y="1200"/>
                <a:ext cx="336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7" name="Group 80"/>
          <p:cNvGrpSpPr>
            <a:grpSpLocks/>
          </p:cNvGrpSpPr>
          <p:nvPr/>
        </p:nvGrpSpPr>
        <p:grpSpPr bwMode="auto">
          <a:xfrm>
            <a:off x="6643702" y="3571878"/>
            <a:ext cx="2303450" cy="882651"/>
            <a:chOff x="288" y="1200"/>
            <a:chExt cx="1592" cy="556"/>
          </a:xfrm>
        </p:grpSpPr>
        <p:graphicFrame>
          <p:nvGraphicFramePr>
            <p:cNvPr id="58" name="Object 81"/>
            <p:cNvGraphicFramePr>
              <a:graphicFrameLocks noChangeAspect="1"/>
            </p:cNvGraphicFramePr>
            <p:nvPr/>
          </p:nvGraphicFramePr>
          <p:xfrm>
            <a:off x="288" y="120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7" name="Формула" r:id="rId5" imgW="139579" imgH="164957" progId="Equation.3">
                    <p:embed/>
                  </p:oleObj>
                </mc:Choice>
                <mc:Fallback>
                  <p:oleObj name="Формула" r:id="rId5" imgW="139579" imgH="164957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120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" name="Text Box 82"/>
            <p:cNvSpPr txBox="1">
              <a:spLocks noChangeArrowheads="1"/>
            </p:cNvSpPr>
            <p:nvPr/>
          </p:nvSpPr>
          <p:spPr bwMode="auto">
            <a:xfrm>
              <a:off x="396" y="1233"/>
              <a:ext cx="148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>
                  <a:latin typeface="Calibri" pitchFamily="34" charset="0"/>
                </a:rPr>
                <a:t> </a:t>
              </a:r>
              <a:r>
                <a:rPr lang="en-US" sz="2400" dirty="0">
                  <a:latin typeface="Calibri" pitchFamily="34" charset="0"/>
                </a:rPr>
                <a:t>MBN        </a:t>
              </a:r>
              <a:r>
                <a:rPr lang="ru-RU" sz="2400" dirty="0">
                  <a:latin typeface="Calibri" pitchFamily="34" charset="0"/>
                </a:rPr>
                <a:t>    </a:t>
              </a:r>
              <a:r>
                <a:rPr lang="en-US" sz="2400" dirty="0">
                  <a:latin typeface="Calibri" pitchFamily="34" charset="0"/>
                </a:rPr>
                <a:t> ABC</a:t>
              </a:r>
              <a:r>
                <a:rPr lang="ru-RU" sz="2400" dirty="0">
                  <a:latin typeface="Calibri" pitchFamily="34" charset="0"/>
                </a:rPr>
                <a:t> </a:t>
              </a:r>
            </a:p>
            <a:p>
              <a:r>
                <a:rPr lang="ru-RU" sz="2400" dirty="0">
                  <a:latin typeface="Calibri" pitchFamily="34" charset="0"/>
                </a:rPr>
                <a:t>по 2 признаку</a:t>
              </a:r>
            </a:p>
          </p:txBody>
        </p:sp>
        <p:sp>
          <p:nvSpPr>
            <p:cNvPr id="60" name="Freeform 83"/>
            <p:cNvSpPr>
              <a:spLocks/>
            </p:cNvSpPr>
            <p:nvPr/>
          </p:nvSpPr>
          <p:spPr bwMode="auto">
            <a:xfrm rot="206182">
              <a:off x="960" y="1344"/>
              <a:ext cx="240" cy="95"/>
            </a:xfrm>
            <a:custGeom>
              <a:avLst/>
              <a:gdLst>
                <a:gd name="T0" fmla="*/ 18 w 540"/>
                <a:gd name="T1" fmla="*/ 14 h 205"/>
                <a:gd name="T2" fmla="*/ 14 w 540"/>
                <a:gd name="T3" fmla="*/ 18 h 205"/>
                <a:gd name="T4" fmla="*/ 6 w 540"/>
                <a:gd name="T5" fmla="*/ 20 h 205"/>
                <a:gd name="T6" fmla="*/ 1 w 540"/>
                <a:gd name="T7" fmla="*/ 15 h 205"/>
                <a:gd name="T8" fmla="*/ 1 w 540"/>
                <a:gd name="T9" fmla="*/ 6 h 205"/>
                <a:gd name="T10" fmla="*/ 6 w 540"/>
                <a:gd name="T11" fmla="*/ 3 h 205"/>
                <a:gd name="T12" fmla="*/ 14 w 540"/>
                <a:gd name="T13" fmla="*/ 4 h 205"/>
                <a:gd name="T14" fmla="*/ 25 w 540"/>
                <a:gd name="T15" fmla="*/ 11 h 205"/>
                <a:gd name="T16" fmla="*/ 33 w 540"/>
                <a:gd name="T17" fmla="*/ 17 h 205"/>
                <a:gd name="T18" fmla="*/ 43 w 540"/>
                <a:gd name="T19" fmla="*/ 17 h 205"/>
                <a:gd name="T20" fmla="*/ 47 w 540"/>
                <a:gd name="T21" fmla="*/ 11 h 205"/>
                <a:gd name="T22" fmla="*/ 45 w 540"/>
                <a:gd name="T23" fmla="*/ 3 h 205"/>
                <a:gd name="T24" fmla="*/ 38 w 540"/>
                <a:gd name="T25" fmla="*/ 0 h 205"/>
                <a:gd name="T26" fmla="*/ 31 w 540"/>
                <a:gd name="T27" fmla="*/ 5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0"/>
                <a:gd name="T43" fmla="*/ 0 h 205"/>
                <a:gd name="T44" fmla="*/ 540 w 540"/>
                <a:gd name="T45" fmla="*/ 205 h 2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aphicFrame>
          <p:nvGraphicFramePr>
            <p:cNvPr id="61" name="Object 84"/>
            <p:cNvGraphicFramePr>
              <a:graphicFrameLocks noChangeAspect="1"/>
            </p:cNvGraphicFramePr>
            <p:nvPr/>
          </p:nvGraphicFramePr>
          <p:xfrm>
            <a:off x="1208" y="120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Формула" r:id="rId7" imgW="139579" imgH="164957" progId="Equation.3">
                    <p:embed/>
                  </p:oleObj>
                </mc:Choice>
                <mc:Fallback>
                  <p:oleObj name="Формула" r:id="rId7" imgW="139579" imgH="164957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8" y="120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2" name="Group 97"/>
          <p:cNvGrpSpPr>
            <a:grpSpLocks/>
          </p:cNvGrpSpPr>
          <p:nvPr/>
        </p:nvGrpSpPr>
        <p:grpSpPr bwMode="auto">
          <a:xfrm>
            <a:off x="4643438" y="4714884"/>
            <a:ext cx="2168525" cy="950913"/>
            <a:chOff x="3120" y="2976"/>
            <a:chExt cx="1366" cy="599"/>
          </a:xfrm>
        </p:grpSpPr>
        <p:grpSp>
          <p:nvGrpSpPr>
            <p:cNvPr id="63" name="Group 85"/>
            <p:cNvGrpSpPr>
              <a:grpSpLocks/>
            </p:cNvGrpSpPr>
            <p:nvPr/>
          </p:nvGrpSpPr>
          <p:grpSpPr bwMode="auto">
            <a:xfrm>
              <a:off x="3120" y="2976"/>
              <a:ext cx="655" cy="599"/>
              <a:chOff x="3792" y="864"/>
              <a:chExt cx="655" cy="599"/>
            </a:xfrm>
          </p:grpSpPr>
          <p:sp>
            <p:nvSpPr>
              <p:cNvPr id="70" name="Text Box 86"/>
              <p:cNvSpPr txBox="1">
                <a:spLocks noChangeArrowheads="1"/>
              </p:cNvSpPr>
              <p:nvPr/>
            </p:nvSpPr>
            <p:spPr bwMode="auto">
              <a:xfrm>
                <a:off x="3792" y="1056"/>
                <a:ext cx="1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2400">
                  <a:latin typeface="Calibri" pitchFamily="34" charset="0"/>
                </a:endParaRPr>
              </a:p>
            </p:txBody>
          </p:sp>
          <p:grpSp>
            <p:nvGrpSpPr>
              <p:cNvPr id="71" name="Group 87"/>
              <p:cNvGrpSpPr>
                <a:grpSpLocks/>
              </p:cNvGrpSpPr>
              <p:nvPr/>
            </p:nvGrpSpPr>
            <p:grpSpPr bwMode="auto">
              <a:xfrm>
                <a:off x="4032" y="864"/>
                <a:ext cx="415" cy="599"/>
                <a:chOff x="3398" y="889"/>
                <a:chExt cx="415" cy="599"/>
              </a:xfrm>
            </p:grpSpPr>
            <p:sp>
              <p:nvSpPr>
                <p:cNvPr id="72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3398" y="889"/>
                  <a:ext cx="415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Calibri" pitchFamily="34" charset="0"/>
                    </a:rPr>
                    <a:t>MN</a:t>
                  </a:r>
                  <a:endParaRPr lang="ru-RU" sz="2400">
                    <a:latin typeface="Calibri" pitchFamily="34" charset="0"/>
                  </a:endParaRPr>
                </a:p>
              </p:txBody>
            </p:sp>
            <p:sp>
              <p:nvSpPr>
                <p:cNvPr id="73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3408" y="1200"/>
                  <a:ext cx="38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Calibri" pitchFamily="34" charset="0"/>
                    </a:rPr>
                    <a:t>AC</a:t>
                  </a:r>
                  <a:endParaRPr lang="ru-RU" sz="2400">
                    <a:latin typeface="Calibri" pitchFamily="34" charset="0"/>
                  </a:endParaRPr>
                </a:p>
              </p:txBody>
            </p:sp>
            <p:sp>
              <p:nvSpPr>
                <p:cNvPr id="74" name="Line 90"/>
                <p:cNvSpPr>
                  <a:spLocks noChangeShapeType="1"/>
                </p:cNvSpPr>
                <p:nvPr/>
              </p:nvSpPr>
              <p:spPr bwMode="auto">
                <a:xfrm>
                  <a:off x="3408" y="1200"/>
                  <a:ext cx="336" cy="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4" name="Group 91"/>
            <p:cNvGrpSpPr>
              <a:grpSpLocks/>
            </p:cNvGrpSpPr>
            <p:nvPr/>
          </p:nvGrpSpPr>
          <p:grpSpPr bwMode="auto">
            <a:xfrm>
              <a:off x="3744" y="2976"/>
              <a:ext cx="742" cy="599"/>
              <a:chOff x="3792" y="864"/>
              <a:chExt cx="742" cy="599"/>
            </a:xfrm>
          </p:grpSpPr>
          <p:sp>
            <p:nvSpPr>
              <p:cNvPr id="65" name="Text Box 92"/>
              <p:cNvSpPr txBox="1">
                <a:spLocks noChangeArrowheads="1"/>
              </p:cNvSpPr>
              <p:nvPr/>
            </p:nvSpPr>
            <p:spPr bwMode="auto">
              <a:xfrm>
                <a:off x="3792" y="1056"/>
                <a:ext cx="74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latin typeface="Calibri" pitchFamily="34" charset="0"/>
                  </a:rPr>
                  <a:t>=  </a:t>
                </a:r>
                <a:r>
                  <a:rPr lang="ru-RU" sz="2400" dirty="0">
                    <a:latin typeface="Calibri" pitchFamily="34" charset="0"/>
                  </a:rPr>
                  <a:t>   </a:t>
                </a:r>
                <a:r>
                  <a:rPr lang="en-US" sz="2400" dirty="0">
                    <a:latin typeface="Calibri" pitchFamily="34" charset="0"/>
                  </a:rPr>
                  <a:t>      ;</a:t>
                </a:r>
                <a:endParaRPr lang="ru-RU" sz="2400" dirty="0">
                  <a:latin typeface="Calibri" pitchFamily="34" charset="0"/>
                </a:endParaRPr>
              </a:p>
            </p:txBody>
          </p:sp>
          <p:grpSp>
            <p:nvGrpSpPr>
              <p:cNvPr id="66" name="Group 93"/>
              <p:cNvGrpSpPr>
                <a:grpSpLocks/>
              </p:cNvGrpSpPr>
              <p:nvPr/>
            </p:nvGrpSpPr>
            <p:grpSpPr bwMode="auto">
              <a:xfrm>
                <a:off x="4032" y="864"/>
                <a:ext cx="346" cy="599"/>
                <a:chOff x="3398" y="889"/>
                <a:chExt cx="346" cy="599"/>
              </a:xfrm>
            </p:grpSpPr>
            <p:sp>
              <p:nvSpPr>
                <p:cNvPr id="67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3398" y="889"/>
                  <a:ext cx="27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Calibri" pitchFamily="34" charset="0"/>
                    </a:rPr>
                    <a:t> 1</a:t>
                  </a:r>
                  <a:endParaRPr lang="ru-RU" sz="2400">
                    <a:latin typeface="Calibri" pitchFamily="34" charset="0"/>
                  </a:endParaRPr>
                </a:p>
              </p:txBody>
            </p:sp>
            <p:sp>
              <p:nvSpPr>
                <p:cNvPr id="68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3408" y="1200"/>
                  <a:ext cx="27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latin typeface="Calibri" pitchFamily="34" charset="0"/>
                    </a:rPr>
                    <a:t> 2</a:t>
                  </a:r>
                  <a:endParaRPr lang="ru-RU" sz="2400">
                    <a:latin typeface="Calibri" pitchFamily="34" charset="0"/>
                  </a:endParaRPr>
                </a:p>
              </p:txBody>
            </p:sp>
            <p:sp>
              <p:nvSpPr>
                <p:cNvPr id="69" name="Line 96"/>
                <p:cNvSpPr>
                  <a:spLocks noChangeShapeType="1"/>
                </p:cNvSpPr>
                <p:nvPr/>
              </p:nvSpPr>
              <p:spPr bwMode="auto">
                <a:xfrm>
                  <a:off x="3408" y="1200"/>
                  <a:ext cx="336" cy="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75" name="Group 108"/>
          <p:cNvGrpSpPr>
            <a:grpSpLocks/>
          </p:cNvGrpSpPr>
          <p:nvPr/>
        </p:nvGrpSpPr>
        <p:grpSpPr bwMode="auto">
          <a:xfrm>
            <a:off x="6929454" y="4786322"/>
            <a:ext cx="1981200" cy="762000"/>
            <a:chOff x="240" y="1584"/>
            <a:chExt cx="1248" cy="480"/>
          </a:xfrm>
        </p:grpSpPr>
        <p:sp>
          <p:nvSpPr>
            <p:cNvPr id="76" name="Text Box 109"/>
            <p:cNvSpPr txBox="1">
              <a:spLocks noChangeArrowheads="1"/>
            </p:cNvSpPr>
            <p:nvPr/>
          </p:nvSpPr>
          <p:spPr bwMode="auto">
            <a:xfrm>
              <a:off x="240" y="1680"/>
              <a:ext cx="1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Calibri" pitchFamily="34" charset="0"/>
                </a:rPr>
                <a:t>MN </a:t>
              </a:r>
              <a:r>
                <a:rPr lang="ru-RU" sz="2400" dirty="0">
                  <a:latin typeface="Calibri" pitchFamily="34" charset="0"/>
                </a:rPr>
                <a:t>=      АС</a:t>
              </a:r>
            </a:p>
          </p:txBody>
        </p:sp>
        <p:sp>
          <p:nvSpPr>
            <p:cNvPr id="77" name="Text Box 110"/>
            <p:cNvSpPr txBox="1">
              <a:spLocks noChangeArrowheads="1"/>
            </p:cNvSpPr>
            <p:nvPr/>
          </p:nvSpPr>
          <p:spPr bwMode="auto">
            <a:xfrm>
              <a:off x="768" y="1584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latin typeface="Calibri" pitchFamily="34" charset="0"/>
                </a:rPr>
                <a:t>1</a:t>
              </a:r>
            </a:p>
          </p:txBody>
        </p:sp>
        <p:sp>
          <p:nvSpPr>
            <p:cNvPr id="78" name="Text Box 111"/>
            <p:cNvSpPr txBox="1">
              <a:spLocks noChangeArrowheads="1"/>
            </p:cNvSpPr>
            <p:nvPr/>
          </p:nvSpPr>
          <p:spPr bwMode="auto">
            <a:xfrm>
              <a:off x="768" y="1776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latin typeface="Calibri" pitchFamily="34" charset="0"/>
                </a:rPr>
                <a:t>2</a:t>
              </a:r>
            </a:p>
          </p:txBody>
        </p:sp>
        <p:sp>
          <p:nvSpPr>
            <p:cNvPr id="79" name="Line 112"/>
            <p:cNvSpPr>
              <a:spLocks noChangeShapeType="1"/>
            </p:cNvSpPr>
            <p:nvPr/>
          </p:nvSpPr>
          <p:spPr bwMode="auto">
            <a:xfrm>
              <a:off x="768" y="1823"/>
              <a:ext cx="19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0" name="Group 115"/>
          <p:cNvGrpSpPr>
            <a:grpSpLocks/>
          </p:cNvGrpSpPr>
          <p:nvPr/>
        </p:nvGrpSpPr>
        <p:grpSpPr bwMode="auto">
          <a:xfrm>
            <a:off x="4643955" y="5786454"/>
            <a:ext cx="4500045" cy="457200"/>
            <a:chOff x="2977" y="3708"/>
            <a:chExt cx="3174" cy="288"/>
          </a:xfrm>
        </p:grpSpPr>
        <p:sp>
          <p:nvSpPr>
            <p:cNvPr id="81" name="Text Box 107"/>
            <p:cNvSpPr txBox="1">
              <a:spLocks noChangeArrowheads="1"/>
            </p:cNvSpPr>
            <p:nvPr/>
          </p:nvSpPr>
          <p:spPr bwMode="auto">
            <a:xfrm>
              <a:off x="3127" y="3708"/>
              <a:ext cx="30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latin typeface="+mn-lt"/>
                </a:rPr>
                <a:t> </a:t>
              </a:r>
              <a:r>
                <a:rPr lang="en-US" sz="2400" dirty="0">
                  <a:latin typeface="+mn-lt"/>
                </a:rPr>
                <a:t>1=</a:t>
              </a:r>
              <a:r>
                <a:rPr lang="ru-RU" sz="2400" dirty="0">
                  <a:latin typeface="+mn-lt"/>
                </a:rPr>
                <a:t>  </a:t>
              </a:r>
              <a:r>
                <a:rPr lang="en-US" sz="2400" dirty="0">
                  <a:latin typeface="+mn-lt"/>
                </a:rPr>
                <a:t>   2 </a:t>
              </a:r>
              <a:r>
                <a:rPr lang="ru-RU" sz="2400" dirty="0">
                  <a:latin typeface="+mn-lt"/>
                </a:rPr>
                <a:t>, значит,</a:t>
              </a:r>
              <a:r>
                <a:rPr lang="en-US" sz="2400" dirty="0">
                  <a:latin typeface="+mn-lt"/>
                </a:rPr>
                <a:t>  </a:t>
              </a:r>
              <a:r>
                <a:rPr lang="ru-RU" sz="2400" dirty="0">
                  <a:latin typeface="+mn-lt"/>
                </a:rPr>
                <a:t>М</a:t>
              </a:r>
              <a:r>
                <a:rPr lang="en-US" sz="2400" dirty="0">
                  <a:latin typeface="+mn-lt"/>
                </a:rPr>
                <a:t>N II </a:t>
              </a:r>
              <a:r>
                <a:rPr lang="ru-RU" sz="2400" dirty="0">
                  <a:latin typeface="+mn-lt"/>
                </a:rPr>
                <a:t>АС.  </a:t>
              </a:r>
            </a:p>
          </p:txBody>
        </p:sp>
        <p:graphicFrame>
          <p:nvGraphicFramePr>
            <p:cNvPr id="82" name="Object 113"/>
            <p:cNvGraphicFramePr>
              <a:graphicFrameLocks noChangeAspect="1"/>
            </p:cNvGraphicFramePr>
            <p:nvPr/>
          </p:nvGraphicFramePr>
          <p:xfrm>
            <a:off x="2977" y="3753"/>
            <a:ext cx="244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Формула" r:id="rId8" imgW="164957" imgH="152268" progId="Equation.3">
                    <p:embed/>
                  </p:oleObj>
                </mc:Choice>
                <mc:Fallback>
                  <p:oleObj name="Формула" r:id="rId8" imgW="164957" imgH="152268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" y="3753"/>
                          <a:ext cx="244" cy="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Object 114"/>
            <p:cNvGraphicFramePr>
              <a:graphicFrameLocks noChangeAspect="1"/>
            </p:cNvGraphicFramePr>
            <p:nvPr/>
          </p:nvGraphicFramePr>
          <p:xfrm>
            <a:off x="3430" y="3753"/>
            <a:ext cx="244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Формула" r:id="rId10" imgW="164957" imgH="152268" progId="Equation.3">
                    <p:embed/>
                  </p:oleObj>
                </mc:Choice>
                <mc:Fallback>
                  <p:oleObj name="Формула" r:id="rId10" imgW="164957" imgH="152268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0" y="3753"/>
                          <a:ext cx="244" cy="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181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РЕШИТЬ ЗАДАЧУ УСТНО: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ru-RU" sz="40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Дано:</a:t>
            </a: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M</a:t>
            </a: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 – сред. линия</a:t>
            </a:r>
          </a:p>
          <a:p>
            <a:pPr>
              <a:buNone/>
              <a:defRPr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АС=12</a:t>
            </a:r>
            <a:endParaRPr lang="en-US" sz="40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>
              <a:buNone/>
              <a:defRPr/>
            </a:pPr>
            <a:r>
              <a:rPr lang="ru-RU" sz="4000" b="1" i="1" u="sng" dirty="0">
                <a:solidFill>
                  <a:srgbClr val="002060"/>
                </a:solidFill>
                <a:latin typeface="Monotype Corsiva" pitchFamily="66" charset="0"/>
              </a:rPr>
              <a:t>Найти:</a:t>
            </a: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M</a:t>
            </a: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</a:t>
            </a: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19" name="Равнобедренный треугольник 18"/>
          <p:cNvSpPr/>
          <p:nvPr/>
        </p:nvSpPr>
        <p:spPr>
          <a:xfrm rot="1655472">
            <a:off x="4929190" y="1928802"/>
            <a:ext cx="3143272" cy="35004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857620" y="442913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44" y="364331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86380" y="292893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9454" y="600076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58082" y="164305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>
            <a:stCxn id="19" idx="1"/>
            <a:endCxn id="19" idx="5"/>
          </p:cNvCxnSpPr>
          <p:nvPr/>
        </p:nvCxnSpPr>
        <p:spPr>
          <a:xfrm rot="10800000" flipH="1" flipV="1">
            <a:off x="5804375" y="3315074"/>
            <a:ext cx="1392902" cy="72791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5"/>
          <p:cNvSpPr>
            <a:spLocks noChangeArrowheads="1"/>
          </p:cNvSpPr>
          <p:nvPr/>
        </p:nvSpPr>
        <p:spPr bwMode="auto">
          <a:xfrm rot="6062314">
            <a:off x="4506913" y="2168525"/>
            <a:ext cx="3043237" cy="4462463"/>
          </a:xfrm>
          <a:prstGeom prst="triangle">
            <a:avLst>
              <a:gd name="adj" fmla="val 72491"/>
            </a:avLst>
          </a:prstGeom>
          <a:solidFill>
            <a:schemeClr val="accent1">
              <a:alpha val="0"/>
            </a:schemeClr>
          </a:solidFill>
          <a:ln w="3810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 flipH="1">
            <a:off x="5715000" y="3962400"/>
            <a:ext cx="304800" cy="1524000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419600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6553200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Line 9"/>
          <p:cNvSpPr>
            <a:spLocks noChangeShapeType="1"/>
          </p:cNvSpPr>
          <p:nvPr/>
        </p:nvSpPr>
        <p:spPr bwMode="auto">
          <a:xfrm>
            <a:off x="6858000" y="4495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Line 10"/>
          <p:cNvSpPr>
            <a:spLocks noChangeShapeType="1"/>
          </p:cNvSpPr>
          <p:nvPr/>
        </p:nvSpPr>
        <p:spPr bwMode="auto">
          <a:xfrm>
            <a:off x="6781800" y="4419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>
            <a:off x="49530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4876800" y="2971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2971800" y="3581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Calibri" pitchFamily="34" charset="0"/>
              </a:rPr>
              <a:t>7 см</a:t>
            </a:r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3124200" y="53340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A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191000" y="2133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B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8001000" y="54102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C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5334000" y="5562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M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5943600" y="35052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K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РЕШИТЬ ЗАДАЧУ УСТНО: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1428736"/>
            <a:ext cx="27860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Font typeface="Wingdings" pitchFamily="2" charset="2"/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Monotype Corsiva" pitchFamily="66" charset="0"/>
              </a:rPr>
              <a:t>Найти:</a:t>
            </a: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 КМ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РЕШИТЬ ЗАДАЧУ УСТНО: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1428736"/>
            <a:ext cx="38576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Font typeface="Wingdings" pitchFamily="2" charset="2"/>
              <a:buNone/>
            </a:pPr>
            <a:r>
              <a:rPr lang="ru-RU" sz="4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Дано: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EF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||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400" b="1" i="1" dirty="0" smtClean="0">
                <a:solidFill>
                  <a:srgbClr val="002060"/>
                </a:solidFill>
                <a:latin typeface="Monotype Corsiva" pitchFamily="66" charset="0"/>
              </a:rPr>
              <a:t>AC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en-US" sz="4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Monotype Corsiva" pitchFamily="66" charset="0"/>
              </a:rPr>
              <a:t>Найти: Р</a:t>
            </a:r>
            <a:endParaRPr lang="ru-RU" sz="44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 rot="356516">
            <a:off x="3743316" y="2095488"/>
            <a:ext cx="4703763" cy="3429000"/>
          </a:xfrm>
          <a:prstGeom prst="triangle">
            <a:avLst>
              <a:gd name="adj" fmla="val 46546"/>
            </a:avLst>
          </a:prstGeom>
          <a:solidFill>
            <a:srgbClr val="CCFF33">
              <a:alpha val="0"/>
            </a:srgbClr>
          </a:solidFill>
          <a:ln w="41275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 flipH="1" flipV="1">
            <a:off x="4810116" y="3695688"/>
            <a:ext cx="2362200" cy="22860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>
            <a:off x="4200516" y="4381488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" name="Line 10"/>
          <p:cNvSpPr>
            <a:spLocks noChangeShapeType="1"/>
          </p:cNvSpPr>
          <p:nvPr/>
        </p:nvSpPr>
        <p:spPr bwMode="auto">
          <a:xfrm>
            <a:off x="5343516" y="2933688"/>
            <a:ext cx="152400" cy="15240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7705716" y="4457688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alibri" pitchFamily="34" charset="0"/>
              </a:rPr>
              <a:t>5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3286116" y="5143488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A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6029316" y="1714488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B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7096116" y="3467088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F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4505316" y="3314688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Calibri" pitchFamily="34" charset="0"/>
              </a:rPr>
              <a:t>Е</a:t>
            </a:r>
          </a:p>
        </p:txBody>
      </p:sp>
      <p:sp>
        <p:nvSpPr>
          <p:cNvPr id="45" name="Text Box 20"/>
          <p:cNvSpPr txBox="1">
            <a:spLocks noChangeArrowheads="1"/>
          </p:cNvSpPr>
          <p:nvPr/>
        </p:nvSpPr>
        <p:spPr bwMode="auto">
          <a:xfrm>
            <a:off x="5038716" y="5448288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Calibri" pitchFamily="34" charset="0"/>
              </a:rPr>
              <a:t>10</a:t>
            </a:r>
            <a:r>
              <a:rPr lang="ru-RU" sz="2400" dirty="0">
                <a:latin typeface="Calibri" pitchFamily="34" charset="0"/>
              </a:rPr>
              <a:t> </a:t>
            </a:r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3590916" y="4381488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alibri" pitchFamily="34" charset="0"/>
              </a:rPr>
              <a:t>4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  <p:sp>
        <p:nvSpPr>
          <p:cNvPr id="47" name="Text Box 19"/>
          <p:cNvSpPr txBox="1">
            <a:spLocks noChangeArrowheads="1"/>
          </p:cNvSpPr>
          <p:nvPr/>
        </p:nvSpPr>
        <p:spPr bwMode="auto">
          <a:xfrm>
            <a:off x="2428860" y="2428868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ВЕ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F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8163902" y="5793155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latin typeface="Calibri" pitchFamily="34" charset="0"/>
              </a:rPr>
              <a:t>С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 № 1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411413" y="1822450"/>
            <a:ext cx="5761037" cy="2881313"/>
          </a:xfrm>
          <a:prstGeom prst="triangle">
            <a:avLst>
              <a:gd name="adj" fmla="val 25157"/>
            </a:avLst>
          </a:prstGeom>
          <a:solidFill>
            <a:schemeClr val="accent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3132138" y="3263900"/>
            <a:ext cx="2879725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H="1">
            <a:off x="5292725" y="3263900"/>
            <a:ext cx="719138" cy="1439863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3132138" y="3263900"/>
            <a:ext cx="2160587" cy="1439863"/>
          </a:xfrm>
          <a:prstGeom prst="line">
            <a:avLst/>
          </a:prstGeom>
          <a:noFill/>
          <a:ln w="222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124075" y="4630738"/>
            <a:ext cx="360363" cy="36671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  <a:endParaRPr lang="ru-RU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706813" y="1484313"/>
            <a:ext cx="360362" cy="36671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8172450" y="4630738"/>
            <a:ext cx="360363" cy="36671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  <a:endParaRPr lang="ru-RU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771775" y="3048000"/>
            <a:ext cx="360363" cy="366713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M</a:t>
            </a:r>
            <a:endParaRPr lang="ru-RU" dirty="0"/>
          </a:p>
        </p:txBody>
      </p:sp>
      <p:sp>
        <p:nvSpPr>
          <p:cNvPr id="27" name="Line 61"/>
          <p:cNvSpPr>
            <a:spLocks noChangeShapeType="1"/>
          </p:cNvSpPr>
          <p:nvPr/>
        </p:nvSpPr>
        <p:spPr bwMode="auto">
          <a:xfrm>
            <a:off x="2411413" y="4705350"/>
            <a:ext cx="5761037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62"/>
          <p:cNvSpPr>
            <a:spLocks noChangeShapeType="1"/>
          </p:cNvSpPr>
          <p:nvPr/>
        </p:nvSpPr>
        <p:spPr bwMode="auto">
          <a:xfrm flipH="1">
            <a:off x="2411413" y="1844675"/>
            <a:ext cx="1439862" cy="287972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9" name="Group 25"/>
          <p:cNvGrpSpPr>
            <a:grpSpLocks/>
          </p:cNvGrpSpPr>
          <p:nvPr/>
        </p:nvGrpSpPr>
        <p:grpSpPr bwMode="auto">
          <a:xfrm>
            <a:off x="6372225" y="4581525"/>
            <a:ext cx="211138" cy="227013"/>
            <a:chOff x="4014" y="3437"/>
            <a:chExt cx="133" cy="143"/>
          </a:xfrm>
        </p:grpSpPr>
        <p:sp>
          <p:nvSpPr>
            <p:cNvPr id="30" name="Line 26"/>
            <p:cNvSpPr>
              <a:spLocks noChangeShapeType="1"/>
            </p:cNvSpPr>
            <p:nvPr/>
          </p:nvSpPr>
          <p:spPr bwMode="auto">
            <a:xfrm>
              <a:off x="4014" y="3444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4059" y="3441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4101" y="3437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" name="Group 29"/>
          <p:cNvGrpSpPr>
            <a:grpSpLocks/>
          </p:cNvGrpSpPr>
          <p:nvPr/>
        </p:nvGrpSpPr>
        <p:grpSpPr bwMode="auto">
          <a:xfrm>
            <a:off x="3708400" y="4586288"/>
            <a:ext cx="211138" cy="227012"/>
            <a:chOff x="4014" y="3437"/>
            <a:chExt cx="133" cy="143"/>
          </a:xfrm>
        </p:grpSpPr>
        <p:sp>
          <p:nvSpPr>
            <p:cNvPr id="34" name="Line 30"/>
            <p:cNvSpPr>
              <a:spLocks noChangeShapeType="1"/>
            </p:cNvSpPr>
            <p:nvPr/>
          </p:nvSpPr>
          <p:spPr bwMode="auto">
            <a:xfrm>
              <a:off x="4014" y="3444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4059" y="3441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32"/>
            <p:cNvSpPr>
              <a:spLocks noChangeShapeType="1"/>
            </p:cNvSpPr>
            <p:nvPr/>
          </p:nvSpPr>
          <p:spPr bwMode="auto">
            <a:xfrm>
              <a:off x="4101" y="3437"/>
              <a:ext cx="46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9" name="Group 19"/>
          <p:cNvGrpSpPr>
            <a:grpSpLocks/>
          </p:cNvGrpSpPr>
          <p:nvPr/>
        </p:nvGrpSpPr>
        <p:grpSpPr bwMode="auto">
          <a:xfrm>
            <a:off x="2700338" y="3838575"/>
            <a:ext cx="242887" cy="73025"/>
            <a:chOff x="1746" y="3001"/>
            <a:chExt cx="63" cy="21"/>
          </a:xfrm>
        </p:grpSpPr>
        <p:sp>
          <p:nvSpPr>
            <p:cNvPr id="50" name="Line 20"/>
            <p:cNvSpPr>
              <a:spLocks noChangeShapeType="1"/>
            </p:cNvSpPr>
            <p:nvPr/>
          </p:nvSpPr>
          <p:spPr bwMode="auto">
            <a:xfrm>
              <a:off x="1746" y="3022"/>
              <a:ext cx="45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21"/>
            <p:cNvSpPr>
              <a:spLocks noChangeShapeType="1"/>
            </p:cNvSpPr>
            <p:nvPr/>
          </p:nvSpPr>
          <p:spPr bwMode="auto">
            <a:xfrm>
              <a:off x="1764" y="3001"/>
              <a:ext cx="45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2" name="Group 55"/>
          <p:cNvGrpSpPr>
            <a:grpSpLocks/>
          </p:cNvGrpSpPr>
          <p:nvPr/>
        </p:nvGrpSpPr>
        <p:grpSpPr bwMode="auto">
          <a:xfrm>
            <a:off x="3370263" y="2543175"/>
            <a:ext cx="242887" cy="73025"/>
            <a:chOff x="1746" y="3001"/>
            <a:chExt cx="63" cy="21"/>
          </a:xfrm>
        </p:grpSpPr>
        <p:sp>
          <p:nvSpPr>
            <p:cNvPr id="53" name="Line 56"/>
            <p:cNvSpPr>
              <a:spLocks noChangeShapeType="1"/>
            </p:cNvSpPr>
            <p:nvPr/>
          </p:nvSpPr>
          <p:spPr bwMode="auto">
            <a:xfrm>
              <a:off x="1746" y="3022"/>
              <a:ext cx="45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57"/>
            <p:cNvSpPr>
              <a:spLocks noChangeShapeType="1"/>
            </p:cNvSpPr>
            <p:nvPr/>
          </p:nvSpPr>
          <p:spPr bwMode="auto">
            <a:xfrm>
              <a:off x="1764" y="3001"/>
              <a:ext cx="45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5" name="Line 63"/>
          <p:cNvSpPr>
            <a:spLocks noChangeShapeType="1"/>
          </p:cNvSpPr>
          <p:nvPr/>
        </p:nvSpPr>
        <p:spPr bwMode="auto">
          <a:xfrm>
            <a:off x="3870325" y="1835150"/>
            <a:ext cx="4321175" cy="2879725"/>
          </a:xfrm>
          <a:prstGeom prst="line">
            <a:avLst/>
          </a:prstGeom>
          <a:noFill/>
          <a:ln w="222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Line 24"/>
          <p:cNvSpPr>
            <a:spLocks noChangeShapeType="1"/>
          </p:cNvSpPr>
          <p:nvPr/>
        </p:nvSpPr>
        <p:spPr bwMode="auto">
          <a:xfrm flipH="1">
            <a:off x="7019925" y="3911600"/>
            <a:ext cx="142875" cy="1444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Line 23"/>
          <p:cNvSpPr>
            <a:spLocks noChangeShapeType="1"/>
          </p:cNvSpPr>
          <p:nvPr/>
        </p:nvSpPr>
        <p:spPr bwMode="auto">
          <a:xfrm flipH="1">
            <a:off x="4716463" y="2349500"/>
            <a:ext cx="142875" cy="1444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Text Box 58"/>
          <p:cNvSpPr txBox="1">
            <a:spLocks noChangeArrowheads="1"/>
          </p:cNvSpPr>
          <p:nvPr/>
        </p:nvSpPr>
        <p:spPr bwMode="auto">
          <a:xfrm>
            <a:off x="250825" y="5445125"/>
            <a:ext cx="84248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solidFill>
                  <a:srgbClr val="002060"/>
                </a:solidFill>
                <a:latin typeface="Monotype Corsiva" pitchFamily="66" charset="0"/>
              </a:rPr>
              <a:t>Дано: </a:t>
            </a:r>
            <a:r>
              <a:rPr lang="en-US" sz="4400" b="1" dirty="0">
                <a:solidFill>
                  <a:srgbClr val="002060"/>
                </a:solidFill>
                <a:latin typeface="Monotype Corsiva" pitchFamily="66" charset="0"/>
              </a:rPr>
              <a:t>AB=10c</a:t>
            </a:r>
            <a:r>
              <a:rPr lang="ru-RU" sz="4400" b="1" dirty="0">
                <a:solidFill>
                  <a:srgbClr val="002060"/>
                </a:solidFill>
                <a:latin typeface="Monotype Corsiva" pitchFamily="66" charset="0"/>
              </a:rPr>
              <a:t>м, ВС=14см, АС=16см</a:t>
            </a:r>
          </a:p>
        </p:txBody>
      </p:sp>
      <p:sp>
        <p:nvSpPr>
          <p:cNvPr id="59" name="Text Box 59"/>
          <p:cNvSpPr txBox="1">
            <a:spLocks noChangeArrowheads="1"/>
          </p:cNvSpPr>
          <p:nvPr/>
        </p:nvSpPr>
        <p:spPr bwMode="auto">
          <a:xfrm>
            <a:off x="250825" y="5995988"/>
            <a:ext cx="84248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Найти: периметр </a:t>
            </a: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  <a:sym typeface="Symbol" pitchFamily="18" charset="2"/>
              </a:rPr>
              <a:t></a:t>
            </a:r>
            <a:r>
              <a:rPr lang="en-US" sz="4000" b="1" dirty="0">
                <a:solidFill>
                  <a:srgbClr val="002060"/>
                </a:solidFill>
                <a:latin typeface="Monotype Corsiva" pitchFamily="66" charset="0"/>
                <a:sym typeface="Symbol" pitchFamily="18" charset="2"/>
              </a:rPr>
              <a:t>MNK</a:t>
            </a: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60" name="Text Box 13"/>
          <p:cNvSpPr txBox="1">
            <a:spLocks noChangeArrowheads="1"/>
          </p:cNvSpPr>
          <p:nvPr/>
        </p:nvSpPr>
        <p:spPr bwMode="auto">
          <a:xfrm>
            <a:off x="5072066" y="4786322"/>
            <a:ext cx="360363" cy="366713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61" name="Text Box 13"/>
          <p:cNvSpPr txBox="1">
            <a:spLocks noChangeArrowheads="1"/>
          </p:cNvSpPr>
          <p:nvPr/>
        </p:nvSpPr>
        <p:spPr bwMode="auto">
          <a:xfrm>
            <a:off x="6000760" y="2928934"/>
            <a:ext cx="360363" cy="366713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N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14282" y="28572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Задача № 2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AutoShape 4"/>
          <p:cNvSpPr>
            <a:spLocks noChangeArrowheads="1"/>
          </p:cNvSpPr>
          <p:nvPr/>
        </p:nvSpPr>
        <p:spPr bwMode="auto">
          <a:xfrm rot="356516">
            <a:off x="3519478" y="2014526"/>
            <a:ext cx="4703763" cy="2819400"/>
          </a:xfrm>
          <a:prstGeom prst="triangle">
            <a:avLst>
              <a:gd name="adj" fmla="val 79139"/>
            </a:avLst>
          </a:prstGeom>
          <a:solidFill>
            <a:schemeClr val="accent1">
              <a:lumMod val="50000"/>
              <a:alpha val="0"/>
            </a:schemeClr>
          </a:solidFill>
          <a:ln w="3810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 flipH="1" flipV="1">
            <a:off x="5424478" y="3386126"/>
            <a:ext cx="2286000" cy="228600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" name="Line 6"/>
          <p:cNvSpPr>
            <a:spLocks noChangeShapeType="1"/>
          </p:cNvSpPr>
          <p:nvPr/>
        </p:nvSpPr>
        <p:spPr bwMode="auto">
          <a:xfrm>
            <a:off x="4586278" y="3690926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Line 7"/>
          <p:cNvSpPr>
            <a:spLocks noChangeShapeType="1"/>
          </p:cNvSpPr>
          <p:nvPr/>
        </p:nvSpPr>
        <p:spPr bwMode="auto">
          <a:xfrm>
            <a:off x="6186478" y="2776526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7558078" y="2471726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Calibri" pitchFamily="34" charset="0"/>
              </a:rPr>
              <a:t>3,</a:t>
            </a:r>
            <a:r>
              <a:rPr lang="en-US" sz="3200">
                <a:latin typeface="Calibri" pitchFamily="34" charset="0"/>
              </a:rPr>
              <a:t>5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3214678" y="4529126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A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7024678" y="1785926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B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8015278" y="4910126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C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7710478" y="3233726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N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4967278" y="2928926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M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9" name="Text Box 16"/>
          <p:cNvSpPr txBox="1">
            <a:spLocks noChangeArrowheads="1"/>
          </p:cNvSpPr>
          <p:nvPr/>
        </p:nvSpPr>
        <p:spPr bwMode="auto">
          <a:xfrm>
            <a:off x="6415078" y="3005126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Calibri" pitchFamily="34" charset="0"/>
              </a:rPr>
              <a:t>3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6186478" y="2166926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alibri" pitchFamily="34" charset="0"/>
              </a:rPr>
              <a:t>4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0" y="1500174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Дано: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MN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||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4000" b="1" i="1" dirty="0" smtClean="0">
                <a:solidFill>
                  <a:srgbClr val="002060"/>
                </a:solidFill>
                <a:latin typeface="Monotype Corsiva" pitchFamily="66" charset="0"/>
              </a:rPr>
              <a:t>AC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en-US" sz="40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40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Найти</a:t>
            </a:r>
            <a:r>
              <a:rPr lang="ru-RU" sz="4000" b="1" i="1" u="sng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  <a:r>
              <a:rPr lang="ru-RU" sz="4000" b="1" i="1" smtClean="0">
                <a:solidFill>
                  <a:srgbClr val="002060"/>
                </a:solidFill>
                <a:latin typeface="Monotype Corsiva" pitchFamily="66" charset="0"/>
              </a:rPr>
              <a:t> Р </a:t>
            </a:r>
            <a:r>
              <a:rPr lang="en-US" sz="4000" b="1" i="1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4000" b="1" i="1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i="1" smtClean="0">
                <a:solidFill>
                  <a:srgbClr val="002060"/>
                </a:solidFill>
              </a:rPr>
              <a:t>. </a:t>
            </a:r>
            <a:r>
              <a:rPr lang="en-US" i="1" smtClean="0">
                <a:solidFill>
                  <a:srgbClr val="002060"/>
                </a:solidFill>
              </a:rPr>
              <a:t> </a:t>
            </a:r>
            <a:r>
              <a:rPr lang="ru-RU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63" name="Text Box 15"/>
          <p:cNvSpPr txBox="1">
            <a:spLocks noChangeArrowheads="1"/>
          </p:cNvSpPr>
          <p:nvPr/>
        </p:nvSpPr>
        <p:spPr bwMode="auto">
          <a:xfrm>
            <a:off x="2000232" y="2500306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</a:rPr>
              <a:t>ABC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299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Виктория</cp:lastModifiedBy>
  <cp:revision>31</cp:revision>
  <dcterms:created xsi:type="dcterms:W3CDTF">2011-05-30T16:12:32Z</dcterms:created>
  <dcterms:modified xsi:type="dcterms:W3CDTF">2015-01-10T19:44:33Z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TC300053431049</vt:lpwstr>
  </property>
</Properties>
</file>