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1" r:id="rId2"/>
    <p:sldId id="256" r:id="rId3"/>
    <p:sldId id="262" r:id="rId4"/>
    <p:sldId id="263" r:id="rId5"/>
    <p:sldId id="275" r:id="rId6"/>
    <p:sldId id="27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0F683284-93D9-4CF3-87C9-2A815F223B05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89A1DE-0A08-4391-88D1-48C72B332FDA}" type="datetimeFigureOut">
              <a:rPr lang="ru-RU" smtClean="0"/>
              <a:t>26.01.2012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038E74-1D8B-4A44-8AD2-FDB0ED4E01DE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1%81%D0%B1%D0%B5%D1%81%D1%82_%28%D0%BC%D0%B0%D1%82%D0%B5%D1%80%D0%B8%D0%B0%D0%BB%29" TargetMode="External"/><Relationship Id="rId13" Type="http://schemas.openxmlformats.org/officeDocument/2006/relationships/image" Target="../media/image10.jpeg"/><Relationship Id="rId3" Type="http://schemas.openxmlformats.org/officeDocument/2006/relationships/hyperlink" Target="http://ru.wikipedia.org/wiki/%D0%9C%D0%B5%D0%B4%D1%8C" TargetMode="External"/><Relationship Id="rId7" Type="http://schemas.openxmlformats.org/officeDocument/2006/relationships/hyperlink" Target="http://ru.wikipedia.org/wiki/%D0%9C%D1%80%D0%B0%D0%BC%D0%BE%D1%80" TargetMode="External"/><Relationship Id="rId12" Type="http://schemas.openxmlformats.org/officeDocument/2006/relationships/image" Target="../media/image9.jpeg"/><Relationship Id="rId2" Type="http://schemas.openxmlformats.org/officeDocument/2006/relationships/hyperlink" Target="http://ru.wikipedia.org/wiki/%D0%97%D0%BE%D0%BB%D0%BE%D1%82%D0%B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8%D0%B7%D0%B2%D0%B5%D1%81%D1%82%D0%BD%D1%8F%D0%BA" TargetMode="External"/><Relationship Id="rId11" Type="http://schemas.openxmlformats.org/officeDocument/2006/relationships/image" Target="../media/image8.jpeg"/><Relationship Id="rId5" Type="http://schemas.openxmlformats.org/officeDocument/2006/relationships/hyperlink" Target="http://ru.wikipedia.org/wiki/%D0%9F%D1%80%D0%B8%D1%80%D0%BE%D0%B4%D0%BD%D1%8B%D0%B9_%D0%B3%D0%B0%D0%B7" TargetMode="External"/><Relationship Id="rId10" Type="http://schemas.openxmlformats.org/officeDocument/2006/relationships/image" Target="../media/image7.jpeg"/><Relationship Id="rId4" Type="http://schemas.openxmlformats.org/officeDocument/2006/relationships/hyperlink" Target="http://ru.wikipedia.org/wiki/%D0%9A%D0%B0%D0%BC%D0%B5%D0%BD%D0%BD%D1%8B%D0%B9_%D1%83%D0%B3%D0%BE%D0%BB%D1%8C" TargetMode="External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5500758" cy="2786082"/>
          </a:xfrm>
          <a:scene3d>
            <a:camera prst="isometricOffAxis1Right"/>
            <a:lightRig rig="threePt" dir="t"/>
          </a:scene3d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ТАЙВАНЬ</a:t>
            </a:r>
            <a:endParaRPr lang="ru-RU" sz="9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000232" y="4857760"/>
            <a:ext cx="6858048" cy="1785950"/>
          </a:xfrm>
        </p:spPr>
        <p:txBody>
          <a:bodyPr>
            <a:normAutofit/>
          </a:bodyPr>
          <a:lstStyle/>
          <a:p>
            <a:endParaRPr lang="ru-RU" sz="1100" dirty="0" smtClean="0"/>
          </a:p>
          <a:p>
            <a:endParaRPr lang="ru-RU" sz="1100" dirty="0"/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Презентацию подготовила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Ученица 11 «А» класса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Габоева Карина.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7477125" cy="7635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/>
              <a:t>Экологическое состояние</a:t>
            </a:r>
            <a:br>
              <a:rPr lang="ru-RU" sz="3600" i="1" dirty="0"/>
            </a:br>
            <a:endParaRPr lang="ru-RU" sz="3600" i="1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7691438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/>
              <a:t>К наиболее серьёзным экологическим проблемам относятся загрязнение воздуха, загрязнение воды промышленными стоками и канализацией, заражение источников питьевой воды, незаконный вывоз животных, занесённых в Красную книгу, а также загрязнение радиоактивными отходами. Угрозу здоровью населения и местным лесам представляют кислотные дожди. По мнению местных учёных, свыше половины кислотных осадков попадают на остров с материковой части Китая во время периода муссонов.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295400"/>
            <a:ext cx="4267200" cy="3200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Население Тайваня в июле 2006 года оценивалось как  22,8 миллиона человек. плотность населения равна 640 человек на кв.км. Это двенадцатое место в мире по плотности население, и второе (после Бангладеш), если не считать карликовые государства. Западное побережье острова заселено гораздо плотнее, чем восточное. Прирост населения в 2006 году составил 0,61 %.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0" y="4495800"/>
            <a:ext cx="7848600" cy="2362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900" dirty="0"/>
              <a:t>Большая часть населения Тайваня живет в городских агломерациях. Наиболее крупные из них следующие: </a:t>
            </a:r>
            <a:r>
              <a:rPr lang="ru-RU" sz="1900" dirty="0"/>
              <a:t>Тайбэй</a:t>
            </a:r>
            <a:r>
              <a:rPr lang="ru-RU" sz="1900" dirty="0"/>
              <a:t> (6 607 115 человек), </a:t>
            </a:r>
            <a:r>
              <a:rPr lang="ru-RU" sz="1900" dirty="0"/>
              <a:t>Гаосюн</a:t>
            </a:r>
            <a:r>
              <a:rPr lang="ru-RU" sz="1900" dirty="0"/>
              <a:t> (2 752 008), </a:t>
            </a:r>
            <a:r>
              <a:rPr lang="ru-RU" sz="1900" dirty="0"/>
              <a:t>Тайчжун</a:t>
            </a:r>
            <a:r>
              <a:rPr lang="ru-RU" sz="1900" dirty="0"/>
              <a:t> — </a:t>
            </a:r>
            <a:r>
              <a:rPr lang="ru-RU" sz="1900" dirty="0"/>
              <a:t>Чжанхуа</a:t>
            </a:r>
            <a:r>
              <a:rPr lang="ru-RU" sz="1900" dirty="0"/>
              <a:t> (2 161 327), </a:t>
            </a:r>
            <a:r>
              <a:rPr lang="ru-RU" sz="1900" dirty="0"/>
              <a:t>Таоюань</a:t>
            </a:r>
            <a:r>
              <a:rPr lang="ru-RU" sz="1900" dirty="0"/>
              <a:t> (1 814 437), </a:t>
            </a:r>
            <a:r>
              <a:rPr lang="ru-RU" sz="1900" dirty="0"/>
              <a:t>Тайнань</a:t>
            </a:r>
            <a:r>
              <a:rPr lang="ru-RU" sz="1900" dirty="0"/>
              <a:t> (1 237 886), </a:t>
            </a:r>
            <a:r>
              <a:rPr lang="ru-RU" sz="1900" dirty="0"/>
              <a:t>Синьчжу</a:t>
            </a:r>
            <a:r>
              <a:rPr lang="ru-RU" sz="1900" dirty="0"/>
              <a:t> (671 464), </a:t>
            </a:r>
            <a:r>
              <a:rPr lang="ru-RU" sz="1900" dirty="0"/>
              <a:t>Цзяи</a:t>
            </a:r>
            <a:r>
              <a:rPr lang="ru-RU" sz="1900" dirty="0"/>
              <a:t> (373 417). Все они находятся на западном побережье острова Тайвань. Крупнейшие города (по состоянию на 30 июня 2007[2]): </a:t>
            </a:r>
            <a:r>
              <a:rPr lang="ru-RU" sz="1900" dirty="0"/>
              <a:t>Тайбэй</a:t>
            </a:r>
            <a:r>
              <a:rPr lang="ru-RU" sz="1900" dirty="0"/>
              <a:t> (2 627 990), </a:t>
            </a:r>
            <a:r>
              <a:rPr lang="ru-RU" sz="1900" dirty="0"/>
              <a:t>Гаосюн</a:t>
            </a:r>
            <a:r>
              <a:rPr lang="ru-RU" sz="1900" dirty="0"/>
              <a:t> (1 516 115), </a:t>
            </a:r>
            <a:r>
              <a:rPr lang="ru-RU" sz="1900" dirty="0"/>
              <a:t>Тайчжун</a:t>
            </a:r>
            <a:r>
              <a:rPr lang="ru-RU" sz="1900" dirty="0"/>
              <a:t> (1 050 160), </a:t>
            </a:r>
            <a:r>
              <a:rPr lang="ru-RU" sz="1900" dirty="0"/>
              <a:t>Тайнань</a:t>
            </a:r>
            <a:r>
              <a:rPr lang="ru-RU" sz="1900" dirty="0"/>
              <a:t> (762 486), </a:t>
            </a:r>
            <a:r>
              <a:rPr lang="ru-RU" sz="1900" dirty="0"/>
              <a:t>Синьчжу</a:t>
            </a:r>
            <a:r>
              <a:rPr lang="ru-RU" sz="1900" dirty="0"/>
              <a:t> (396 983), </a:t>
            </a:r>
            <a:r>
              <a:rPr lang="ru-RU" sz="1900" dirty="0"/>
              <a:t>Цзилун</a:t>
            </a:r>
            <a:r>
              <a:rPr lang="ru-RU" sz="1900" dirty="0"/>
              <a:t> (390 299), </a:t>
            </a:r>
            <a:r>
              <a:rPr lang="ru-RU" sz="1900" dirty="0"/>
              <a:t>Цзяи</a:t>
            </a:r>
            <a:r>
              <a:rPr lang="ru-RU" sz="1900" dirty="0"/>
              <a:t> (272 718).</a:t>
            </a:r>
          </a:p>
        </p:txBody>
      </p:sp>
      <p:pic>
        <p:nvPicPr>
          <p:cNvPr id="30726" name="Picture 6" descr="101-2-b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59488" y="304800"/>
            <a:ext cx="3084512" cy="4114800"/>
          </a:xfrm>
        </p:spPr>
      </p:pic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0" y="0"/>
            <a:ext cx="4343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i="1" dirty="0">
                <a:solidFill>
                  <a:schemeClr val="tx2"/>
                </a:solidFill>
              </a:rPr>
              <a:t>Население Тайваня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611187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/>
              <a:t>Этнический состав и язык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0" y="4191000"/>
            <a:ext cx="7661275" cy="16002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100" dirty="0"/>
          </a:p>
          <a:p>
            <a:pPr>
              <a:lnSpc>
                <a:spcPct val="90000"/>
              </a:lnSpc>
            </a:pPr>
            <a:r>
              <a:rPr lang="ru-RU" sz="2100" dirty="0"/>
              <a:t>Подавляющее большинство жителей Тайваня - китайцы (до 98%, «</a:t>
            </a:r>
            <a:r>
              <a:rPr lang="ru-RU" sz="2100" dirty="0"/>
              <a:t>хань</a:t>
            </a:r>
            <a:r>
              <a:rPr lang="ru-RU" sz="2100" dirty="0"/>
              <a:t>»), также проживает коренное население («</a:t>
            </a:r>
            <a:r>
              <a:rPr lang="ru-RU" sz="2100" dirty="0"/>
              <a:t>гоашань</a:t>
            </a:r>
            <a:r>
              <a:rPr lang="ru-RU" sz="2100" dirty="0"/>
              <a:t>», до 350 тыс. человек). Около 90% населения острова проживает на западной прибрежной равнине.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4114800" y="914400"/>
            <a:ext cx="35052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100" dirty="0"/>
              <a:t>Официальный язык - китайский. Большинство </a:t>
            </a:r>
            <a:r>
              <a:rPr lang="ru-RU" sz="2100" dirty="0"/>
              <a:t>тайваньцев</a:t>
            </a:r>
            <a:r>
              <a:rPr lang="ru-RU" sz="2100" dirty="0"/>
              <a:t> свободно говорит по-английски (он преподается как первый иностранный язык во многих школах), а представители старшего поколения - по-японски.</a:t>
            </a:r>
          </a:p>
        </p:txBody>
      </p:sp>
      <p:pic>
        <p:nvPicPr>
          <p:cNvPr id="19461" name="Picture 5" descr="untitled (2)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 cstate="print">
            <a:lum bright="12000"/>
          </a:blip>
          <a:srcRect b="17"/>
          <a:stretch>
            <a:fillRect/>
          </a:stretch>
        </p:blipFill>
        <p:spPr>
          <a:xfrm>
            <a:off x="0" y="990600"/>
            <a:ext cx="3651250" cy="32004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/>
              <a:t>Религия</a:t>
            </a:r>
            <a:br>
              <a:rPr lang="ru-RU" sz="3600" i="1" dirty="0"/>
            </a:br>
            <a:endParaRPr lang="ru-RU" sz="3600" i="1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209800"/>
            <a:ext cx="3581400" cy="3048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200" dirty="0"/>
              <a:t>В </a:t>
            </a:r>
            <a:r>
              <a:rPr lang="ru-RU" sz="2200" dirty="0"/>
              <a:t>Тайбее</a:t>
            </a:r>
            <a:r>
              <a:rPr lang="ru-RU" sz="2200" dirty="0"/>
              <a:t> среди многих достопримечательностей несколько буддистских святынь; мемориал Чан Кайши из белого мрамора, окруженный большим садом, в котором любят отдыхать жители столицы.</a:t>
            </a:r>
            <a:endParaRPr lang="ru-RU" sz="1900" dirty="0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5257800"/>
            <a:ext cx="7543800" cy="129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200" dirty="0"/>
              <a:t>В </a:t>
            </a:r>
            <a:r>
              <a:rPr lang="ru-RU" sz="2200" dirty="0"/>
              <a:t>Панчяо</a:t>
            </a:r>
            <a:r>
              <a:rPr lang="ru-RU" sz="2200" dirty="0"/>
              <a:t> - знаменитый восточный сад особняка </a:t>
            </a:r>
            <a:r>
              <a:rPr lang="ru-RU" sz="2200" dirty="0"/>
              <a:t>Липеньян</a:t>
            </a:r>
            <a:r>
              <a:rPr lang="ru-RU" sz="2200" dirty="0"/>
              <a:t>. В </a:t>
            </a:r>
            <a:r>
              <a:rPr lang="ru-RU" sz="2200" dirty="0"/>
              <a:t>Чиай</a:t>
            </a:r>
            <a:r>
              <a:rPr lang="ru-RU" sz="2200" dirty="0"/>
              <a:t> - несколько буддистских святынь, а недалеко от города - горячие серные источники.</a:t>
            </a:r>
          </a:p>
        </p:txBody>
      </p:sp>
      <p:pic>
        <p:nvPicPr>
          <p:cNvPr id="22533" name="Picture 5" descr="untitled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57800" y="1905000"/>
            <a:ext cx="3886200" cy="3295650"/>
          </a:xfrm>
        </p:spPr>
      </p:pic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0" y="1143000"/>
            <a:ext cx="76962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200" dirty="0"/>
              <a:t> 94 % процента населения являются последователями буддизма, даосизма и конфуцианства, менее 4,5 % — христианства или ислама.</a:t>
            </a:r>
          </a:p>
          <a:p>
            <a:pPr>
              <a:spcBef>
                <a:spcPct val="50000"/>
              </a:spcBef>
            </a:pPr>
            <a:endParaRPr lang="ru-RU" sz="2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/>
          <a:lstStyle/>
          <a:p>
            <a:pPr algn="ctr"/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Экономика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1219200"/>
            <a:ext cx="3879850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/>
              <a:t>Одна из важнейших отраслей экономики Тайваня — производство электроники.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Крупнейшие тайваньские компании в сфере IT (по объёму продаж в 2004):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Hon</a:t>
            </a:r>
            <a:r>
              <a:rPr lang="ru-RU" sz="2000" dirty="0"/>
              <a:t> </a:t>
            </a:r>
            <a:r>
              <a:rPr lang="ru-RU" sz="2000" dirty="0"/>
              <a:t>Hai</a:t>
            </a:r>
            <a:r>
              <a:rPr lang="ru-RU" sz="2000" dirty="0"/>
              <a:t> — 16,3 </a:t>
            </a:r>
            <a:r>
              <a:rPr lang="ru-RU" sz="2000" dirty="0"/>
              <a:t>млрд</a:t>
            </a:r>
            <a:r>
              <a:rPr lang="ru-RU" sz="2000" dirty="0"/>
              <a:t> долл.;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Quanta</a:t>
            </a:r>
            <a:r>
              <a:rPr lang="ru-RU" sz="2000" dirty="0"/>
              <a:t> — 10,5 </a:t>
            </a:r>
            <a:r>
              <a:rPr lang="ru-RU" sz="2000" dirty="0"/>
              <a:t>млрд</a:t>
            </a:r>
            <a:r>
              <a:rPr lang="ru-RU" sz="2000" dirty="0"/>
              <a:t> долл.;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TSMC — 8,2 </a:t>
            </a:r>
            <a:r>
              <a:rPr lang="ru-RU" sz="2000" dirty="0"/>
              <a:t>млрд</a:t>
            </a:r>
            <a:r>
              <a:rPr lang="ru-RU" sz="2000" dirty="0"/>
              <a:t> долл.;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Asus</a:t>
            </a:r>
            <a:r>
              <a:rPr lang="ru-RU" sz="2000" dirty="0"/>
              <a:t> — 17,2 </a:t>
            </a:r>
            <a:r>
              <a:rPr lang="ru-RU" sz="2000" dirty="0"/>
              <a:t>млрд</a:t>
            </a:r>
            <a:r>
              <a:rPr lang="ru-RU" sz="2000" dirty="0"/>
              <a:t> долл.(2006);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Compal</a:t>
            </a:r>
            <a:r>
              <a:rPr lang="ru-RU" sz="2000" dirty="0"/>
              <a:t> — 7,3 </a:t>
            </a:r>
            <a:r>
              <a:rPr lang="ru-RU" sz="2000" dirty="0"/>
              <a:t>млрд</a:t>
            </a:r>
            <a:r>
              <a:rPr lang="ru-RU" sz="2000" dirty="0"/>
              <a:t> долл.;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Acer</a:t>
            </a:r>
            <a:r>
              <a:rPr lang="ru-RU" sz="2000" dirty="0"/>
              <a:t> — 11,156 </a:t>
            </a:r>
            <a:r>
              <a:rPr lang="ru-RU" sz="2000" dirty="0"/>
              <a:t>млрд</a:t>
            </a:r>
            <a:r>
              <a:rPr lang="ru-RU" sz="2000" dirty="0"/>
              <a:t> долл.(2006);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Lite-on</a:t>
            </a:r>
            <a:r>
              <a:rPr lang="ru-RU" sz="2000" dirty="0"/>
              <a:t> </a:t>
            </a:r>
            <a:r>
              <a:rPr lang="ru-RU" sz="2000" dirty="0"/>
              <a:t>Technology</a:t>
            </a:r>
            <a:r>
              <a:rPr lang="ru-RU" sz="2000" dirty="0"/>
              <a:t> — 6,4 </a:t>
            </a:r>
            <a:r>
              <a:rPr lang="ru-RU" sz="2000" dirty="0"/>
              <a:t>млрд</a:t>
            </a:r>
            <a:r>
              <a:rPr lang="ru-RU" sz="2000" dirty="0"/>
              <a:t> долл.;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Qisda</a:t>
            </a:r>
            <a:r>
              <a:rPr lang="ru-RU" sz="2000" dirty="0"/>
              <a:t> — 5,2 </a:t>
            </a:r>
            <a:r>
              <a:rPr lang="ru-RU" sz="2000" dirty="0"/>
              <a:t>млрд</a:t>
            </a:r>
            <a:r>
              <a:rPr lang="ru-RU" sz="2000" dirty="0"/>
              <a:t> долл.</a:t>
            </a:r>
          </a:p>
          <a:p>
            <a:pPr>
              <a:lnSpc>
                <a:spcPct val="90000"/>
              </a:lnSpc>
            </a:pPr>
            <a:endParaRPr lang="ru-RU" sz="2000" dirty="0"/>
          </a:p>
        </p:txBody>
      </p:sp>
      <p:pic>
        <p:nvPicPr>
          <p:cNvPr id="39943" name="Picture 7" descr="1139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28" y="1857364"/>
            <a:ext cx="3617913" cy="390683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0562" y="1214422"/>
            <a:ext cx="4286280" cy="528641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Тайвань — одна из провинций Китая; фактически независимое государство под названием «Китайская Республика».</a:t>
            </a:r>
            <a:endParaRPr lang="ru-RU" sz="3600" dirty="0"/>
          </a:p>
        </p:txBody>
      </p:sp>
      <p:pic>
        <p:nvPicPr>
          <p:cNvPr id="4" name="Рисунок 3" descr="1002327_taiwa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3" y="285728"/>
            <a:ext cx="4315195" cy="61436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00562" y="357166"/>
            <a:ext cx="4286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Тайвань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44" y="0"/>
            <a:ext cx="7772400" cy="857232"/>
          </a:xfrm>
        </p:spPr>
        <p:txBody>
          <a:bodyPr/>
          <a:lstStyle/>
          <a:p>
            <a:pPr algn="ctr"/>
            <a:r>
              <a:rPr lang="ru-RU" sz="4400" i="1" dirty="0">
                <a:solidFill>
                  <a:schemeClr val="hlink"/>
                </a:solidFill>
              </a:rPr>
              <a:t>Географическое положение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0352" y="857232"/>
            <a:ext cx="7772400" cy="335714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«Тайваньский регион» — это территория, которая занимает около 36 000 кв. км и включает в себя острова Тайвань, </a:t>
            </a:r>
            <a:r>
              <a:rPr lang="ru-RU" sz="1700" dirty="0"/>
              <a:t>Пэнху</a:t>
            </a:r>
            <a:r>
              <a:rPr lang="ru-RU" sz="1700" dirty="0"/>
              <a:t>, </a:t>
            </a:r>
            <a:r>
              <a:rPr lang="ru-RU" sz="1700" dirty="0"/>
              <a:t>Цзиньмэнь</a:t>
            </a:r>
            <a:r>
              <a:rPr lang="ru-RU" sz="1700" dirty="0"/>
              <a:t> и </a:t>
            </a:r>
            <a:r>
              <a:rPr lang="ru-RU" sz="1700" dirty="0"/>
              <a:t>Мацзу</a:t>
            </a:r>
            <a:r>
              <a:rPr lang="ru-RU" sz="1700" dirty="0"/>
              <a:t>, а также ряд более мелких островов. 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Тайвань — крупнейший из цепочки островов, находящихся на границе Азиатского континентального шельфа и расположенных между Японией и Филиппинами. Остров достигает 394 км в длину и 144 км в своей самой широкой части. Береговая линия имеет довольно сглаженные контуры и тянется на 1566 км. </a:t>
            </a:r>
          </a:p>
        </p:txBody>
      </p:sp>
      <p:sp>
        <p:nvSpPr>
          <p:cNvPr id="14345" name="Rectangle 9"/>
          <p:cNvSpPr>
            <a:spLocks noGrp="1" noChangeArrowheads="1"/>
          </p:cNvSpPr>
          <p:nvPr>
            <p:ph sz="half" idx="4294967295"/>
          </p:nvPr>
        </p:nvSpPr>
        <p:spPr>
          <a:xfrm>
            <a:off x="5357818" y="2786058"/>
            <a:ext cx="3786182" cy="407194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Почти по всей длине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территории Тайваня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проходит поросшая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лесом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горная цепь,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достигающая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высоты 3997 м (гора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Юшань</a:t>
            </a:r>
            <a:r>
              <a:rPr lang="ru-RU" sz="1700" dirty="0"/>
              <a:t>). На восток от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горного хребта лежит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холмистая местность, на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запад - обширная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равнина. Все реки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Тайваня берут начало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в горах. Основные реки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Тайваня: </a:t>
            </a:r>
            <a:r>
              <a:rPr lang="ru-RU" sz="1700" dirty="0"/>
              <a:t>Цосюй</a:t>
            </a:r>
            <a:r>
              <a:rPr lang="ru-RU" sz="1700" dirty="0"/>
              <a:t>, </a:t>
            </a:r>
            <a:r>
              <a:rPr lang="ru-RU" sz="1700" dirty="0"/>
              <a:t>Ценг-вег</a:t>
            </a:r>
            <a:r>
              <a:rPr lang="ru-RU" sz="1700" dirty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dirty="0"/>
              <a:t>и </a:t>
            </a:r>
            <a:r>
              <a:rPr lang="ru-RU" sz="1700" dirty="0"/>
              <a:t>Тансюй</a:t>
            </a:r>
            <a:r>
              <a:rPr lang="ru-RU" sz="1700" dirty="0"/>
              <a:t>.</a:t>
            </a:r>
          </a:p>
          <a:p>
            <a:pPr>
              <a:lnSpc>
                <a:spcPct val="80000"/>
              </a:lnSpc>
            </a:pPr>
            <a:endParaRPr lang="ru-RU" sz="1700" dirty="0"/>
          </a:p>
        </p:txBody>
      </p:sp>
      <p:pic>
        <p:nvPicPr>
          <p:cNvPr id="14343" name="Picture 7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4724400" cy="379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477125" cy="857232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Географическое положение</a:t>
            </a:r>
            <a:r>
              <a:rPr lang="ru-RU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2857496"/>
            <a:ext cx="3429000" cy="285752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000" dirty="0"/>
              <a:t>Китай оспаривает у Тайваня права на острова </a:t>
            </a:r>
            <a:r>
              <a:rPr lang="ru-RU" sz="2000" dirty="0"/>
              <a:t>Пратас</a:t>
            </a:r>
            <a:r>
              <a:rPr lang="ru-RU" sz="2000" dirty="0"/>
              <a:t>, </a:t>
            </a:r>
            <a:r>
              <a:rPr lang="ru-RU" sz="2000" dirty="0"/>
              <a:t>Парацельские</a:t>
            </a:r>
            <a:r>
              <a:rPr lang="ru-RU" sz="2000" dirty="0"/>
              <a:t> и </a:t>
            </a:r>
            <a:r>
              <a:rPr lang="ru-RU" sz="2000" dirty="0"/>
              <a:t>Пескадорские</a:t>
            </a:r>
            <a:r>
              <a:rPr lang="ru-RU" sz="2000" dirty="0"/>
              <a:t>. Граничит с Японией на востоке (острова </a:t>
            </a:r>
            <a:r>
              <a:rPr lang="ru-RU" sz="2000" dirty="0"/>
              <a:t>Сакисима</a:t>
            </a:r>
            <a:r>
              <a:rPr lang="ru-RU" sz="2000" dirty="0"/>
              <a:t>), с Филиппинами на юге (острова Батан) и Китаем на западе (по Тайваньскому проливу).</a:t>
            </a:r>
            <a:r>
              <a:rPr lang="ru-RU" sz="1600" dirty="0"/>
              <a:t> 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0" y="5410200"/>
            <a:ext cx="7650163" cy="1447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000" dirty="0"/>
              <a:t>На востоке Тайвань омывается Тихим океаном (Филиппинское море), на юге - Южно-Китайским морем, на севере - Восточно-Китайским морем. От материка страну отделяет Тайваньский пролив (ширина от 127 до 224 км).</a:t>
            </a: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  <p:pic>
        <p:nvPicPr>
          <p:cNvPr id="26629" name="Picture 5" descr="401861817_a7702f95aa_b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7620" y="2500306"/>
            <a:ext cx="5110170" cy="2928958"/>
          </a:xfrm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-142908" y="785794"/>
            <a:ext cx="8229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Страна состоит из острова Тайвань и прилегающих к нему островных групп - архипелага </a:t>
            </a:r>
            <a:r>
              <a:rPr lang="ru-RU" dirty="0"/>
              <a:t>Пэнхуледао</a:t>
            </a:r>
            <a:r>
              <a:rPr lang="ru-RU" dirty="0"/>
              <a:t> (</a:t>
            </a:r>
            <a:r>
              <a:rPr lang="ru-RU" dirty="0"/>
              <a:t>Пескадорские</a:t>
            </a:r>
            <a:r>
              <a:rPr lang="ru-RU" dirty="0"/>
              <a:t> острова, 64 острова), островов </a:t>
            </a:r>
            <a:r>
              <a:rPr lang="ru-RU" dirty="0"/>
              <a:t>Цзимэнь</a:t>
            </a:r>
            <a:r>
              <a:rPr lang="ru-RU" dirty="0"/>
              <a:t> и </a:t>
            </a:r>
            <a:r>
              <a:rPr lang="ru-RU" dirty="0"/>
              <a:t>Мацзу</a:t>
            </a:r>
            <a:r>
              <a:rPr lang="ru-RU" dirty="0"/>
              <a:t> (находятся в Тайваньском проливе), архипелага </a:t>
            </a:r>
            <a:r>
              <a:rPr lang="ru-RU" dirty="0"/>
              <a:t>Сишацюньдао</a:t>
            </a:r>
            <a:r>
              <a:rPr lang="ru-RU" dirty="0"/>
              <a:t> (</a:t>
            </a:r>
            <a:r>
              <a:rPr lang="ru-RU" dirty="0"/>
              <a:t>Парацельские</a:t>
            </a:r>
            <a:r>
              <a:rPr lang="ru-RU" dirty="0"/>
              <a:t> острова или </a:t>
            </a:r>
            <a:r>
              <a:rPr lang="ru-RU" dirty="0"/>
              <a:t>Сиша</a:t>
            </a:r>
            <a:r>
              <a:rPr lang="ru-RU" dirty="0"/>
              <a:t>), </a:t>
            </a:r>
            <a:r>
              <a:rPr lang="ru-RU" dirty="0"/>
              <a:t>Дуншацюньдао</a:t>
            </a:r>
            <a:r>
              <a:rPr lang="ru-RU" dirty="0"/>
              <a:t> (острова </a:t>
            </a:r>
            <a:r>
              <a:rPr lang="ru-RU" dirty="0"/>
              <a:t>Пратас</a:t>
            </a:r>
            <a:r>
              <a:rPr lang="ru-RU" dirty="0"/>
              <a:t> или </a:t>
            </a:r>
            <a:r>
              <a:rPr lang="ru-RU" dirty="0"/>
              <a:t>Дунша</a:t>
            </a:r>
            <a:r>
              <a:rPr lang="ru-RU" dirty="0"/>
              <a:t>), </a:t>
            </a:r>
            <a:r>
              <a:rPr lang="ru-RU" dirty="0"/>
              <a:t>Наньшацюньдао</a:t>
            </a:r>
            <a:r>
              <a:rPr lang="ru-RU" dirty="0"/>
              <a:t> (острова </a:t>
            </a:r>
            <a:r>
              <a:rPr lang="ru-RU" dirty="0"/>
              <a:t>Спратли</a:t>
            </a:r>
            <a:r>
              <a:rPr lang="ru-RU" dirty="0"/>
              <a:t>) и </a:t>
            </a:r>
            <a:r>
              <a:rPr lang="ru-RU" dirty="0"/>
              <a:t>Чжуньшацюньдао</a:t>
            </a:r>
            <a:r>
              <a:rPr lang="ru-RU" dirty="0"/>
              <a:t> (все в Южно-Китайском море) - всего 86 островов.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192882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Геологическое строение и полезные ископаемые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7858180" cy="500066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Природные ресурсы острова включают в себя небольшие месторождения </a:t>
            </a:r>
          </a:p>
          <a:p>
            <a:pPr algn="l"/>
            <a:r>
              <a:rPr lang="ru-RU" sz="3600" dirty="0" smtClean="0">
                <a:hlinkClick r:id="rId2" tooltip="Золото"/>
              </a:rPr>
              <a:t>золота</a:t>
            </a:r>
            <a:r>
              <a:rPr lang="ru-RU" sz="3600" dirty="0" smtClean="0"/>
              <a:t>,</a:t>
            </a:r>
          </a:p>
          <a:p>
            <a:pPr algn="l"/>
            <a:r>
              <a:rPr lang="ru-RU" sz="3600" dirty="0" smtClean="0">
                <a:hlinkClick r:id="rId3" tooltip="Медь"/>
              </a:rPr>
              <a:t>меди</a:t>
            </a:r>
            <a:r>
              <a:rPr lang="ru-RU" sz="3600" dirty="0" smtClean="0"/>
              <a:t>, </a:t>
            </a:r>
          </a:p>
          <a:p>
            <a:pPr algn="l"/>
            <a:r>
              <a:rPr lang="ru-RU" sz="3600" dirty="0" smtClean="0">
                <a:hlinkClick r:id="rId4" tooltip="Каменный уголь"/>
              </a:rPr>
              <a:t>каменного угля</a:t>
            </a:r>
            <a:r>
              <a:rPr lang="ru-RU" sz="3600" dirty="0" smtClean="0"/>
              <a:t>, </a:t>
            </a:r>
          </a:p>
          <a:p>
            <a:pPr algn="l"/>
            <a:r>
              <a:rPr lang="ru-RU" sz="3600" dirty="0" smtClean="0">
                <a:hlinkClick r:id="rId5" tooltip="Природный газ"/>
              </a:rPr>
              <a:t>природного газа</a:t>
            </a:r>
            <a:r>
              <a:rPr lang="ru-RU" sz="3600" dirty="0" smtClean="0"/>
              <a:t>, </a:t>
            </a:r>
          </a:p>
          <a:p>
            <a:pPr algn="l"/>
            <a:r>
              <a:rPr lang="ru-RU" sz="3600" dirty="0" smtClean="0">
                <a:hlinkClick r:id="rId6" tooltip="Известняк"/>
              </a:rPr>
              <a:t>известняка</a:t>
            </a:r>
            <a:r>
              <a:rPr lang="ru-RU" sz="3600" dirty="0" smtClean="0"/>
              <a:t>, </a:t>
            </a:r>
          </a:p>
          <a:p>
            <a:pPr algn="l"/>
            <a:r>
              <a:rPr lang="ru-RU" sz="3600" dirty="0" smtClean="0">
                <a:hlinkClick r:id="rId7" tooltip="Мрамор"/>
              </a:rPr>
              <a:t>мрамора</a:t>
            </a:r>
            <a:r>
              <a:rPr lang="ru-RU" sz="3600" dirty="0" smtClean="0"/>
              <a:t> и </a:t>
            </a:r>
          </a:p>
          <a:p>
            <a:pPr algn="l"/>
            <a:r>
              <a:rPr lang="ru-RU" sz="3600" dirty="0" smtClean="0">
                <a:hlinkClick r:id="rId8" tooltip="Асбест (материал)"/>
              </a:rPr>
              <a:t>асбеста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6" name="Рисунок 5" descr="zoloto2.jpg"/>
          <p:cNvPicPr>
            <a:picLocks noChangeAspect="1"/>
          </p:cNvPicPr>
          <p:nvPr/>
        </p:nvPicPr>
        <p:blipFill>
          <a:blip r:embed="rId9" cstate="print"/>
          <a:srcRect t="-992" r="-1000"/>
          <a:stretch>
            <a:fillRect/>
          </a:stretch>
        </p:blipFill>
        <p:spPr>
          <a:xfrm>
            <a:off x="3643306" y="1714488"/>
            <a:ext cx="2732278" cy="192882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index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286512" y="2071678"/>
            <a:ext cx="2466975" cy="184785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500562" y="3143248"/>
            <a:ext cx="2352675" cy="19431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 descr="index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500826" y="4143380"/>
            <a:ext cx="1928826" cy="173594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0" name="Рисунок 9" descr="index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857620" y="5000636"/>
            <a:ext cx="1905000" cy="142875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Стихийные бедствия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4500594" cy="521497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Население острова часто страдает от землетрясений и тайфунов. 21 сентября 1999 в центре острова произошло землетрясение, в результате которого погибло свыше 2 тысяч человек. К человеческим жертвам и значительным разрушениям приводят и селевые потоки и оползни, возникающие в результате проливных дождей.</a:t>
            </a:r>
            <a:endParaRPr lang="ru-RU" dirty="0"/>
          </a:p>
        </p:txBody>
      </p:sp>
      <p:pic>
        <p:nvPicPr>
          <p:cNvPr id="4" name="Рисунок 3" descr="mQPcGgoVs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1714488"/>
            <a:ext cx="4114800" cy="44577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7477125" cy="914400"/>
          </a:xfrm>
        </p:spPr>
        <p:txBody>
          <a:bodyPr/>
          <a:lstStyle/>
          <a:p>
            <a:pPr algn="ctr"/>
            <a:r>
              <a:rPr lang="ru-RU" i="1" dirty="0"/>
              <a:t>Климат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838200"/>
            <a:ext cx="5000628" cy="387668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000" dirty="0"/>
              <a:t>Климат на севере субтропический, на юге — тропический муссонный. Сумма осадков в равнинной части — 1500—2500 мм, в горах свыше 5000 мм. В августе и сентябре часты тайфуны.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На Тайване с июня по август продолжается сезон дождей. Для северной части острова характерна высокая облачность в течение всего года. На юге 90 % годовых осадков выпадает в сезон дождей.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Реки острова — горные и многоводные. Используются для орошения и гидроэнергетики.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0" y="4648200"/>
            <a:ext cx="7848600" cy="220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700" dirty="0"/>
              <a:t>Температура зимой на равнинных участках колеблется от +14 С до +20 С. Зимы, длящиеся с декабря по февраль, короткие и мягкие. Снег выпадает только высоко в горах, где среднегодовые температуры колеблются от +4 С до +11 С. В летний период средняя температура составляет +26 С при колебании от +21 С до +28 C. Лето, которое длится с мая по сентябрь, обычно бывает жарким и влажным, температура в июле может доходить до +35 С при влажности в 80-94%. Ливни с грозами и мощные тропические тайфуны проносятся над территорией страны в период юго-западных муссонов. </a:t>
            </a:r>
          </a:p>
        </p:txBody>
      </p:sp>
      <p:pic>
        <p:nvPicPr>
          <p:cNvPr id="16392" name="Picture 8" descr="Taivan_B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214421"/>
            <a:ext cx="4071966" cy="315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477125" cy="990600"/>
          </a:xfrm>
        </p:spPr>
        <p:txBody>
          <a:bodyPr/>
          <a:lstStyle/>
          <a:p>
            <a:pPr algn="ctr"/>
            <a:r>
              <a:rPr lang="ru-RU" i="1" dirty="0"/>
              <a:t>Растительность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905000"/>
            <a:ext cx="3810000" cy="2667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/>
              <a:t>На низкогорьях — влажные вечнозелёные леса из панданусов, пальм, бамбуков, лиан; выше — широколиственные листопадные и смешанные леса из камфорного лавра, кипариса, ели, пихты, древовидных папоротников.</a:t>
            </a:r>
            <a:r>
              <a:rPr lang="ru-RU" sz="1900" dirty="0"/>
              <a:t> </a:t>
            </a:r>
          </a:p>
          <a:p>
            <a:pPr>
              <a:lnSpc>
                <a:spcPct val="80000"/>
              </a:lnSpc>
            </a:pPr>
            <a:endParaRPr lang="ru-RU" sz="1700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0" y="4648200"/>
            <a:ext cx="7650163" cy="129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100" dirty="0"/>
              <a:t>Прибрежные равнины заняты полями риса, батата, плантациями сахарного тростника, ананасов и др. Вдоль побережий — мангровые леса.</a:t>
            </a:r>
          </a:p>
          <a:p>
            <a:pPr>
              <a:lnSpc>
                <a:spcPct val="80000"/>
              </a:lnSpc>
            </a:pPr>
            <a:endParaRPr lang="ru-RU" sz="2100" dirty="0"/>
          </a:p>
        </p:txBody>
      </p:sp>
      <p:pic>
        <p:nvPicPr>
          <p:cNvPr id="27654" name="Picture 6" descr="untitled1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10200" y="1828800"/>
            <a:ext cx="3733800" cy="2800350"/>
          </a:xfrm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0" y="914400"/>
            <a:ext cx="80010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000" dirty="0"/>
              <a:t>  На острове преобладают влажные тропические леса, отличающиеся большим видовым разнообразием (более 3000, из которых свыше 1500 </a:t>
            </a:r>
            <a:r>
              <a:rPr lang="ru-RU" sz="2000" dirty="0"/>
              <a:t>эндемичны</a:t>
            </a:r>
            <a:r>
              <a:rPr lang="ru-RU" sz="2000" dirty="0"/>
              <a:t>.</a:t>
            </a:r>
          </a:p>
          <a:p>
            <a:pPr>
              <a:spcBef>
                <a:spcPct val="50000"/>
              </a:spcBef>
            </a:pP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687387"/>
          </a:xfrm>
        </p:spPr>
        <p:txBody>
          <a:bodyPr/>
          <a:lstStyle/>
          <a:p>
            <a:pPr algn="ctr"/>
            <a:r>
              <a:rPr lang="ru-RU" sz="3600" i="1" dirty="0"/>
              <a:t>Животный мир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57200"/>
            <a:ext cx="3581400" cy="43434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000" dirty="0"/>
          </a:p>
          <a:p>
            <a:pPr>
              <a:lnSpc>
                <a:spcPct val="90000"/>
              </a:lnSpc>
            </a:pPr>
            <a:r>
              <a:rPr lang="ru-RU" sz="2000" dirty="0"/>
              <a:t>Ранее в лесах Тайваня встречались некоторые </a:t>
            </a:r>
            <a:r>
              <a:rPr lang="ru-RU" sz="2000" dirty="0"/>
              <a:t>эндемичные</a:t>
            </a:r>
            <a:r>
              <a:rPr lang="ru-RU" sz="2000" dirty="0"/>
              <a:t> виды фауны — фазан, лазоревая сорока, тайваньский чёрный медведь, тайваньский пятнистый олень и тайваньский лосось. Сегодня некоторые из этих видов вымерли, а другие включены в перечень видов, которым грозит полное истребление.</a:t>
            </a:r>
          </a:p>
          <a:p>
            <a:pPr>
              <a:lnSpc>
                <a:spcPct val="90000"/>
              </a:lnSpc>
            </a:pPr>
            <a:endParaRPr lang="ru-RU" sz="2000" dirty="0"/>
          </a:p>
        </p:txBody>
      </p:sp>
      <p:pic>
        <p:nvPicPr>
          <p:cNvPr id="25605" name="Picture 5" descr="untitled3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38600" y="914400"/>
            <a:ext cx="3617913" cy="3305175"/>
          </a:xfrm>
        </p:spPr>
      </p:pic>
      <p:pic>
        <p:nvPicPr>
          <p:cNvPr id="25606" name="Picture 6" descr="20161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343400"/>
            <a:ext cx="1901825" cy="2087563"/>
          </a:xfrm>
          <a:prstGeom prst="rect">
            <a:avLst/>
          </a:prstGeom>
          <a:noFill/>
        </p:spPr>
      </p:pic>
      <p:pic>
        <p:nvPicPr>
          <p:cNvPr id="25607" name="Picture 7" descr="00_l_215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4343400"/>
            <a:ext cx="27051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1170</Words>
  <Application>Microsoft Office PowerPoint</Application>
  <PresentationFormat>Экран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ТАЙВАНЬ</vt:lpstr>
      <vt:lpstr>Тайвань — одна из провинций Китая; фактически независимое государство под названием «Китайская Республика».</vt:lpstr>
      <vt:lpstr>Географическое положение</vt:lpstr>
      <vt:lpstr>Географическое положение </vt:lpstr>
      <vt:lpstr>Геологическое строение и полезные ископаемые </vt:lpstr>
      <vt:lpstr>Стихийные бедствия </vt:lpstr>
      <vt:lpstr>Климат</vt:lpstr>
      <vt:lpstr>Растительность</vt:lpstr>
      <vt:lpstr>Животный мир</vt:lpstr>
      <vt:lpstr>Экологическое состояние </vt:lpstr>
      <vt:lpstr>Слайд 11</vt:lpstr>
      <vt:lpstr>Этнический состав и язык</vt:lpstr>
      <vt:lpstr>Религия </vt:lpstr>
      <vt:lpstr>Экономика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2012-01-26T16:43:15Z</dcterms:created>
  <dcterms:modified xsi:type="dcterms:W3CDTF">2012-01-26T18:13:41Z</dcterms:modified>
</cp:coreProperties>
</file>