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6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10.07.2014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10.07.2014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10.07.2014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10.07.2014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10.07.2014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10.07.2014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3.jpeg" Type="http://schemas.openxmlformats.org/officeDocument/2006/relationships/image"/></Relationships>
</file>

<file path=ppt/slides/_rels/slide10.xml.rels><?xml version="1.0" encoding="UTF-8" standalone="yes" ?><Relationships xmlns="http://schemas.openxmlformats.org/package/2006/relationships"><Relationship Id="rId3" Target="../media/image20.jpeg" Type="http://schemas.openxmlformats.org/officeDocument/2006/relationships/image"/><Relationship Id="rId2" Target="../media/image19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_rels/slide11.xml.rels><?xml version="1.0" encoding="UTF-8" standalone="yes" ?><Relationships xmlns="http://schemas.openxmlformats.org/package/2006/relationships"><Relationship Id="rId3" Target="../media/image21.jpeg" Type="http://schemas.openxmlformats.org/officeDocument/2006/relationships/image"/><Relationship Id="rId2" Target="../media/image10.jpeg" Type="http://schemas.openxmlformats.org/officeDocument/2006/relationships/image"/><Relationship Id="rId1" Target="../slideLayouts/slideLayout4.xml" Type="http://schemas.openxmlformats.org/officeDocument/2006/relationships/slideLayout"/><Relationship Id="rId4" Target="../media/image22.jpeg" Type="http://schemas.openxmlformats.org/officeDocument/2006/relationships/image"/></Relationships>
</file>

<file path=ppt/slides/_rels/slide12.xml.rels><?xml version="1.0" encoding="UTF-8" standalone="yes" ?><Relationships xmlns="http://schemas.openxmlformats.org/package/2006/relationships"><Relationship Id="rId3" Target="../media/image24.jpeg" Type="http://schemas.openxmlformats.org/officeDocument/2006/relationships/image"/><Relationship Id="rId2" Target="../media/image23.jpeg" Type="http://schemas.openxmlformats.org/officeDocument/2006/relationships/image"/><Relationship Id="rId1" Target="../slideLayouts/slideLayout4.xml" Type="http://schemas.openxmlformats.org/officeDocument/2006/relationships/slideLayout"/><Relationship Id="rId4" Target="../media/image25.jpeg" Type="http://schemas.openxmlformats.org/officeDocument/2006/relationships/image"/></Relationships>
</file>

<file path=ppt/slides/_rels/slide13.xml.rels><?xml version="1.0" encoding="UTF-8" standalone="yes" ?><Relationships xmlns="http://schemas.openxmlformats.org/package/2006/relationships"><Relationship Id="rId3" Target="../media/image27.jpeg" Type="http://schemas.openxmlformats.org/officeDocument/2006/relationships/image"/><Relationship Id="rId2" Target="../media/image26.jpeg" Type="http://schemas.openxmlformats.org/officeDocument/2006/relationships/image"/><Relationship Id="rId1" Target="../slideLayouts/slideLayout4.xml" Type="http://schemas.openxmlformats.org/officeDocument/2006/relationships/slideLayout"/><Relationship Id="rId4" Target="../media/image28.jpeg" Type="http://schemas.openxmlformats.org/officeDocument/2006/relationships/image"/></Relationships>
</file>

<file path=ppt/slides/_rels/slide14.xml.rels><?xml version="1.0" encoding="UTF-8" standalone="yes" ?><Relationships xmlns="http://schemas.openxmlformats.org/package/2006/relationships"><Relationship Id="rId3" Target="../media/image29.jpeg" Type="http://schemas.openxmlformats.org/officeDocument/2006/relationships/image"/><Relationship Id="rId2" Target="../media/image26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_rels/slide15.xml.rels><?xml version="1.0" encoding="UTF-8" standalone="yes" ?><Relationships xmlns="http://schemas.openxmlformats.org/package/2006/relationships"><Relationship Id="rId3" Target="http://www.mega-stars.ru/actors/bondarch_s.php" TargetMode="External" Type="http://schemas.openxmlformats.org/officeDocument/2006/relationships/hyperlink"/><Relationship Id="rId2" Target="../media/image30.jpeg" Type="http://schemas.openxmlformats.org/officeDocument/2006/relationships/image"/><Relationship Id="rId1" Target="../slideLayouts/slideLayout4.xml" Type="http://schemas.openxmlformats.org/officeDocument/2006/relationships/slideLayout"/><Relationship Id="rId4" Target="../media/image31.jpeg" Type="http://schemas.openxmlformats.org/officeDocument/2006/relationships/image"/></Relationships>
</file>

<file path=ppt/slides/_rels/slide16.xml.rels><?xml version="1.0" encoding="UTF-8" standalone="yes" ?><Relationships xmlns="http://schemas.openxmlformats.org/package/2006/relationships"><Relationship Id="rId3" Target="../media/image33.jpeg" Type="http://schemas.openxmlformats.org/officeDocument/2006/relationships/image"/><Relationship Id="rId2" Target="../media/image32.jpeg" Type="http://schemas.openxmlformats.org/officeDocument/2006/relationships/image"/><Relationship Id="rId1" Target="../slideLayouts/slideLayout4.xml" Type="http://schemas.openxmlformats.org/officeDocument/2006/relationships/slideLayout"/><Relationship Id="rId4" Target="../media/image34.jpeg" Type="http://schemas.openxmlformats.org/officeDocument/2006/relationships/image"/></Relationships>
</file>

<file path=ppt/slides/_rels/slide17.xml.rels><?xml version="1.0" encoding="UTF-8" standalone="yes" ?><Relationships xmlns="http://schemas.openxmlformats.org/package/2006/relationships"><Relationship Id="rId3" Target="../media/image35.jpeg" Type="http://schemas.openxmlformats.org/officeDocument/2006/relationships/image"/><Relationship Id="rId2" Target="../media/image30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_rels/slide2.xml.rels><?xml version="1.0" encoding="UTF-8" standalone="yes" ?><Relationships xmlns="http://schemas.openxmlformats.org/package/2006/relationships"><Relationship Id="rId3" Target="../media/image5.jpe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_rels/slide3.xml.rels><?xml version="1.0" encoding="UTF-8" standalone="yes" ?><Relationships xmlns="http://schemas.openxmlformats.org/package/2006/relationships"><Relationship Id="rId3" Target="../media/image7.jpeg" Type="http://schemas.openxmlformats.org/officeDocument/2006/relationships/image"/><Relationship Id="rId2" Target="../media/image6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_rels/slide4.xml.rels><?xml version="1.0" encoding="UTF-8" standalone="yes" ?><Relationships xmlns="http://schemas.openxmlformats.org/package/2006/relationships"><Relationship Id="rId3" Target="../media/image9.jpeg" Type="http://schemas.openxmlformats.org/officeDocument/2006/relationships/image"/><Relationship Id="rId2" Target="../media/image8.jpeg" Type="http://schemas.openxmlformats.org/officeDocument/2006/relationships/image"/><Relationship Id="rId1" Target="../slideLayouts/slideLayout5.xml" Type="http://schemas.openxmlformats.org/officeDocument/2006/relationships/slideLayout"/></Relationships>
</file>

<file path=ppt/slides/_rels/slide5.xml.rels><?xml version="1.0" encoding="UTF-8" standalone="yes" ?><Relationships xmlns="http://schemas.openxmlformats.org/package/2006/relationships"><Relationship Id="rId3" Target="../media/image11.jpeg" Type="http://schemas.openxmlformats.org/officeDocument/2006/relationships/image"/><Relationship Id="rId2" Target="../media/image10.jpeg" Type="http://schemas.openxmlformats.org/officeDocument/2006/relationships/image"/><Relationship Id="rId1" Target="../slideLayouts/slideLayout5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3" Target="../media/image13.jpeg" Type="http://schemas.openxmlformats.org/officeDocument/2006/relationships/image"/><Relationship Id="rId2" Target="../media/image12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_rels/slide7.xml.rels><?xml version="1.0" encoding="UTF-8" standalone="yes" ?><Relationships xmlns="http://schemas.openxmlformats.org/package/2006/relationships"><Relationship Id="rId3" Target="../media/image15.jpeg" Type="http://schemas.openxmlformats.org/officeDocument/2006/relationships/image"/><Relationship Id="rId2" Target="../media/image14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3" Target="../media/image16.jpeg" Type="http://schemas.openxmlformats.org/officeDocument/2006/relationships/image"/><Relationship Id="rId2" Target="../media/image14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3" Target="../media/image18.jpeg" Type="http://schemas.openxmlformats.org/officeDocument/2006/relationships/image"/><Relationship Id="rId2" Target="../media/image17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Василий </a:t>
            </a:r>
            <a:r>
              <a:rPr lang="ru-RU" dirty="0" err="1"/>
              <a:t>Макарович</a:t>
            </a:r>
            <a:r>
              <a:rPr lang="ru-RU" dirty="0"/>
              <a:t> Шукшин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12776"/>
            <a:ext cx="5472608" cy="5256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412776"/>
            <a:ext cx="3054297" cy="525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4289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Главный приз…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Картина "Живет такой парень" вышла на экраны страны в 1964 году и получила восторженные отклики публики. Хотя сам Шукшин был не слишком доволен его прокатной судьбой. Дело в том, что фильм почему-то записали в разряд комедий и, отправив в том же году на международный кинофестиваль в Венецию, выставили его на конкурс детских и юношеских фильмов. И хотя картине присудили главный приз, Шукшин таким поворотом событий был не удовлетворен. 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546675" y="2276873"/>
            <a:ext cx="2232248" cy="3240360"/>
          </a:xfrm>
        </p:spPr>
        <p:txBody>
          <a:bodyPr>
            <a:normAutofit fontScale="70000" lnSpcReduction="20000"/>
          </a:bodyPr>
          <a:lstStyle/>
          <a:p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3327">
            <a:off x="4846663" y="1542599"/>
            <a:ext cx="3893418" cy="476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7859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"Печки-лавочки".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В 1969 году В. Шукшину было присвоено звание заслуженного деятеля искусств РСФСР. </a:t>
            </a:r>
            <a:endParaRPr lang="ru-RU" b="1" dirty="0" smtClean="0"/>
          </a:p>
          <a:p>
            <a:r>
              <a:rPr lang="ru-RU" b="1" dirty="0" smtClean="0"/>
              <a:t>Вскоре он стал снимать фильм</a:t>
            </a:r>
            <a:endParaRPr lang="ru-RU" b="1" dirty="0"/>
          </a:p>
          <a:p>
            <a:r>
              <a:rPr lang="ru-RU" b="1" dirty="0" smtClean="0"/>
              <a:t>"</a:t>
            </a:r>
            <a:r>
              <a:rPr lang="ru-RU" b="1" dirty="0"/>
              <a:t>Печки-лавочки".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72200" y="2656630"/>
            <a:ext cx="1152128" cy="133915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02080">
            <a:off x="4864960" y="3435660"/>
            <a:ext cx="2779256" cy="237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24883">
            <a:off x="4959701" y="1700808"/>
            <a:ext cx="3456384" cy="1911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1969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25252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76902">
            <a:off x="4894925" y="950219"/>
            <a:ext cx="3652242" cy="2868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"Калина красная"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endParaRPr lang="ru-RU" dirty="0"/>
          </a:p>
          <a:p>
            <a:r>
              <a:rPr lang="ru-RU" dirty="0"/>
              <a:t>В конце 1972 года Шукшин перешел со студии имени Горького на "Мосфильм". </a:t>
            </a:r>
          </a:p>
          <a:p>
            <a:r>
              <a:rPr lang="ru-RU" dirty="0" smtClean="0"/>
              <a:t>Шукшин </a:t>
            </a:r>
            <a:r>
              <a:rPr lang="ru-RU" dirty="0"/>
              <a:t>приступил к съемкам очередной своей картины - "Калина красная". Работа над ней началась весной 1973 года в Вологодской области, под Белозерском. Как и в "Печках-лавочках", Шукшин в этой картине выступил в трех ипостасях: режиссер, сценарист и исполнитель главной роли. 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12160" y="2780928"/>
            <a:ext cx="1224136" cy="3345235"/>
          </a:xfrm>
        </p:spPr>
        <p:txBody>
          <a:bodyPr>
            <a:normAutofit fontScale="77500" lnSpcReduction="20000"/>
          </a:bodyPr>
          <a:lstStyle/>
          <a:p>
            <a:endParaRPr lang="ru-RU" dirty="0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7" y="3068960"/>
            <a:ext cx="3724251" cy="322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9217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Ничего подобного еще не было…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Заключительная часть работы над картиной совпала у Шукшина с обострением язвенной болезни. Фильм "Калина красная" вышел на экраны страны в 1974 году и буквально потряс зрителей. Без преувеличения можно было сказать, что ничего подобного в отечественном кинематографе еще не было.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940152" y="4005064"/>
            <a:ext cx="1813610" cy="2121099"/>
          </a:xfrm>
        </p:spPr>
        <p:txBody>
          <a:bodyPr>
            <a:normAutofit fontScale="85000" lnSpcReduction="20000"/>
          </a:bodyPr>
          <a:lstStyle/>
          <a:p>
            <a:endParaRPr lang="ru-RU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31326">
            <a:off x="4958548" y="1340923"/>
            <a:ext cx="2687563" cy="2007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7881" y="3284984"/>
            <a:ext cx="3806567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2786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Главная премия…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ru-RU" dirty="0"/>
              <a:t>Фильм был необычен и для самого Шукшина. Ведь долгое время Шукшин считался исключительно мастером рассказов, представителем деревенской прозы, который и в кино ("Живет такой парень", "Ваш сын и брат", "Странные люди", "Печки-лавочки") сожалел о губительном нравственном перерождении простых людей в условиях развития </a:t>
            </a:r>
            <a:r>
              <a:rPr lang="ru-RU" dirty="0" err="1"/>
              <a:t>урбанизационных</a:t>
            </a:r>
            <a:r>
              <a:rPr lang="ru-RU" dirty="0"/>
              <a:t> процессов. До "Калины красной" творчество Шукшина нередко оценивали с точки зрения противопоставления города и села, урбанистической безликости и деревенской естественности, </a:t>
            </a:r>
            <a:r>
              <a:rPr lang="ru-RU" dirty="0" err="1"/>
              <a:t>бездуховности</a:t>
            </a:r>
            <a:r>
              <a:rPr lang="ru-RU" dirty="0"/>
              <a:t> горожанина и глубинной связи сельского жителя с родной землей. </a:t>
            </a:r>
          </a:p>
          <a:p>
            <a:endParaRPr lang="ru-RU" dirty="0"/>
          </a:p>
          <a:p>
            <a:r>
              <a:rPr lang="ru-RU" dirty="0"/>
              <a:t>На VII Всесоюзном кинофестивале в Баку в апреле 1974 года "Калина красная" была награждена главным призом - первый случай в практике проведения отечественных кинофорумов. Причем жюри специально оговорило свое решение: "Отмечая самобытный, яркий талант писателя, режиссера и актера Василия Шукшина, главная премия фестиваля присуждена фильму киностудии "Мосфильм" "Калина красная".</a:t>
            </a:r>
          </a:p>
          <a:p>
            <a:endParaRPr lang="ru-RU" dirty="0"/>
          </a:p>
          <a:p>
            <a:r>
              <a:rPr lang="ru-RU" dirty="0"/>
              <a:t>Кроме этой награды, фильм в дальнейшем соберет и целый букет других: приз польских критиков "Варшавская сирена-73", приз фестиваля в Западном Берлине и приз ФЕСТ-75 в Югославии. А самому актеру по опросу журнала "Советский экран" эта картина принесла звание лучшего актера 1974 года.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40000" lnSpcReduction="20000"/>
          </a:bodyPr>
          <a:lstStyle/>
          <a:p>
            <a:endParaRPr lang="ru-RU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628800"/>
            <a:ext cx="4104456" cy="4536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4140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Последний год…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ru-RU" dirty="0">
                <a:solidFill>
                  <a:srgbClr val="473C30"/>
                </a:solidFill>
                <a:latin typeface="Arial"/>
              </a:rPr>
              <a:t>Последний год жизни Шукшина складывался для него на редкость удачно как в плане творческом, так и личном. В 1973 году вместе с семьей он наконец переехал из тесной комнатки на </a:t>
            </a:r>
            <a:r>
              <a:rPr lang="ru-RU" dirty="0" err="1">
                <a:solidFill>
                  <a:srgbClr val="473C30"/>
                </a:solidFill>
                <a:latin typeface="Arial"/>
              </a:rPr>
              <a:t>Переяславской</a:t>
            </a:r>
            <a:r>
              <a:rPr lang="ru-RU" dirty="0">
                <a:solidFill>
                  <a:srgbClr val="473C30"/>
                </a:solidFill>
                <a:latin typeface="Arial"/>
              </a:rPr>
              <a:t> улице в новую квартиру на улице Бочкова. В свет выходит новый сборник его рассказов "Характеры", который тут же становится главным событием в прозе и предметом острейших дискуссий. В Большом драматическом театре Г. Товстоногов решается ставить спектакль по пьесе Шукшина "Энергичные люди". (Это было первое сотрудничество Шукшина с театром - до этого он театр не любил, унаследовав эту нелюбовь от своего учителя М. </a:t>
            </a:r>
            <a:r>
              <a:rPr lang="ru-RU" dirty="0" err="1">
                <a:solidFill>
                  <a:srgbClr val="473C30"/>
                </a:solidFill>
                <a:latin typeface="Arial"/>
              </a:rPr>
              <a:t>Ромма</a:t>
            </a:r>
            <a:r>
              <a:rPr lang="ru-RU" dirty="0">
                <a:solidFill>
                  <a:srgbClr val="473C30"/>
                </a:solidFill>
                <a:latin typeface="Arial"/>
              </a:rPr>
              <a:t>.) Генеральная репетиция спектакля состоялась в июне 1974 года с участием Шукшина и произвела на него прекрасное впечатление.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473C30"/>
                </a:solidFill>
                <a:latin typeface="Arial"/>
              </a:rPr>
              <a:t>И, наконец, он ни на день не забывал о своей давней мечте - поставить фильм о Степане Разине. Несмотря на то что съемки его все время отодвигались на неопределенное время, надежды снять его он не терял. Свое твердое обещание помочь ему в этом деле дал </a:t>
            </a:r>
            <a:r>
              <a:rPr lang="ru-RU" u="sng" dirty="0">
                <a:solidFill>
                  <a:srgbClr val="7C233F"/>
                </a:solidFill>
                <a:latin typeface="Arial"/>
                <a:hlinkClick r:id="rId3" tooltip="БОНДАРЧУК Сергей Федорович"/>
              </a:rPr>
              <a:t>С. Бондарчук</a:t>
            </a:r>
            <a:r>
              <a:rPr lang="ru-RU" dirty="0">
                <a:solidFill>
                  <a:srgbClr val="473C30"/>
                </a:solidFill>
                <a:latin typeface="Arial"/>
              </a:rPr>
              <a:t>, но взамен этой помощи он уговорил Шукшина сняться в его новой картине - "Они сражались за Родину". Шукшину в нем предстояло сыграть роль бронебойщика Лопахина. Съемки должны были проходить в августе - октябре 1974 года на Дону.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40000" lnSpcReduction="2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>Почти весь сентябрь Шукшин находился на Дону, в районе поселка </a:t>
            </a:r>
            <a:r>
              <a:rPr lang="ru-RU" dirty="0" err="1"/>
              <a:t>Клетская</a:t>
            </a:r>
            <a:r>
              <a:rPr lang="ru-RU" dirty="0"/>
              <a:t>, на съемках фильма "Они сражались за Родину". График съемок был настолько плотным, что Шукшин даже не смог выбраться в Москву 1 сентября, чтобы проводить дочку Машу в первый класс. Лишь несколько раз он уезжал оттуда: во второй половине месяца в столицу, где начинался подготовительный период фильма "Степан Разин", и в Ленинград, на съемки эпизода в картине Г. Панфилова "Прошу слова" (эпизод снимали 18 сентября, Шукшин играл в нем провинциального драматурга Федора).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К началу октября Шукшин практически полностью завершил роль Лопахина, и ему оставалось </a:t>
            </a:r>
            <a:r>
              <a:rPr lang="ru-RU" dirty="0" err="1"/>
              <a:t>отсняться</a:t>
            </a:r>
            <a:r>
              <a:rPr lang="ru-RU" dirty="0"/>
              <a:t> в последнем эпизоде. 4 октября он должен был вернуться в Москву.</a:t>
            </a:r>
          </a:p>
          <a:p>
            <a:r>
              <a:rPr lang="ru-RU" dirty="0" smtClean="0"/>
              <a:t>Но этому не суждено было случиться 2 октября 1974 года Шукшин почувствовал недомогание в сердце и скоропостижно скончался. Диагноз-сердечная недостаточность.</a:t>
            </a:r>
            <a:endParaRPr lang="ru-RU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581128"/>
            <a:ext cx="2553072" cy="2004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3641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Память…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Именем Шукшина названы улица и Театр драмы в Барнауле, педагогический университет и привокзальная площадь в Бийске, библиотека в Кургане.</a:t>
            </a:r>
          </a:p>
          <a:p>
            <a:endParaRPr lang="ru-RU" dirty="0"/>
          </a:p>
          <a:p>
            <a:r>
              <a:rPr lang="ru-RU" dirty="0"/>
              <a:t>Также именем Василия Шукшина названы улицы в Воронеже, Новосибирске, Омске и ряде других городов России.</a:t>
            </a:r>
          </a:p>
          <a:p>
            <a:endParaRPr lang="ru-RU" dirty="0"/>
          </a:p>
          <a:p>
            <a:r>
              <a:rPr lang="ru-RU" dirty="0"/>
              <a:t>С 1976 года на его родине, в селе Сростки, проводятся </a:t>
            </a:r>
            <a:r>
              <a:rPr lang="ru-RU" dirty="0" err="1"/>
              <a:t>Шукшинские</a:t>
            </a:r>
            <a:r>
              <a:rPr lang="ru-RU" dirty="0"/>
              <a:t> чтения (</a:t>
            </a:r>
            <a:r>
              <a:rPr lang="ru-RU" dirty="0" err="1"/>
              <a:t>Шукшинские</a:t>
            </a:r>
            <a:r>
              <a:rPr lang="ru-RU" dirty="0"/>
              <a:t> дни).</a:t>
            </a:r>
          </a:p>
        </p:txBody>
      </p:sp>
      <p:pic>
        <p:nvPicPr>
          <p:cNvPr id="1741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"/>
            <a:ext cx="2843808" cy="3432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4149080"/>
            <a:ext cx="2520280" cy="2708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90180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Премии…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/>
              <a:t>1964 — Живёт такой парень удостоен Приза «За жизнерадостность, лиризм и оригинальное решение» по разделу художественных фильмов на Всесоюзном кинофестивале в Ленинграде.</a:t>
            </a:r>
          </a:p>
          <a:p>
            <a:r>
              <a:rPr lang="ru-RU" dirty="0"/>
              <a:t>1967 — Указом Президиума Верховного Совета СССР Василий Шукшин награждён орденом Трудового Красного Знамени.</a:t>
            </a:r>
          </a:p>
          <a:p>
            <a:r>
              <a:rPr lang="ru-RU" dirty="0"/>
              <a:t>1969 — Государственная премия РСФСР имени братьев Васильевых — за художественный фильм «Ваш сын и брат».</a:t>
            </a:r>
          </a:p>
          <a:p>
            <a:r>
              <a:rPr lang="ru-RU" dirty="0"/>
              <a:t>1969 — заслуженный деятель искусств РСФСР.</a:t>
            </a:r>
          </a:p>
          <a:p>
            <a:r>
              <a:rPr lang="ru-RU" dirty="0"/>
              <a:t>1971 — Государственная премия СССР — за исполнение роли в фильме режиссера С. А. Герасимова «У озера».</a:t>
            </a:r>
          </a:p>
          <a:p>
            <a:r>
              <a:rPr lang="ru-RU" dirty="0"/>
              <a:t>1974 — Калина красная — Главная премия «За самобытный, яркий талант писателя, режиссёра и актёра» на Всесоюзном кинофестивале в Баку.</a:t>
            </a:r>
          </a:p>
          <a:p>
            <a:r>
              <a:rPr lang="ru-RU" dirty="0"/>
              <a:t>1976 — Ленинская премия — за творческие достижения (посмертно).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endParaRPr lang="ru-RU" dirty="0"/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556792"/>
            <a:ext cx="4104456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1846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Алтайский край…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endParaRPr lang="ru-RU" dirty="0"/>
          </a:p>
          <a:p>
            <a:r>
              <a:rPr lang="ru-RU" dirty="0"/>
              <a:t>Василий Шукшин родился 25 июля 1929 года в селе Сростки </a:t>
            </a:r>
            <a:r>
              <a:rPr lang="ru-RU" dirty="0" err="1"/>
              <a:t>Бийского</a:t>
            </a:r>
            <a:r>
              <a:rPr lang="ru-RU" dirty="0"/>
              <a:t> района Алтайского края в крестьянской семье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Его родители были уроженцами той же местности и по социальному положению считались крестьянами-единоличниками, или середняками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Когда в 1930 году началась сплошная коллективизация, их заставили вступить в колхоз. Глава семьи - Макар Леонтьевич Шукшин (1912—1933) - стал работать механизатором на молотилках, в деревне пользовался заслуженным уважением. Однако в дальнейшем это не спасло его от репрессий: в 1933 году Макара Леонтьевича арестовали и расстреляли, затем реабилитировали посмертно в 1956 году.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628800"/>
            <a:ext cx="4032448" cy="4464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45098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Семья…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/>
              <a:t>Мать, Мария Сергеевна (в девичестве Попова; во втором браке — </a:t>
            </a:r>
            <a:r>
              <a:rPr lang="ru-RU" dirty="0" err="1"/>
              <a:t>Куксина</a:t>
            </a:r>
            <a:r>
              <a:rPr lang="ru-RU" dirty="0"/>
              <a:t>) (1909 — 17 января 1979) взяла на себя все заботы о семье. Мария Сергеевна осталась без кормильца с двумя малолетками на руках. Глухое отчаяние наводило на страшные мысли: отравить себя и детей. Помощи ждать было неоткуда. У сестер своих детей семеро по лавкам. Судьба уберегла от греха. Затем пришло трезвое осознание того, что надо жить, если не ради себя, то хотя бы ради детей. И вскоре Мария Сергеевна вышла замуж повторно, за односельчанина Павла </a:t>
            </a:r>
            <a:r>
              <a:rPr lang="ru-RU" dirty="0" err="1"/>
              <a:t>Куксина</a:t>
            </a:r>
            <a:r>
              <a:rPr lang="ru-RU" dirty="0"/>
              <a:t>.</a:t>
            </a:r>
          </a:p>
          <a:p>
            <a:endParaRPr lang="ru-RU" dirty="0"/>
          </a:p>
          <a:p>
            <a:r>
              <a:rPr lang="ru-RU" dirty="0"/>
              <a:t>Отчима своего Павла </a:t>
            </a:r>
            <a:r>
              <a:rPr lang="ru-RU" dirty="0" err="1"/>
              <a:t>Куксина</a:t>
            </a:r>
            <a:r>
              <a:rPr lang="ru-RU" dirty="0"/>
              <a:t> Василий Шукшин позже вспоминал как человека редкой доброты. Женился он по любви. А как иначе? Ведь вдовую взял, да с двумя детьми. И только начала налаживаться жизнь, как грянула война народная. "Второй отец" Шукшина ушел на фронт, а через год принесли </a:t>
            </a:r>
            <a:r>
              <a:rPr lang="ru-RU" dirty="0" smtClean="0"/>
              <a:t>похоронку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628800"/>
            <a:ext cx="3960440" cy="4464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64321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 Вася, а Василий…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Главный мужчина…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Так </a:t>
            </a:r>
            <a:r>
              <a:rPr lang="ru-RU" dirty="0"/>
              <a:t>и стал тринадцатилетний Василий </a:t>
            </a:r>
            <a:r>
              <a:rPr lang="ru-RU" dirty="0" err="1"/>
              <a:t>Макарович</a:t>
            </a:r>
            <a:r>
              <a:rPr lang="ru-RU" dirty="0"/>
              <a:t> главным мужчиной и кормильцем в доме. По воспоминаниям очевидцев, Шукшин рос мальчишкой замкнутым, что называется, "себе на уме". В общении со сверстниками он держал себя строго и требовал, чтобы те называли его не Васей, а Василием. Те, естественно, не понимали подобных просьб и частенько насмехались над товарищем. В таких случаях Шукшин поступал соответственно своему характеру - убегал в протоки Катуни и скрывался на ее островах по несколько дней.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56792"/>
            <a:ext cx="4032448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4542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Юность…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Учеба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В 1943 году в шестнадцать лет, окончив семь классов, Шукшин уехал из Сросток: хотел "выйти в люди". С 1943 по 1945 годы он учился в Бийском автомобильном техникуме (35 км от Сросток), но закончить его он так и не сумел - чтобы прокормить семью, пришлось учебу бросить и устраиваться на работу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В 1945 году пошёл работать в колхоз в селе Сростки. В колхозе проработал недолго, в 1946 году покинул родное село. В 1947—1949 годах Шукшин работал слесарем на нескольких предприятиях треста </a:t>
            </a:r>
            <a:r>
              <a:rPr lang="ru-RU" dirty="0" err="1"/>
              <a:t>Союзпроммеханизация</a:t>
            </a:r>
            <a:r>
              <a:rPr lang="ru-RU" dirty="0"/>
              <a:t>: на турбинном заводе в Калуге, на тракторном заводе во Владимире.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Возвращение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>
            <a:noAutofit/>
          </a:bodyPr>
          <a:lstStyle/>
          <a:p>
            <a:r>
              <a:rPr lang="ru-RU" sz="1400" dirty="0"/>
              <a:t>В апреле 1949 года последовала новая смена рабочего места - на этот раз его отправили на строительство электростанции на станцию Щербинка Московско-Курской железной дороги. Там он проработал несколько месяцев, после чего попал на строительство железнодорожного моста на станции Голицыне. Именно там (в октябре) его и застала повестка из военкомата о призыве на действительную военную службу</a:t>
            </a:r>
            <a:r>
              <a:rPr lang="ru-RU" sz="1400" dirty="0" smtClean="0"/>
              <a:t>.</a:t>
            </a:r>
            <a:endParaRPr lang="ru-RU" sz="1400" dirty="0"/>
          </a:p>
          <a:p>
            <a:r>
              <a:rPr lang="ru-RU" sz="1400" dirty="0"/>
              <a:t>В 1949 году Шукшин был призван служить в Военно-Морской флот. Служил матросом на Балтийском флоте, затем радистом на Черноморском. Литературная деятельность Шукшина началась в армии, именно там он впервые попытался писать рассказы, которые читал своим сослуживцам. В 1953 году был демобилизован с флота из-за обнаружившейся язвы желудка, и он вернулся в село </a:t>
            </a:r>
            <a:r>
              <a:rPr lang="ru-RU" sz="1400" dirty="0" smtClean="0"/>
              <a:t>Сростки</a:t>
            </a:r>
            <a:endParaRPr lang="ru-RU" sz="1400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0"/>
            <a:ext cx="2232248" cy="2204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9570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Покорение Москвы…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В 1955 году Василий отправился покорять Москву. Придя на сценарный факультет ВГИКа, Шукшин представил на суд экзаменаторов свои рассказы, которые были записаны в толстую амбарную тетрадь. Так как почерк у Шукшина был очень мелкий, а тетрадь была очень толстая, девушки в приемной комиссии читать написанное поленились, решив про себя, что этот абитуриент типичный графоман. Однако, чтобы не обижать его, решили посоветовать: "У вас фактурная внешность, идите на актерский". 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err="1"/>
              <a:t>Вгиковские</a:t>
            </a:r>
            <a:r>
              <a:rPr lang="ru-RU" dirty="0"/>
              <a:t> педагоги боялись его брать. Он был правдолюбец, совершенно не понимал, что можно говорить, чего нельзя. Педагоги опасались, что он всех </a:t>
            </a:r>
            <a:r>
              <a:rPr lang="ru-RU" dirty="0" err="1"/>
              <a:t>перебаламутит</a:t>
            </a:r>
            <a:r>
              <a:rPr lang="ru-RU" dirty="0"/>
              <a:t> и их из-за него выгонят с работы. Но в него поверил Михаил Ромм...</a:t>
            </a:r>
          </a:p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0796" y="4033788"/>
            <a:ext cx="4003204" cy="2840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8187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Дебют…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3400" y="1628800"/>
            <a:ext cx="4038600" cy="4525963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В 1956 году состоялся дебют Шукшина в кино: в фильме С. Герасимова "Тихий Дон" (вторая серия) он сыграл в крошечном эпизоде - изобразил выглядывающего из-за плетня матроса. С этого матроса и началась кинематографическая судьба Шукшина-актера.</a:t>
            </a:r>
          </a:p>
          <a:p>
            <a:endParaRPr lang="ru-RU" dirty="0"/>
          </a:p>
          <a:p>
            <a:r>
              <a:rPr lang="ru-RU" dirty="0"/>
              <a:t>Летом следующего года Шукшин оказался на практике в Одессе и совершенно внезапно получил приглашение от режиссера </a:t>
            </a:r>
            <a:r>
              <a:rPr lang="ru-RU" dirty="0" err="1"/>
              <a:t>Марлена</a:t>
            </a:r>
            <a:r>
              <a:rPr lang="ru-RU" dirty="0"/>
              <a:t> Хуциева сыграть главную роль в его фильме "Два Федора".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76056" y="2060849"/>
            <a:ext cx="2808312" cy="2160240"/>
          </a:xfrm>
        </p:spPr>
        <p:txBody>
          <a:bodyPr>
            <a:normAutofit fontScale="70000" lnSpcReduction="20000"/>
          </a:bodyPr>
          <a:lstStyle/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32107">
            <a:off x="4572000" y="1628800"/>
            <a:ext cx="3909814" cy="3197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653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Литературная судьба…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ru-RU" sz="1200" dirty="0"/>
              <a:t>Параллельно с успехами в кино довольно успешно складывалась и литературная судьба Шукшина. С третьего курса, по совету </a:t>
            </a:r>
            <a:r>
              <a:rPr lang="ru-RU" sz="1200" dirty="0" err="1"/>
              <a:t>Ромма</a:t>
            </a:r>
            <a:r>
              <a:rPr lang="ru-RU" sz="1200" dirty="0"/>
              <a:t>, он стал рассылать свои рассказы по всем столичным редакциям в надежде, что какая-нибудь из них обратит внимание на его труды. И он не ошибся. В 1958 году в журнале "Смена" был опубликован его рассказ "Двое на телеге". Однако эта публикация прошла не замеченной ни критикой, ни читателями, и удрученный Шукшин на время перестал рассылать свои произведения по редакциям.</a:t>
            </a:r>
          </a:p>
          <a:p>
            <a:endParaRPr lang="ru-RU" sz="1200" dirty="0"/>
          </a:p>
          <a:p>
            <a:r>
              <a:rPr lang="ru-RU" sz="1200" dirty="0"/>
              <a:t>Но уже в начале 60-х одно за другим стали выходить в свет литературные произведения Шукшина. Хронология этих публикаций такова: рассказы "Правда", "Светлые души", "Степкина любовь" были напечатаны в журнале "Октябрь" - в № 3 за 1961 год; "Экзамен" - в № 1 за 1962-й; "Коленчатые валы" и "Леля Селезнева с факультета журналистики" - в № 5 за тот же год.</a:t>
            </a:r>
          </a:p>
          <a:p>
            <a:endParaRPr lang="ru-RU" sz="1200" dirty="0"/>
          </a:p>
          <a:p>
            <a:r>
              <a:rPr lang="ru-RU" sz="1200" dirty="0"/>
              <a:t>В 1963 году в издательстве "Молодая гвардия" вышел первый сборник В. Шукшина под названием "Сельские жители". В том же году в журнале "Новый мир" (№2) были напечатаны два его рассказа: "Классный водитель" и "Гринька Малюгин" (цикл "Они с Катуни").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28184" y="1600201"/>
            <a:ext cx="1728192" cy="1612775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556792"/>
            <a:ext cx="3096344" cy="3660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8817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Первый фильм…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На основе своих рассказов "Классный водитель" и "Гринька Малюгин", опубликованных в 1963 году, Шукшин вскоре написал сценарий своего первого полнометражного фильма "Живет такой парень". Съемки картины начались летом того же года на Алтае.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580112" y="2492895"/>
            <a:ext cx="2448272" cy="2952329"/>
          </a:xfrm>
        </p:spPr>
        <p:txBody>
          <a:bodyPr>
            <a:normAutofit fontScale="92500" lnSpcReduction="20000"/>
          </a:bodyPr>
          <a:lstStyle/>
          <a:p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65594">
            <a:off x="4644008" y="1628800"/>
            <a:ext cx="4032498" cy="449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336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1810</Words>
  <Application>Microsoft Office PowerPoint</Application>
  <PresentationFormat>Экран (4:3)</PresentationFormat>
  <Paragraphs>71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Василий Макарович Шукшин</vt:lpstr>
      <vt:lpstr>Алтайский край…</vt:lpstr>
      <vt:lpstr>Семья…</vt:lpstr>
      <vt:lpstr>Не Вася, а Василий…</vt:lpstr>
      <vt:lpstr>Юность…</vt:lpstr>
      <vt:lpstr>Покорение Москвы…</vt:lpstr>
      <vt:lpstr>Дебют…</vt:lpstr>
      <vt:lpstr>Литературная судьба…</vt:lpstr>
      <vt:lpstr>Первый фильм…</vt:lpstr>
      <vt:lpstr>Главный приз…</vt:lpstr>
      <vt:lpstr>"Печки-лавочки". </vt:lpstr>
      <vt:lpstr>"Калина красная" </vt:lpstr>
      <vt:lpstr>Ничего подобного еще не было…</vt:lpstr>
      <vt:lpstr>Главная премия…</vt:lpstr>
      <vt:lpstr>Последний год…</vt:lpstr>
      <vt:lpstr>Память…</vt:lpstr>
      <vt:lpstr>Премии…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Василий Макарович Шукшин</dc:title>
  <dc:creator>User</dc:creator>
  <cp:lastModifiedBy>User</cp:lastModifiedBy>
  <cp:revision>6</cp:revision>
  <dcterms:created xsi:type="dcterms:W3CDTF">2014-07-10T15:44:57Z</dcterms:created>
  <dcterms:modified xsi:type="dcterms:W3CDTF">2014-07-10T16:38:17Z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349684</vt:lpwstr>
  </property>
  <property fmtid="{D5CDD505-2E9C-101B-9397-08002B2CF9AE}" name="NXPowerLiteSettings" pid="3">
    <vt:lpwstr>F6E001E0013C00</vt:lpwstr>
  </property>
  <property fmtid="{D5CDD505-2E9C-101B-9397-08002B2CF9AE}" name="NXPowerLiteVersion" pid="4">
    <vt:lpwstr>D4.3.1</vt:lpwstr>
  </property>
</Properties>
</file>