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70" r:id="rId15"/>
    <p:sldId id="271" r:id="rId16"/>
    <p:sldId id="272" r:id="rId17"/>
    <p:sldId id="273" r:id="rId18"/>
    <p:sldId id="274" r:id="rId19"/>
    <p:sldId id="276" r:id="rId20"/>
    <p:sldId id="275" r:id="rId21"/>
    <p:sldId id="277" r:id="rId22"/>
    <p:sldId id="278"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a:defRPr/>
            </a:pPr>
            <a:fld id="{4B973023-31F2-47F1-A927-066BED97C8EE}" type="datetimeFigureOut">
              <a:rPr lang="ru-RU" smtClean="0"/>
              <a:pPr>
                <a:defRPr/>
              </a:pPr>
              <a:t>19.01.2015</a:t>
            </a:fld>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a:lstStyle/>
          <a:p>
            <a:pPr>
              <a:defRPr/>
            </a:pPr>
            <a:fld id="{42BEBD17-5BF8-4266-AED5-E3F7CD7283AF}" type="slidenum">
              <a:rPr lang="ru-RU" smtClean="0"/>
              <a:pPr>
                <a:defRPr/>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EAD2A49F-7BF0-4D95-8BCE-1F86626FA3B6}" type="datetimeFigureOut">
              <a:rPr lang="ru-RU" smtClean="0"/>
              <a:pPr>
                <a:defRPr/>
              </a:pPr>
              <a:t>19.01.2015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5173F39-4FEA-47C9-925C-6F6D827E935B}"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EA0AF1CA-E40A-45FE-8A9F-349CFDFBAE48}" type="datetimeFigureOut">
              <a:rPr lang="ru-RU" smtClean="0"/>
              <a:pPr>
                <a:defRPr/>
              </a:pPr>
              <a:t>19.01.2015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C03532C2-1F83-4C8F-B9FF-49A7CE737E90}"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88A65CC8-9288-4DD7-A056-684564E8304D}" type="datetimeFigureOut">
              <a:rPr lang="ru-RU" smtClean="0"/>
              <a:pPr>
                <a:defRPr/>
              </a:pPr>
              <a:t>19.01.2015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EAA6B24-F9BC-488B-B7B9-A7D1B6881365}"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fld id="{B9FAE01F-0220-4971-8C33-AEB454E36386}" type="datetimeFigureOut">
              <a:rPr lang="ru-RU" smtClean="0"/>
              <a:pPr>
                <a:defRPr/>
              </a:pPr>
              <a:t>19.01.2015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a:xfrm>
            <a:off x="7924800" y="6416675"/>
            <a:ext cx="762000" cy="365125"/>
          </a:xfrm>
        </p:spPr>
        <p:txBody>
          <a:bodyPr/>
          <a:lstStyle/>
          <a:p>
            <a:pPr>
              <a:defRPr/>
            </a:pPr>
            <a:fld id="{CC6EE572-2A98-4D2E-87AF-B49BC10F7BD0}"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B6CE81B6-527D-459F-9C2F-C4E810729155}" type="datetimeFigureOut">
              <a:rPr lang="ru-RU" smtClean="0"/>
              <a:pPr>
                <a:defRPr/>
              </a:pPr>
              <a:t>19.01.2015</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D226087A-8CEA-4E62-8749-D6F0CD6FF418}"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fld id="{988530E1-CE3E-488D-86BD-947C8D6C4397}" type="datetimeFigureOut">
              <a:rPr lang="ru-RU" smtClean="0"/>
              <a:pPr>
                <a:defRPr/>
              </a:pPr>
              <a:t>19.01.2015</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7FCD18D3-D01F-44F2-82F9-EBC4BE78F76D}"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7DBF2C68-DF30-4D55-8BF7-590B607ED972}" type="datetimeFigureOut">
              <a:rPr lang="ru-RU" smtClean="0"/>
              <a:pPr>
                <a:defRPr/>
              </a:pPr>
              <a:t>19.01.2015</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CFEA48E3-104E-4D0B-B2EE-A470DC77C801}"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E60FA115-C98F-44A0-BC55-AB76465565A1}" type="datetimeFigureOut">
              <a:rPr lang="ru-RU" smtClean="0"/>
              <a:pPr>
                <a:defRPr/>
              </a:pPr>
              <a:t>19.01.2015</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24D8F79B-16B1-4A62-A5E3-91760E1C22D4}"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AF593FF4-7242-4DAE-966F-077C352CAC98}" type="datetimeFigureOut">
              <a:rPr lang="ru-RU" smtClean="0"/>
              <a:pPr>
                <a:defRPr/>
              </a:pPr>
              <a:t>19.01.2015</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6C0D2235-A63E-4A5D-A8E2-89A07F0817FA}"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F0B06BB5-F1F4-4B91-915F-51839DD0D49B}" type="datetimeFigureOut">
              <a:rPr lang="ru-RU" smtClean="0"/>
              <a:pPr>
                <a:defRPr/>
              </a:pPr>
              <a:t>19.01.2015</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D3FB090-552B-4768-BF84-2C104B9371BB}"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7BF099F5-4C40-410A-9CFA-FE947327E29A}" type="datetimeFigureOut">
              <a:rPr lang="ru-RU" smtClean="0"/>
              <a:pPr>
                <a:defRPr/>
              </a:pPr>
              <a:t>19.01.2015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8233D2FD-DB02-42CC-8C75-7E5FCD09AB73}"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Прямоугольник 4"/>
          <p:cNvSpPr>
            <a:spLocks noChangeArrowheads="1"/>
          </p:cNvSpPr>
          <p:nvPr/>
        </p:nvSpPr>
        <p:spPr bwMode="auto">
          <a:xfrm>
            <a:off x="0" y="332656"/>
            <a:ext cx="9144000" cy="708025"/>
          </a:xfrm>
          <a:prstGeom prst="rect">
            <a:avLst/>
          </a:prstGeom>
          <a:noFill/>
          <a:ln w="9525">
            <a:noFill/>
            <a:miter lim="800000"/>
            <a:headEnd/>
            <a:tailEnd/>
          </a:ln>
        </p:spPr>
        <p:txBody>
          <a:bodyPr>
            <a:spAutoFit/>
          </a:bodyPr>
          <a:lstStyle/>
          <a:p>
            <a:pPr algn="ctr"/>
            <a:r>
              <a:rPr lang="ru-RU" sz="4000" b="1" dirty="0">
                <a:latin typeface="Calibri" pitchFamily="34" charset="0"/>
              </a:rPr>
              <a:t>А</a:t>
            </a:r>
            <a:r>
              <a:rPr lang="ru-RU" sz="3600" b="1" dirty="0">
                <a:latin typeface="Calibri" pitchFamily="34" charset="0"/>
              </a:rPr>
              <a:t>ГРЕССИВНЫЕ ДЕТИ</a:t>
            </a:r>
          </a:p>
        </p:txBody>
      </p:sp>
      <p:pic>
        <p:nvPicPr>
          <p:cNvPr id="5" name="Рисунок 4" descr="дети группа №2 05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99164" y="1139954"/>
            <a:ext cx="6545672" cy="52565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0" y="142875"/>
            <a:ext cx="9144000" cy="523875"/>
          </a:xfrm>
          <a:prstGeom prst="rect">
            <a:avLst/>
          </a:prstGeom>
          <a:noFill/>
          <a:ln w="9525">
            <a:noFill/>
            <a:miter lim="800000"/>
            <a:headEnd/>
            <a:tailEnd/>
          </a:ln>
        </p:spPr>
        <p:txBody>
          <a:bodyPr>
            <a:spAutoFit/>
          </a:bodyPr>
          <a:lstStyle/>
          <a:p>
            <a:pPr algn="ctr"/>
            <a:r>
              <a:rPr lang="ru-RU" sz="2800" b="1" dirty="0">
                <a:latin typeface="+mn-lt"/>
              </a:rPr>
              <a:t>Как помочь агрессивному ребенку</a:t>
            </a:r>
          </a:p>
        </p:txBody>
      </p:sp>
      <p:sp>
        <p:nvSpPr>
          <p:cNvPr id="11267" name="Прямоугольник 2"/>
          <p:cNvSpPr>
            <a:spLocks noChangeArrowheads="1"/>
          </p:cNvSpPr>
          <p:nvPr/>
        </p:nvSpPr>
        <p:spPr bwMode="auto">
          <a:xfrm>
            <a:off x="179512" y="642938"/>
            <a:ext cx="8821613" cy="2462213"/>
          </a:xfrm>
          <a:prstGeom prst="rect">
            <a:avLst/>
          </a:prstGeom>
          <a:noFill/>
          <a:ln w="9525">
            <a:noFill/>
            <a:miter lim="800000"/>
            <a:headEnd/>
            <a:tailEnd/>
          </a:ln>
        </p:spPr>
        <p:txBody>
          <a:bodyPr wrap="square">
            <a:spAutoFit/>
          </a:bodyPr>
          <a:lstStyle/>
          <a:p>
            <a:r>
              <a:rPr lang="ru-RU" sz="1400" dirty="0">
                <a:latin typeface="+mn-lt"/>
              </a:rPr>
              <a:t>Как вы думаете, почему дети дерутся, кусаются и толкаются, а иногда в ответ на какое-либо, даже доброжелательное, обращение “взрываются” и бушуют</a:t>
            </a:r>
            <a:r>
              <a:rPr lang="ru-RU" sz="1400" dirty="0" smtClean="0">
                <a:latin typeface="+mn-lt"/>
              </a:rPr>
              <a:t>?</a:t>
            </a:r>
            <a:endParaRPr lang="ru-RU" sz="1400" dirty="0">
              <a:latin typeface="+mn-lt"/>
            </a:endParaRPr>
          </a:p>
          <a:p>
            <a:r>
              <a:rPr lang="ru-RU" sz="1400" dirty="0">
                <a:latin typeface="+mn-lt"/>
              </a:rPr>
              <a:t>Причин такого поведения может быть много. Но часто дети поступают именно так потому, что не знают, как поступить иначе. К сожалению, их поведенческий репертуар довольно скуден, и если мы предоставим им возможность выбора способов поведения, дети с удовольствием откликнутся на предложение, и наше общение с ними станет более эффективным и приятным для обеих сторон</a:t>
            </a:r>
            <a:r>
              <a:rPr lang="ru-RU" sz="1400" dirty="0" smtClean="0">
                <a:latin typeface="+mn-lt"/>
              </a:rPr>
              <a:t>.</a:t>
            </a:r>
            <a:endParaRPr lang="ru-RU" sz="1400" dirty="0">
              <a:latin typeface="+mn-lt"/>
            </a:endParaRPr>
          </a:p>
          <a:p>
            <a:r>
              <a:rPr lang="ru-RU" sz="1400" dirty="0">
                <a:latin typeface="+mn-lt"/>
              </a:rPr>
              <a:t>Работа воспитателей и учителей с данной категорией детей должна проводиться в трех направлениях</a:t>
            </a:r>
            <a:r>
              <a:rPr lang="ru-RU" sz="1400" dirty="0" smtClean="0">
                <a:latin typeface="+mn-lt"/>
              </a:rPr>
              <a:t>:</a:t>
            </a:r>
            <a:endParaRPr lang="ru-RU" sz="1400" dirty="0">
              <a:latin typeface="+mn-lt"/>
            </a:endParaRPr>
          </a:p>
          <a:p>
            <a:r>
              <a:rPr lang="ru-RU" sz="1400" dirty="0">
                <a:latin typeface="+mn-lt"/>
              </a:rPr>
              <a:t>1. Работа с гневом. Обучение агрессивных детей приемлемым способам выражения </a:t>
            </a:r>
            <a:r>
              <a:rPr lang="ru-RU" sz="1400" dirty="0" smtClean="0">
                <a:latin typeface="+mn-lt"/>
              </a:rPr>
              <a:t>гнева.</a:t>
            </a:r>
            <a:endParaRPr lang="ru-RU" sz="1400" dirty="0">
              <a:latin typeface="+mn-lt"/>
            </a:endParaRPr>
          </a:p>
          <a:p>
            <a:r>
              <a:rPr lang="ru-RU" sz="1400" dirty="0" smtClean="0">
                <a:latin typeface="+mn-lt"/>
              </a:rPr>
              <a:t>2</a:t>
            </a:r>
            <a:r>
              <a:rPr lang="ru-RU" sz="1400" dirty="0">
                <a:latin typeface="+mn-lt"/>
              </a:rPr>
              <a:t>. Обучение детей навыкам распознавания и контроля, умению владеть собой в ситуациях, провоцирующих вспышки гнева</a:t>
            </a:r>
            <a:r>
              <a:rPr lang="ru-RU" sz="1400" dirty="0" smtClean="0">
                <a:latin typeface="+mn-lt"/>
              </a:rPr>
              <a:t>.</a:t>
            </a:r>
            <a:endParaRPr lang="ru-RU" sz="1400" dirty="0">
              <a:latin typeface="+mn-lt"/>
            </a:endParaRPr>
          </a:p>
          <a:p>
            <a:r>
              <a:rPr lang="ru-RU" sz="1400" dirty="0">
                <a:latin typeface="+mn-lt"/>
              </a:rPr>
              <a:t>3. Формирование способности к </a:t>
            </a:r>
            <a:r>
              <a:rPr lang="ru-RU" sz="1400" dirty="0" err="1">
                <a:latin typeface="+mn-lt"/>
              </a:rPr>
              <a:t>эмпатии</a:t>
            </a:r>
            <a:r>
              <a:rPr lang="ru-RU" sz="1400" dirty="0">
                <a:latin typeface="+mn-lt"/>
              </a:rPr>
              <a:t>, доверию, сочувствию, сопереживанию и т.д.</a:t>
            </a:r>
          </a:p>
        </p:txBody>
      </p:sp>
      <p:pic>
        <p:nvPicPr>
          <p:cNvPr id="10" name="Рисунок 9" descr="Я 009.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7548" y="4005064"/>
            <a:ext cx="3384376" cy="2147492"/>
          </a:xfrm>
          <a:prstGeom prst="rect">
            <a:avLst/>
          </a:prstGeom>
        </p:spPr>
      </p:pic>
      <p:pic>
        <p:nvPicPr>
          <p:cNvPr id="11" name="Рисунок 10" descr="Я 00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48597" y="4005064"/>
            <a:ext cx="3816424" cy="216352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1"/>
          <p:cNvSpPr>
            <a:spLocks noChangeArrowheads="1"/>
          </p:cNvSpPr>
          <p:nvPr/>
        </p:nvSpPr>
        <p:spPr bwMode="auto">
          <a:xfrm>
            <a:off x="179512" y="548680"/>
            <a:ext cx="8712968" cy="2677656"/>
          </a:xfrm>
          <a:prstGeom prst="rect">
            <a:avLst/>
          </a:prstGeom>
          <a:noFill/>
          <a:ln w="9525">
            <a:noFill/>
            <a:miter lim="800000"/>
            <a:headEnd/>
            <a:tailEnd/>
          </a:ln>
        </p:spPr>
        <p:txBody>
          <a:bodyPr wrap="square">
            <a:spAutoFit/>
          </a:bodyPr>
          <a:lstStyle/>
          <a:p>
            <a:pPr algn="just"/>
            <a:r>
              <a:rPr lang="ru-RU" sz="1400" dirty="0">
                <a:latin typeface="+mn-lt"/>
              </a:rPr>
              <a:t>Что такое гнев? Это чувство сильного негодования, которое сопровождается потерей контроля над собой. К сожалению, в нашей культуре принято считать, что проявление гнева — недостойная реакция. Уже в детском возрасте нам внушают эту мысль взрослые — родители, бабушки, дедушки, педагоги. Однако психологи не рекомендуют каждый раз сдерживать эту эмоцию, поскольку таким образом мы можем стать своеобразной “копилкой гнева”. Кроме того, загнав гнев внутрь, человек, скорее всего, рано или поздно все же почувствует необходимость выплеснуть его. Но уже не на того, кто вызвал это чувство, а на “подвернувшегося под руку” или на того, кто слабее и не сможет дать отпор. Даже если мы очень постараемся и не поддадимся соблазнительному способу “извержения” гнева, наша “копилка”, пополняясь день ото дня новыми негативными эмоциями, в один прекрасный день все же может “лопнуть”. Причем не обязательно это завершится истерикой и криками. Вырвавшиеся на свободу негативные чувства могут “осесть” внутри нас, что приведет к различным соматическим проблемам: головным болям, желудочным и </a:t>
            </a:r>
            <a:r>
              <a:rPr lang="ru-RU" sz="1400" dirty="0" err="1">
                <a:latin typeface="+mn-lt"/>
              </a:rPr>
              <a:t>сердечнососудистым</a:t>
            </a:r>
            <a:r>
              <a:rPr lang="ru-RU" sz="1400" dirty="0">
                <a:latin typeface="+mn-lt"/>
              </a:rPr>
              <a:t> заболеваниям. К. </a:t>
            </a:r>
          </a:p>
        </p:txBody>
      </p:sp>
      <p:pic>
        <p:nvPicPr>
          <p:cNvPr id="12291" name="Рисунок 3" descr="1183730169.jpg"/>
          <p:cNvPicPr>
            <a:picLocks noChangeAspect="1"/>
          </p:cNvPicPr>
          <p:nvPr/>
        </p:nvPicPr>
        <p:blipFill>
          <a:blip r:embed="rId2" cstate="print"/>
          <a:srcRect/>
          <a:stretch>
            <a:fillRect/>
          </a:stretch>
        </p:blipFill>
        <p:spPr bwMode="auto">
          <a:xfrm>
            <a:off x="2051720" y="3789040"/>
            <a:ext cx="4638517" cy="259228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ольник 1"/>
          <p:cNvSpPr>
            <a:spLocks noChangeArrowheads="1"/>
          </p:cNvSpPr>
          <p:nvPr/>
        </p:nvSpPr>
        <p:spPr bwMode="auto">
          <a:xfrm>
            <a:off x="179510" y="620688"/>
            <a:ext cx="8784977" cy="1323439"/>
          </a:xfrm>
          <a:prstGeom prst="rect">
            <a:avLst/>
          </a:prstGeom>
          <a:noFill/>
          <a:ln w="9525">
            <a:noFill/>
            <a:miter lim="800000"/>
            <a:headEnd/>
            <a:tailEnd/>
          </a:ln>
        </p:spPr>
        <p:txBody>
          <a:bodyPr wrap="square">
            <a:spAutoFit/>
          </a:bodyPr>
          <a:lstStyle/>
          <a:p>
            <a:pPr algn="just"/>
            <a:r>
              <a:rPr lang="ru-RU" sz="1600" dirty="0">
                <a:latin typeface="+mn-lt"/>
              </a:rPr>
              <a:t>Возможно, не удовлетворенный сложившейся ситуацией ребенок, который боится по тем или иным причинам вступать в открытое противодействие, но тем не менее жаждет мести, выберет и другой путь: будет подговаривать сверстников, чтобы те не играли с обидчиком. Такое поведение работает, как мина замедленного действия. Неизбежно разгорится групповой конфликт, только он будет дольше “зреть” и охватит большее количество участников</a:t>
            </a:r>
          </a:p>
        </p:txBody>
      </p:sp>
      <p:pic>
        <p:nvPicPr>
          <p:cNvPr id="6" name="Рисунок 5" descr="lдети группа 004.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95736" y="2636912"/>
            <a:ext cx="4900544" cy="352839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1"/>
          <p:cNvSpPr>
            <a:spLocks noChangeArrowheads="1"/>
          </p:cNvSpPr>
          <p:nvPr/>
        </p:nvSpPr>
        <p:spPr bwMode="auto">
          <a:xfrm>
            <a:off x="251521" y="188640"/>
            <a:ext cx="8568952" cy="2892425"/>
          </a:xfrm>
          <a:prstGeom prst="rect">
            <a:avLst/>
          </a:prstGeom>
          <a:noFill/>
          <a:ln w="9525">
            <a:noFill/>
            <a:miter lim="800000"/>
            <a:headEnd/>
            <a:tailEnd/>
          </a:ln>
        </p:spPr>
        <p:txBody>
          <a:bodyPr wrap="square">
            <a:spAutoFit/>
          </a:bodyPr>
          <a:lstStyle/>
          <a:p>
            <a:pPr algn="ctr"/>
            <a:r>
              <a:rPr lang="ru-RU" sz="2800" b="1" dirty="0">
                <a:latin typeface="Calibri" pitchFamily="34" charset="0"/>
              </a:rPr>
              <a:t>Работа с гневом</a:t>
            </a:r>
          </a:p>
          <a:p>
            <a:pPr algn="just"/>
            <a:r>
              <a:rPr lang="ru-RU" sz="1400" dirty="0">
                <a:latin typeface="+mn-lt"/>
              </a:rPr>
              <a:t>Например, в ситуации, когда ребенок рассердился на сверстника и обзывает его, можно вместе с ним нарисовать обидчика, изобразить его в том виде и в той ситуации, в которой хочется “оскорбленному”. Если ребенок умеет писать, можно позволить ему подписать рисунок так, как он хочет, если не умеет — сделать подпись под его диктовку. Безусловно, подобная работа должна проводиться один на один с ребенком, вне поля зрения соперника.</a:t>
            </a:r>
          </a:p>
          <a:p>
            <a:pPr algn="just"/>
            <a:r>
              <a:rPr lang="ru-RU" sz="1400" dirty="0">
                <a:latin typeface="+mn-lt"/>
              </a:rPr>
              <a:t>Правда, в нашем обществе не приветствуется такое “вольное” общение, тем более употребление бранных слов и выражений детьми в присутствии взрослых. Но как показывает практика, не высказав всего, что накопилось в душе и на языке, ребенок не успокоится. Скорее всего, он будет выкрикивать оскорбления в лицо своему “врагу”, провоцируя его на ответную брань и привлекая все новых и новых “зрителей”. В результате конфликт двоих детей перерастет в </a:t>
            </a:r>
            <a:r>
              <a:rPr lang="ru-RU" sz="1400" dirty="0" err="1">
                <a:latin typeface="+mn-lt"/>
              </a:rPr>
              <a:t>общегрупповой</a:t>
            </a:r>
            <a:r>
              <a:rPr lang="ru-RU" sz="1400" dirty="0">
                <a:latin typeface="+mn-lt"/>
              </a:rPr>
              <a:t> или даже в жестокую драку.</a:t>
            </a:r>
          </a:p>
          <a:p>
            <a:pPr algn="just"/>
            <a:endParaRPr lang="ru-RU" sz="1400" dirty="0">
              <a:latin typeface="Calibri" pitchFamily="34" charset="0"/>
            </a:endParaRPr>
          </a:p>
        </p:txBody>
      </p:sp>
      <p:pic>
        <p:nvPicPr>
          <p:cNvPr id="13315" name="Рисунок 2" descr="1285688631_kakie_est_zabolevaniya_nervnoj_sistemy_u_detej_i_ix_sindromy.jpg"/>
          <p:cNvPicPr>
            <a:picLocks noChangeAspect="1"/>
          </p:cNvPicPr>
          <p:nvPr/>
        </p:nvPicPr>
        <p:blipFill>
          <a:blip r:embed="rId2" cstate="print"/>
          <a:srcRect/>
          <a:stretch>
            <a:fillRect/>
          </a:stretch>
        </p:blipFill>
        <p:spPr bwMode="auto">
          <a:xfrm>
            <a:off x="2411760" y="3379241"/>
            <a:ext cx="3999978" cy="266429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1"/>
          <p:cNvSpPr>
            <a:spLocks noChangeArrowheads="1"/>
          </p:cNvSpPr>
          <p:nvPr/>
        </p:nvSpPr>
        <p:spPr bwMode="auto">
          <a:xfrm>
            <a:off x="179512" y="188640"/>
            <a:ext cx="8784976" cy="1415772"/>
          </a:xfrm>
          <a:prstGeom prst="rect">
            <a:avLst/>
          </a:prstGeom>
          <a:noFill/>
          <a:ln w="9525">
            <a:noFill/>
            <a:miter lim="800000"/>
            <a:headEnd/>
            <a:tailEnd/>
          </a:ln>
        </p:spPr>
        <p:txBody>
          <a:bodyPr wrap="square">
            <a:spAutoFit/>
          </a:bodyPr>
          <a:lstStyle/>
          <a:p>
            <a:pPr algn="just"/>
            <a:r>
              <a:rPr lang="ru-RU" sz="1400" dirty="0">
                <a:latin typeface="+mn-lt"/>
              </a:rPr>
              <a:t>Воспитатель </a:t>
            </a:r>
            <a:r>
              <a:rPr lang="ru-RU" sz="1400" dirty="0" smtClean="0">
                <a:latin typeface="+mn-lt"/>
              </a:rPr>
              <a:t>видя</a:t>
            </a:r>
            <a:r>
              <a:rPr lang="ru-RU" sz="1400" dirty="0">
                <a:latin typeface="+mn-lt"/>
              </a:rPr>
              <a:t>, что дети “распетушились” и уже готовы вступить в “бой”, может мгновенно отреагировать и организовать, к примеру, спортивные соревнования по бегу, прыжкам, метанию мячей. Причем обидчики могут быть включены в одну команду или находиться в командах-соперницах. Это зависит от ситуации и от глубины конфликта. По завершении соревнований лучше всего провести групповое обсуждение, во время которого каждый ребенок сможет выразить чувства, сопутствующие ему при выполнении задания.</a:t>
            </a:r>
          </a:p>
          <a:p>
            <a:pPr algn="just"/>
            <a:endParaRPr lang="ru-RU" sz="1600" dirty="0">
              <a:latin typeface="+mn-lt"/>
            </a:endParaRPr>
          </a:p>
        </p:txBody>
      </p:sp>
      <p:sp>
        <p:nvSpPr>
          <p:cNvPr id="15364" name="Прямоугольник 3"/>
          <p:cNvSpPr>
            <a:spLocks noChangeArrowheads="1"/>
          </p:cNvSpPr>
          <p:nvPr/>
        </p:nvSpPr>
        <p:spPr bwMode="auto">
          <a:xfrm>
            <a:off x="251520" y="4786406"/>
            <a:ext cx="8712968" cy="1600438"/>
          </a:xfrm>
          <a:prstGeom prst="rect">
            <a:avLst/>
          </a:prstGeom>
          <a:noFill/>
          <a:ln w="9525">
            <a:noFill/>
            <a:miter lim="800000"/>
            <a:headEnd/>
            <a:tailEnd/>
          </a:ln>
        </p:spPr>
        <p:txBody>
          <a:bodyPr wrap="square">
            <a:spAutoFit/>
          </a:bodyPr>
          <a:lstStyle/>
          <a:p>
            <a:pPr algn="just"/>
            <a:r>
              <a:rPr lang="ru-RU" sz="1400" dirty="0">
                <a:latin typeface="+mn-lt"/>
              </a:rPr>
              <a:t>Конечно, проведение соревнований и эстафет не всегда целесообразно. В таком случае можно воспользоваться подручными средствами, которыми необходимо оборудовать каждую группу детского сада </a:t>
            </a:r>
            <a:r>
              <a:rPr lang="ru-RU" sz="1400" dirty="0" smtClean="0">
                <a:latin typeface="+mn-lt"/>
              </a:rPr>
              <a:t>. </a:t>
            </a:r>
            <a:r>
              <a:rPr lang="ru-RU" sz="1400" dirty="0">
                <a:latin typeface="+mn-lt"/>
              </a:rPr>
              <a:t>Легкие мячи, которые ребенок может швырять в мишень; мягкие подушки, которые разгневанный ребенок может пинать, колотить; резиновые молотки, которыми можно со всей силы бить по стене и по полу; газеты, которые можно комкать и швырять, не боясь что-либо разбить и разрушить, — все эти предметы могут способствовать снижению эмоционального и мышечного напряжения, если мы научим детей пользоваться ими в экстремальных ситуациях.</a:t>
            </a:r>
          </a:p>
        </p:txBody>
      </p:sp>
      <p:pic>
        <p:nvPicPr>
          <p:cNvPr id="8" name="Рисунок 7" descr="дети группы 041.jpg"/>
          <p:cNvPicPr>
            <a:picLocks noChangeAspect="1"/>
          </p:cNvPicPr>
          <p:nvPr/>
        </p:nvPicPr>
        <p:blipFill>
          <a:blip r:embed="rId2" cstate="email">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2051720" y="1840821"/>
            <a:ext cx="4385724" cy="267084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Прямоугольник 1"/>
          <p:cNvSpPr>
            <a:spLocks noChangeArrowheads="1"/>
          </p:cNvSpPr>
          <p:nvPr/>
        </p:nvSpPr>
        <p:spPr bwMode="auto">
          <a:xfrm>
            <a:off x="0" y="116632"/>
            <a:ext cx="9001125" cy="830263"/>
          </a:xfrm>
          <a:prstGeom prst="rect">
            <a:avLst/>
          </a:prstGeom>
          <a:noFill/>
          <a:ln w="9525">
            <a:noFill/>
            <a:miter lim="800000"/>
            <a:headEnd/>
            <a:tailEnd/>
          </a:ln>
        </p:spPr>
        <p:txBody>
          <a:bodyPr>
            <a:spAutoFit/>
          </a:bodyPr>
          <a:lstStyle/>
          <a:p>
            <a:pPr algn="ctr"/>
            <a:r>
              <a:rPr lang="ru-RU" sz="2400" b="1" dirty="0">
                <a:latin typeface="Calibri" pitchFamily="34" charset="0"/>
              </a:rPr>
              <a:t>Некоторые способы  работы с гневом, и снятия физического напряжения ребенка. </a:t>
            </a:r>
            <a:endParaRPr lang="ru-RU" b="1" dirty="0">
              <a:latin typeface="Calibri" pitchFamily="34" charset="0"/>
            </a:endParaRPr>
          </a:p>
        </p:txBody>
      </p:sp>
      <p:sp>
        <p:nvSpPr>
          <p:cNvPr id="17411" name="Прямоугольник 2"/>
          <p:cNvSpPr>
            <a:spLocks noChangeArrowheads="1"/>
          </p:cNvSpPr>
          <p:nvPr/>
        </p:nvSpPr>
        <p:spPr bwMode="auto">
          <a:xfrm>
            <a:off x="179512" y="1052736"/>
            <a:ext cx="8821613" cy="4832092"/>
          </a:xfrm>
          <a:prstGeom prst="rect">
            <a:avLst/>
          </a:prstGeom>
          <a:noFill/>
          <a:ln w="9525">
            <a:noFill/>
            <a:miter lim="800000"/>
            <a:headEnd/>
            <a:tailEnd/>
          </a:ln>
        </p:spPr>
        <p:txBody>
          <a:bodyPr wrap="square">
            <a:spAutoFit/>
          </a:bodyPr>
          <a:lstStyle/>
          <a:p>
            <a:r>
              <a:rPr lang="ru-RU" sz="1400" dirty="0">
                <a:latin typeface="+mn-lt"/>
              </a:rPr>
              <a:t>Из глины можно слепить фигурку своего обидчика (а можно даже нацарапать чем-то острым его имя), разбить, смять ее, расплющить между ладошками, а затем при желании восстановить. Причем именно то, что ребенок по собственному желанию может уничтожать и восстанавливать свое произведение, и привлекает детей больше всего</a:t>
            </a:r>
            <a:r>
              <a:rPr lang="ru-RU" sz="1400" dirty="0" smtClean="0">
                <a:latin typeface="+mn-lt"/>
              </a:rPr>
              <a:t>.</a:t>
            </a:r>
            <a:endParaRPr lang="ru-RU" sz="1400" dirty="0">
              <a:latin typeface="+mn-lt"/>
            </a:endParaRPr>
          </a:p>
          <a:p>
            <a:r>
              <a:rPr lang="ru-RU" sz="1400" dirty="0">
                <a:latin typeface="+mn-lt"/>
              </a:rPr>
              <a:t>Игра с песком, как и с глиной, тоже очень нравится ребятам. Рассердившись на кого-либо, ребенок может закопать фигурку, символизирующую врага, глубоко в песок, попрыгать на этом месте, налить туда воды, прикрыть кубиками, палками. С этой целью дети часто используют маленькие игрушки из “Киндер-сюрпризов”. Причем иногда они сначала помещают фигурку в капсулу и только после этого закапывают</a:t>
            </a:r>
            <a:r>
              <a:rPr lang="ru-RU" sz="1400" dirty="0" smtClean="0">
                <a:latin typeface="+mn-lt"/>
              </a:rPr>
              <a:t>.</a:t>
            </a:r>
            <a:endParaRPr lang="ru-RU" sz="1400" dirty="0">
              <a:latin typeface="+mn-lt"/>
            </a:endParaRPr>
          </a:p>
          <a:p>
            <a:r>
              <a:rPr lang="ru-RU" sz="1400" dirty="0">
                <a:latin typeface="+mn-lt"/>
              </a:rPr>
              <a:t>Закапывая-раскапывая игрушки, работая с сыпучим песком, ребенок постепенно успокаивается, возвращается к играм в группе или приглашает сверстников поиграть в песок вместе с ним, но уже в другие, совсем не агрессивные игры. Таким образом, мир восстанавливается</a:t>
            </a:r>
            <a:r>
              <a:rPr lang="ru-RU" sz="1400" dirty="0" smtClean="0">
                <a:latin typeface="+mn-lt"/>
              </a:rPr>
              <a:t>.</a:t>
            </a:r>
            <a:endParaRPr lang="ru-RU" sz="1400" dirty="0">
              <a:latin typeface="+mn-lt"/>
            </a:endParaRPr>
          </a:p>
          <a:p>
            <a:r>
              <a:rPr lang="ru-RU" sz="1400" dirty="0">
                <a:latin typeface="+mn-lt"/>
              </a:rPr>
              <a:t>Небольшие бассейны с водой, размещенные в группе детского сада, — настоящая находка для воспитателя при работе со всеми категориями детей, особенно с агрессивными</a:t>
            </a:r>
            <a:r>
              <a:rPr lang="ru-RU" sz="1400" dirty="0" smtClean="0">
                <a:latin typeface="+mn-lt"/>
              </a:rPr>
              <a:t>.</a:t>
            </a:r>
            <a:endParaRPr lang="ru-RU" sz="1400" dirty="0">
              <a:latin typeface="+mn-lt"/>
            </a:endParaRPr>
          </a:p>
          <a:p>
            <a:r>
              <a:rPr lang="ru-RU" sz="1400" dirty="0">
                <a:latin typeface="+mn-lt"/>
              </a:rPr>
              <a:t>О психотерапевтических свойствах воды написано много хороших книг, и каждый взрослый, вероятно, умеет использовать воду в целях снятия агрессии и излишнего напряжения детей. Вот несколько примеров игр с водой, которые придумали сами дети.</a:t>
            </a:r>
          </a:p>
          <a:p>
            <a:endParaRPr lang="ru-RU" sz="1400" dirty="0">
              <a:latin typeface="+mn-lt"/>
            </a:endParaRPr>
          </a:p>
          <a:p>
            <a:r>
              <a:rPr lang="ru-RU" sz="1400" dirty="0">
                <a:latin typeface="+mn-lt"/>
              </a:rPr>
              <a:t>1. Одним каучуковым шариком сбивать другие шарики, плавающие на воде</a:t>
            </a:r>
            <a:r>
              <a:rPr lang="ru-RU" sz="1400" dirty="0" smtClean="0">
                <a:latin typeface="+mn-lt"/>
              </a:rPr>
              <a:t>.</a:t>
            </a:r>
            <a:endParaRPr lang="ru-RU" sz="1400" dirty="0">
              <a:latin typeface="+mn-lt"/>
            </a:endParaRPr>
          </a:p>
          <a:p>
            <a:r>
              <a:rPr lang="ru-RU" sz="1400" dirty="0">
                <a:latin typeface="+mn-lt"/>
              </a:rPr>
              <a:t>2. Сдувать из дудочки кораблик</a:t>
            </a:r>
            <a:r>
              <a:rPr lang="ru-RU" sz="1400" dirty="0" smtClean="0">
                <a:latin typeface="+mn-lt"/>
              </a:rPr>
              <a:t>.</a:t>
            </a:r>
            <a:endParaRPr lang="ru-RU" sz="1400" dirty="0">
              <a:latin typeface="+mn-lt"/>
            </a:endParaRPr>
          </a:p>
          <a:p>
            <a:r>
              <a:rPr lang="ru-RU" sz="1400" dirty="0">
                <a:latin typeface="+mn-lt"/>
              </a:rPr>
              <a:t>3.Сначала топить, а затем наблюдать, как “выпрыгивает” из воды легкая пластмассовая фигурка</a:t>
            </a:r>
            <a:r>
              <a:rPr lang="ru-RU" sz="1400" dirty="0" smtClean="0">
                <a:latin typeface="+mn-lt"/>
              </a:rPr>
              <a:t>.</a:t>
            </a:r>
            <a:endParaRPr lang="ru-RU" sz="1400" dirty="0">
              <a:latin typeface="+mn-lt"/>
            </a:endParaRPr>
          </a:p>
          <a:p>
            <a:r>
              <a:rPr lang="ru-RU" sz="1400" dirty="0">
                <a:latin typeface="+mn-lt"/>
              </a:rPr>
              <a:t>4. Струёй воды сбивать легкие игрушки, находящиеся в воде (для этого можно использовать бутылочки из-под шампуня, наполненные водой).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Прямоугольник 1"/>
          <p:cNvSpPr>
            <a:spLocks noChangeArrowheads="1"/>
          </p:cNvSpPr>
          <p:nvPr/>
        </p:nvSpPr>
        <p:spPr bwMode="auto">
          <a:xfrm>
            <a:off x="0" y="142875"/>
            <a:ext cx="9144000" cy="369888"/>
          </a:xfrm>
          <a:prstGeom prst="rect">
            <a:avLst/>
          </a:prstGeom>
          <a:noFill/>
          <a:ln w="9525">
            <a:noFill/>
            <a:miter lim="800000"/>
            <a:headEnd/>
            <a:tailEnd/>
          </a:ln>
        </p:spPr>
        <p:txBody>
          <a:bodyPr>
            <a:spAutoFit/>
          </a:bodyPr>
          <a:lstStyle/>
          <a:p>
            <a:pPr algn="ctr"/>
            <a:r>
              <a:rPr lang="ru-RU" b="1" dirty="0">
                <a:latin typeface="+mn-lt"/>
              </a:rPr>
              <a:t>Обучение навыкам распознавания и контроля негативных эмоций</a:t>
            </a:r>
          </a:p>
        </p:txBody>
      </p:sp>
      <p:sp>
        <p:nvSpPr>
          <p:cNvPr id="18435" name="Прямоугольник 2"/>
          <p:cNvSpPr>
            <a:spLocks noChangeArrowheads="1"/>
          </p:cNvSpPr>
          <p:nvPr/>
        </p:nvSpPr>
        <p:spPr bwMode="auto">
          <a:xfrm>
            <a:off x="142875" y="612775"/>
            <a:ext cx="8821614" cy="1600438"/>
          </a:xfrm>
          <a:prstGeom prst="rect">
            <a:avLst/>
          </a:prstGeom>
          <a:noFill/>
          <a:ln w="9525">
            <a:noFill/>
            <a:miter lim="800000"/>
            <a:headEnd/>
            <a:tailEnd/>
          </a:ln>
        </p:spPr>
        <p:txBody>
          <a:bodyPr wrap="square">
            <a:spAutoFit/>
          </a:bodyPr>
          <a:lstStyle/>
          <a:p>
            <a:pPr algn="just"/>
            <a:r>
              <a:rPr lang="ru-RU" sz="1400" dirty="0">
                <a:latin typeface="+mn-lt"/>
              </a:rPr>
              <a:t>Следующим очень ответственным и не менее важным направлением является обучение навыкам распознавания и контроля негативных эмоций. Далеко не всегда агрессивный ребенок признается, что он агрессивен. Более того, в глубине души он уверен в обратном: это все вокруг агрессивны. К сожалению, такие дети не всегда могут адекватно оценить свое состояние, а тем более состояние окружающих</a:t>
            </a:r>
            <a:r>
              <a:rPr lang="ru-RU" sz="1400" dirty="0" smtClean="0">
                <a:latin typeface="+mn-lt"/>
              </a:rPr>
              <a:t>.</a:t>
            </a:r>
            <a:endParaRPr lang="ru-RU" sz="1400" dirty="0">
              <a:latin typeface="+mn-lt"/>
            </a:endParaRPr>
          </a:p>
          <a:p>
            <a:pPr algn="just"/>
            <a:r>
              <a:rPr lang="ru-RU" sz="1400" dirty="0">
                <a:latin typeface="+mn-lt"/>
              </a:rPr>
              <a:t>Как уже отмечалось выше, эмоциональный мир агрессивных детей очень скуден. Они с трудом могут назвать всего лишь несколько основных эмоциональных состояний, а о существовании других (или их оттенков) они даже не предполагают. Нетрудно догадаться, что в этом случае детям сложно распознать свои и чужие эмоции.</a:t>
            </a:r>
          </a:p>
        </p:txBody>
      </p:sp>
      <p:pic>
        <p:nvPicPr>
          <p:cNvPr id="1843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87824" y="2708920"/>
            <a:ext cx="2592288" cy="2736304"/>
          </a:xfrm>
          <a:prstGeom prst="rect">
            <a:avLst/>
          </a:prstGeom>
          <a:noFill/>
          <a:ln w="9525">
            <a:noFill/>
            <a:miter lim="800000"/>
            <a:headEnd/>
            <a:tailEnd/>
          </a:ln>
        </p:spPr>
      </p:pic>
      <p:sp>
        <p:nvSpPr>
          <p:cNvPr id="18437" name="Прямоугольник 4"/>
          <p:cNvSpPr>
            <a:spLocks noChangeArrowheads="1"/>
          </p:cNvSpPr>
          <p:nvPr/>
        </p:nvSpPr>
        <p:spPr bwMode="auto">
          <a:xfrm>
            <a:off x="251520" y="5589240"/>
            <a:ext cx="8712969" cy="739775"/>
          </a:xfrm>
          <a:prstGeom prst="rect">
            <a:avLst/>
          </a:prstGeom>
          <a:noFill/>
          <a:ln w="9525">
            <a:noFill/>
            <a:miter lim="800000"/>
            <a:headEnd/>
            <a:tailEnd/>
          </a:ln>
        </p:spPr>
        <p:txBody>
          <a:bodyPr wrap="square">
            <a:spAutoFit/>
          </a:bodyPr>
          <a:lstStyle/>
          <a:p>
            <a:r>
              <a:rPr lang="ru-RU" sz="1400" dirty="0">
                <a:latin typeface="+mn-lt"/>
              </a:rPr>
              <a:t>В группе </a:t>
            </a:r>
            <a:r>
              <a:rPr lang="ru-RU" sz="1400" dirty="0" smtClean="0">
                <a:latin typeface="+mn-lt"/>
              </a:rPr>
              <a:t>, </a:t>
            </a:r>
            <a:r>
              <a:rPr lang="ru-RU" sz="1400" dirty="0">
                <a:latin typeface="+mn-lt"/>
              </a:rPr>
              <a:t>где находится такой плакат, дети обязательно перед началом занятий подойдут к нему и укажут свое состояние, даже если педагог не просит их об этом, так как каждому из них приятно обратить внимание взрослого на себя.</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1"/>
          <p:cNvSpPr>
            <a:spLocks noChangeArrowheads="1"/>
          </p:cNvSpPr>
          <p:nvPr/>
        </p:nvSpPr>
        <p:spPr bwMode="auto">
          <a:xfrm>
            <a:off x="323528" y="332656"/>
            <a:ext cx="8496944" cy="4893647"/>
          </a:xfrm>
          <a:prstGeom prst="rect">
            <a:avLst/>
          </a:prstGeom>
          <a:noFill/>
          <a:ln w="9525">
            <a:noFill/>
            <a:miter lim="800000"/>
            <a:headEnd/>
            <a:tailEnd/>
          </a:ln>
        </p:spPr>
        <p:txBody>
          <a:bodyPr wrap="square">
            <a:spAutoFit/>
          </a:bodyPr>
          <a:lstStyle/>
          <a:p>
            <a:pPr algn="ctr"/>
            <a:r>
              <a:rPr lang="ru-RU" sz="2800" b="1" dirty="0">
                <a:latin typeface="Calibri" pitchFamily="34" charset="0"/>
              </a:rPr>
              <a:t>Формирование способности к </a:t>
            </a:r>
            <a:r>
              <a:rPr lang="ru-RU" sz="2800" b="1" dirty="0" err="1">
                <a:latin typeface="Calibri" pitchFamily="34" charset="0"/>
              </a:rPr>
              <a:t>эмпатии</a:t>
            </a:r>
            <a:r>
              <a:rPr lang="ru-RU" sz="2800" b="1" dirty="0">
                <a:latin typeface="Calibri" pitchFamily="34" charset="0"/>
              </a:rPr>
              <a:t>, доверию, сочувствию, сопереживанию</a:t>
            </a:r>
          </a:p>
          <a:p>
            <a:endParaRPr lang="ru-RU" dirty="0">
              <a:latin typeface="Calibri" pitchFamily="34" charset="0"/>
            </a:endParaRPr>
          </a:p>
          <a:p>
            <a:pPr algn="just"/>
            <a:r>
              <a:rPr lang="ru-RU" sz="1400" dirty="0">
                <a:latin typeface="+mn-lt"/>
              </a:rPr>
              <a:t>Агрессивные дети, как правило, имеют низкий уровень </a:t>
            </a:r>
            <a:r>
              <a:rPr lang="ru-RU" sz="1400" dirty="0" err="1">
                <a:latin typeface="+mn-lt"/>
              </a:rPr>
              <a:t>эмпатии</a:t>
            </a:r>
            <a:r>
              <a:rPr lang="ru-RU" sz="1400" dirty="0">
                <a:latin typeface="+mn-lt"/>
              </a:rPr>
              <a:t>. </a:t>
            </a:r>
            <a:r>
              <a:rPr lang="ru-RU" sz="1400" dirty="0" err="1">
                <a:latin typeface="+mn-lt"/>
              </a:rPr>
              <a:t>Эмпатия</a:t>
            </a:r>
            <a:r>
              <a:rPr lang="ru-RU" sz="1400" dirty="0">
                <a:latin typeface="+mn-lt"/>
              </a:rPr>
              <a:t> — это способность чувствовать состояние другого человека, умение вставать на его позицию. Агрессивных же детей чаще всего не волнуют страдания окружающих, они даже представить себе не могут, что другим людям может быть неприятно и плохо. Считается, что если агрессор сможет посочувствовать “жертве”, его агрессия в следующий раз будет слабее. Поэтому так важна работа педагога по развитию у ребенка чувства </a:t>
            </a:r>
            <a:r>
              <a:rPr lang="ru-RU" sz="1400" dirty="0" err="1">
                <a:latin typeface="+mn-lt"/>
              </a:rPr>
              <a:t>эмпатии</a:t>
            </a:r>
            <a:r>
              <a:rPr lang="ru-RU" sz="1400" dirty="0">
                <a:latin typeface="+mn-lt"/>
              </a:rPr>
              <a:t>.</a:t>
            </a:r>
          </a:p>
          <a:p>
            <a:pPr algn="just"/>
            <a:r>
              <a:rPr lang="ru-RU" sz="1400" dirty="0">
                <a:latin typeface="+mn-lt"/>
              </a:rPr>
              <a:t>Одной из форм такой работы может стать ролевая игра, в процессе которой ребенок получает возможность поставить себя на место других, оценить свое поведение со стороны. Например, если в группе произошла ссора или драка, можно в кругу разобрать эту ситуацию, пригласив в гости Котенка и Тигренка или любых известных детям литературных героев. На глазах у ребят гости разыгрывают ссору, похожую на ту, которая произошла в группе, а затем просят детей помирить их. Дети предлагают различные способы выхода из конфликта. Можно разделить ребят на две группы, одна из которых говорит от имени Тигренка, другая — от имени Котенка. Можно дать детям возможность самим выбрать, на чью позицию им хотелось бы встать и чьи интересы защищать. Какую бы конкретную форму проведения ролевой игры вы ни выбрали, важно, что в конечном итоге дети приобретут умение вставать на позицию другого человека, распознавать его чувства и переживания, научатся тому, как вести себя в сложных жизненных ситуациях. Общее обсуждение проблемы будет способствовать сплочению детского коллектива и установлению благоприятного психологического климата в группе.</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Прямоугольник 1"/>
          <p:cNvSpPr>
            <a:spLocks noChangeArrowheads="1"/>
          </p:cNvSpPr>
          <p:nvPr/>
        </p:nvSpPr>
        <p:spPr bwMode="auto">
          <a:xfrm>
            <a:off x="251520" y="260648"/>
            <a:ext cx="8568952" cy="1815882"/>
          </a:xfrm>
          <a:prstGeom prst="rect">
            <a:avLst/>
          </a:prstGeom>
          <a:noFill/>
          <a:ln w="9525">
            <a:noFill/>
            <a:miter lim="800000"/>
            <a:headEnd/>
            <a:tailEnd/>
          </a:ln>
        </p:spPr>
        <p:txBody>
          <a:bodyPr wrap="square">
            <a:spAutoFit/>
          </a:bodyPr>
          <a:lstStyle/>
          <a:p>
            <a:pPr algn="just"/>
            <a:r>
              <a:rPr lang="ru-RU" sz="1600" dirty="0">
                <a:latin typeface="+mn-lt"/>
              </a:rPr>
              <a:t>Во время подобных обсуждений можно разыгрывать и другие ситуации, которые чаще всего вызывают конфликты в коллективе: как реагировать, если товарищ не отдает нужную тебе игрушку, что делать, если тебя дразнят, как поступить, если тебя толкнули и ты упал и др. Целенаправленная и терпеливая работа в этом направлении поможет ребенку с большим пониманием относиться к чувствам и поступкам других и научиться самому адекватно относиться к происходящему.</a:t>
            </a:r>
          </a:p>
          <a:p>
            <a:pPr algn="just"/>
            <a:endParaRPr lang="ru-RU" sz="1600" dirty="0">
              <a:latin typeface="Calibri" pitchFamily="34" charset="0"/>
            </a:endParaRPr>
          </a:p>
        </p:txBody>
      </p:sp>
      <p:pic>
        <p:nvPicPr>
          <p:cNvPr id="20483"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2420888"/>
            <a:ext cx="3744416" cy="3718893"/>
          </a:xfrm>
          <a:prstGeom prst="rect">
            <a:avLst/>
          </a:prstGeom>
          <a:noFill/>
          <a:ln w="9525">
            <a:noFill/>
            <a:miter lim="800000"/>
            <a:headEnd/>
            <a:tailEnd/>
          </a:ln>
        </p:spPr>
      </p:pic>
      <p:sp>
        <p:nvSpPr>
          <p:cNvPr id="20484" name="Прямоугольник 3"/>
          <p:cNvSpPr>
            <a:spLocks noChangeArrowheads="1"/>
          </p:cNvSpPr>
          <p:nvPr/>
        </p:nvSpPr>
        <p:spPr bwMode="auto">
          <a:xfrm>
            <a:off x="4716938" y="2025051"/>
            <a:ext cx="4071937" cy="3539430"/>
          </a:xfrm>
          <a:prstGeom prst="rect">
            <a:avLst/>
          </a:prstGeom>
          <a:noFill/>
          <a:ln w="9525">
            <a:noFill/>
            <a:miter lim="800000"/>
            <a:headEnd/>
            <a:tailEnd/>
          </a:ln>
        </p:spPr>
        <p:txBody>
          <a:bodyPr>
            <a:spAutoFit/>
          </a:bodyPr>
          <a:lstStyle/>
          <a:p>
            <a:pPr algn="just"/>
            <a:r>
              <a:rPr lang="ru-RU" sz="1600" dirty="0">
                <a:latin typeface="+mn-lt"/>
              </a:rPr>
              <a:t>Кроме того, можно предложить детям организовать театр, попросив их разыграть определенные ситуации, например: “Как </a:t>
            </a:r>
            <a:r>
              <a:rPr lang="ru-RU" sz="1600" dirty="0" err="1">
                <a:latin typeface="+mn-lt"/>
              </a:rPr>
              <a:t>Мальвина</a:t>
            </a:r>
            <a:r>
              <a:rPr lang="ru-RU" sz="1600" dirty="0">
                <a:latin typeface="+mn-lt"/>
              </a:rPr>
              <a:t> поссорилась с Буратино”. Однако прежде чем показать какую-либо сценку, дети должны обсудить, почему герои сказки повели себя тем или иным образом. Необходимо, чтобы они попытались поставить себя на место сказочных персонажей и ответить на вопросы: “Что чувствовал Буратино, когда </a:t>
            </a:r>
            <a:r>
              <a:rPr lang="ru-RU" sz="1600" dirty="0" err="1">
                <a:latin typeface="+mn-lt"/>
              </a:rPr>
              <a:t>Мальвина</a:t>
            </a:r>
            <a:r>
              <a:rPr lang="ru-RU" sz="1600" dirty="0">
                <a:latin typeface="+mn-lt"/>
              </a:rPr>
              <a:t> посадила его в чулан?”, “Что чувствовала </a:t>
            </a:r>
            <a:r>
              <a:rPr lang="ru-RU" sz="1600" dirty="0" err="1">
                <a:latin typeface="+mn-lt"/>
              </a:rPr>
              <a:t>Мальвина</a:t>
            </a:r>
            <a:r>
              <a:rPr lang="ru-RU" sz="1600" dirty="0">
                <a:latin typeface="+mn-lt"/>
              </a:rPr>
              <a:t>, когда ей пришлось наказать Буратино?” и др.</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1"/>
          <p:cNvSpPr>
            <a:spLocks noChangeArrowheads="1"/>
          </p:cNvSpPr>
          <p:nvPr/>
        </p:nvSpPr>
        <p:spPr bwMode="auto">
          <a:xfrm>
            <a:off x="251520" y="571500"/>
            <a:ext cx="8640960" cy="4954588"/>
          </a:xfrm>
          <a:prstGeom prst="rect">
            <a:avLst/>
          </a:prstGeom>
          <a:noFill/>
          <a:ln w="9525">
            <a:noFill/>
            <a:miter lim="800000"/>
            <a:headEnd/>
            <a:tailEnd/>
          </a:ln>
        </p:spPr>
        <p:txBody>
          <a:bodyPr wrap="square">
            <a:spAutoFit/>
          </a:bodyPr>
          <a:lstStyle/>
          <a:p>
            <a:pPr algn="ctr"/>
            <a:r>
              <a:rPr lang="ru-RU" sz="2800" b="1" dirty="0">
                <a:latin typeface="+mn-lt"/>
              </a:rPr>
              <a:t>Работа с родителями агрессивного ребенка</a:t>
            </a:r>
          </a:p>
          <a:p>
            <a:pPr algn="just"/>
            <a:endParaRPr lang="ru-RU" dirty="0">
              <a:latin typeface="Calibri" pitchFamily="34" charset="0"/>
            </a:endParaRPr>
          </a:p>
          <a:p>
            <a:pPr algn="just"/>
            <a:r>
              <a:rPr lang="ru-RU" dirty="0">
                <a:latin typeface="+mn-lt"/>
              </a:rPr>
              <a:t>Работая с агрессивными детьми, </a:t>
            </a:r>
            <a:r>
              <a:rPr lang="ru-RU" dirty="0" smtClean="0">
                <a:latin typeface="+mn-lt"/>
              </a:rPr>
              <a:t>воспитатель </a:t>
            </a:r>
            <a:r>
              <a:rPr lang="ru-RU" dirty="0">
                <a:latin typeface="+mn-lt"/>
              </a:rPr>
              <a:t>должен прежде всего наладить контакт с семьей. Он может либо сам дать рекомендации родителям, либо в тактичной форме </a:t>
            </a:r>
            <a:r>
              <a:rPr lang="ru-RU" dirty="0" smtClean="0">
                <a:latin typeface="+mn-lt"/>
              </a:rPr>
              <a:t>предложить </a:t>
            </a:r>
            <a:r>
              <a:rPr lang="ru-RU" dirty="0">
                <a:latin typeface="+mn-lt"/>
              </a:rPr>
              <a:t>им обратиться за помощью к психологам.</a:t>
            </a:r>
          </a:p>
          <a:p>
            <a:pPr algn="just"/>
            <a:endParaRPr lang="ru-RU" dirty="0">
              <a:latin typeface="+mn-lt"/>
            </a:endParaRPr>
          </a:p>
          <a:p>
            <a:pPr algn="just"/>
            <a:r>
              <a:rPr lang="ru-RU" dirty="0">
                <a:latin typeface="+mn-lt"/>
              </a:rPr>
              <a:t>Бывают ситуации, когда контакт с матерью или отцом установить не удается. В таких </a:t>
            </a:r>
            <a:r>
              <a:rPr lang="ru-RU" dirty="0" smtClean="0">
                <a:latin typeface="+mn-lt"/>
              </a:rPr>
              <a:t>случаях рекомендуется использовать </a:t>
            </a:r>
            <a:r>
              <a:rPr lang="ru-RU" dirty="0">
                <a:latin typeface="+mn-lt"/>
              </a:rPr>
              <a:t>наглядную информацию, которую можно разместить в уголке для родителей. Приведенная ниже таблица </a:t>
            </a:r>
            <a:r>
              <a:rPr lang="ru-RU" dirty="0" smtClean="0">
                <a:latin typeface="+mn-lt"/>
              </a:rPr>
              <a:t> </a:t>
            </a:r>
            <a:r>
              <a:rPr lang="ru-RU" dirty="0">
                <a:latin typeface="+mn-lt"/>
              </a:rPr>
              <a:t>может послужить примером такой информации.</a:t>
            </a:r>
          </a:p>
          <a:p>
            <a:pPr algn="just"/>
            <a:endParaRPr lang="ru-RU" dirty="0">
              <a:latin typeface="+mn-lt"/>
            </a:endParaRPr>
          </a:p>
          <a:p>
            <a:pPr algn="just"/>
            <a:r>
              <a:rPr lang="ru-RU" dirty="0">
                <a:latin typeface="+mn-lt"/>
              </a:rPr>
              <a:t>Подобная таблица или другая наглядная информация может стать отправным пунктом для размышления родителей о своем ребенке, о причинах возникновения негативного поведения. А эти размышления, в свою очередь, возможно, приведут к сотрудничеству с </a:t>
            </a:r>
            <a:r>
              <a:rPr lang="ru-RU" dirty="0" smtClean="0">
                <a:latin typeface="+mn-lt"/>
              </a:rPr>
              <a:t>воспитателями.</a:t>
            </a:r>
            <a:endParaRPr lang="ru-RU" dirty="0">
              <a:latin typeface="+mn-lt"/>
            </a:endParaRPr>
          </a:p>
          <a:p>
            <a:pPr algn="just"/>
            <a:endParaRPr lang="ru-RU" dirty="0">
              <a:latin typeface="Calibri" pitchFamily="34" charset="0"/>
            </a:endParaRPr>
          </a:p>
          <a:p>
            <a:pPr algn="just"/>
            <a:endParaRPr lang="ru-RU" dirty="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Прямоугольник 1"/>
          <p:cNvSpPr>
            <a:spLocks noChangeArrowheads="1"/>
          </p:cNvSpPr>
          <p:nvPr/>
        </p:nvSpPr>
        <p:spPr bwMode="auto">
          <a:xfrm>
            <a:off x="3428992" y="214290"/>
            <a:ext cx="5357812" cy="584200"/>
          </a:xfrm>
          <a:prstGeom prst="rect">
            <a:avLst/>
          </a:prstGeom>
          <a:noFill/>
          <a:ln w="9525">
            <a:noFill/>
            <a:miter lim="800000"/>
            <a:headEnd/>
            <a:tailEnd/>
          </a:ln>
        </p:spPr>
        <p:txBody>
          <a:bodyPr>
            <a:spAutoFit/>
          </a:bodyPr>
          <a:lstStyle/>
          <a:p>
            <a:pPr algn="ctr"/>
            <a:r>
              <a:rPr lang="ru-RU" sz="3200" b="1">
                <a:latin typeface="Calibri" pitchFamily="34" charset="0"/>
              </a:rPr>
              <a:t>Ч</a:t>
            </a:r>
            <a:r>
              <a:rPr lang="ru-RU" sz="2800" b="1">
                <a:latin typeface="Calibri" pitchFamily="34" charset="0"/>
              </a:rPr>
              <a:t>ТО ТАКОЕ АГРЕССИВНОСТЬ?</a:t>
            </a:r>
            <a:endParaRPr lang="ru-RU" sz="2800">
              <a:latin typeface="Calibri" pitchFamily="34" charset="0"/>
            </a:endParaRPr>
          </a:p>
        </p:txBody>
      </p:sp>
      <p:sp>
        <p:nvSpPr>
          <p:cNvPr id="3075" name="Прямоугольник 2"/>
          <p:cNvSpPr>
            <a:spLocks noChangeArrowheads="1"/>
          </p:cNvSpPr>
          <p:nvPr/>
        </p:nvSpPr>
        <p:spPr bwMode="auto">
          <a:xfrm>
            <a:off x="251520" y="4437112"/>
            <a:ext cx="8642797" cy="1384995"/>
          </a:xfrm>
          <a:prstGeom prst="rect">
            <a:avLst/>
          </a:prstGeom>
          <a:noFill/>
          <a:ln w="9525">
            <a:noFill/>
            <a:miter lim="800000"/>
            <a:headEnd/>
            <a:tailEnd/>
          </a:ln>
        </p:spPr>
        <p:txBody>
          <a:bodyPr wrap="square">
            <a:spAutoFit/>
          </a:bodyPr>
          <a:lstStyle/>
          <a:p>
            <a:pPr algn="just"/>
            <a:r>
              <a:rPr lang="ru-RU" sz="1400" dirty="0">
                <a:latin typeface="+mn-lt"/>
              </a:rPr>
              <a:t>СЛОВО «агрессия» произошло от латинского «</a:t>
            </a:r>
            <a:r>
              <a:rPr lang="ru-RU" sz="1400" dirty="0" err="1">
                <a:latin typeface="+mn-lt"/>
              </a:rPr>
              <a:t>agressio</a:t>
            </a:r>
            <a:r>
              <a:rPr lang="ru-RU" sz="1400" dirty="0">
                <a:latin typeface="+mn-lt"/>
              </a:rPr>
              <a:t>», что означает «нападение», «приступ». В психологическом словаре приведено следующее определение данного термина: «Агрессия — это мотивированное деструктивное поведение, противоречащее нормам и правилам существования людей в обществе, наносящее вред объектам нападения (одушевленным и неодушевленным), приносящее физический и моральный ущерб людям или вызывающее у них психологический дискомфорт (отрицательные переживания, состояние напряженности, страха, подавленности и т. п.)».</a:t>
            </a:r>
          </a:p>
        </p:txBody>
      </p:sp>
      <p:pic>
        <p:nvPicPr>
          <p:cNvPr id="5" name="Рисунок 4" descr="дети группа №2 049.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05552" y="1124744"/>
            <a:ext cx="4782671" cy="3024336"/>
          </a:xfrm>
          <a:prstGeom prst="round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Таблица 12"/>
          <p:cNvGraphicFramePr>
            <a:graphicFrameLocks noGrp="1"/>
          </p:cNvGraphicFramePr>
          <p:nvPr>
            <p:extLst>
              <p:ext uri="{D42A27DB-BD31-4B8C-83A1-F6EECF244321}">
                <p14:modId xmlns:p14="http://schemas.microsoft.com/office/powerpoint/2010/main" val="1385097796"/>
              </p:ext>
            </p:extLst>
          </p:nvPr>
        </p:nvGraphicFramePr>
        <p:xfrm>
          <a:off x="269205" y="690885"/>
          <a:ext cx="8685929" cy="3818235"/>
        </p:xfrm>
        <a:graphic>
          <a:graphicData uri="http://schemas.openxmlformats.org/drawingml/2006/table">
            <a:tbl>
              <a:tblPr/>
              <a:tblGrid>
                <a:gridCol w="1836050"/>
                <a:gridCol w="2047902"/>
                <a:gridCol w="2494060"/>
                <a:gridCol w="2307917"/>
              </a:tblGrid>
              <a:tr h="488434">
                <a:tc>
                  <a:txBody>
                    <a:bodyPr/>
                    <a:lstStyle/>
                    <a:p>
                      <a:pPr algn="ctr"/>
                      <a:r>
                        <a:rPr lang="ru-RU" sz="1300" b="1" kern="1200" baseline="0" dirty="0" smtClean="0">
                          <a:solidFill>
                            <a:schemeClr val="tx1"/>
                          </a:solidFill>
                          <a:latin typeface="+mn-lt"/>
                          <a:ea typeface="+mn-ea"/>
                          <a:cs typeface="+mn-cs"/>
                        </a:rPr>
                        <a:t>Стратегия</a:t>
                      </a:r>
                    </a:p>
                    <a:p>
                      <a:pPr algn="ctr"/>
                      <a:r>
                        <a:rPr lang="ru-RU" sz="1300" b="1" kern="1200" baseline="0" dirty="0" smtClean="0">
                          <a:solidFill>
                            <a:schemeClr val="tx1"/>
                          </a:solidFill>
                          <a:latin typeface="+mn-lt"/>
                          <a:ea typeface="+mn-ea"/>
                          <a:cs typeface="+mn-cs"/>
                        </a:rPr>
                        <a:t>воспитания</a:t>
                      </a:r>
                      <a:endParaRPr lang="ru-RU" sz="13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1300" b="1" kern="1200" baseline="0" dirty="0" smtClean="0">
                          <a:solidFill>
                            <a:schemeClr val="tx1"/>
                          </a:solidFill>
                          <a:latin typeface="+mn-lt"/>
                          <a:ea typeface="+mn-ea"/>
                          <a:cs typeface="+mn-cs"/>
                        </a:rPr>
                        <a:t>Конкретные примеры</a:t>
                      </a:r>
                    </a:p>
                    <a:p>
                      <a:pPr algn="ctr"/>
                      <a:r>
                        <a:rPr lang="ru-RU" sz="1300" b="1" kern="1200" baseline="0" dirty="0" smtClean="0">
                          <a:solidFill>
                            <a:schemeClr val="tx1"/>
                          </a:solidFill>
                          <a:latin typeface="+mn-lt"/>
                          <a:ea typeface="+mn-ea"/>
                          <a:cs typeface="+mn-cs"/>
                        </a:rPr>
                        <a:t>стратегии</a:t>
                      </a:r>
                      <a:endParaRPr lang="ru-RU"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b="1" kern="1200" baseline="0" dirty="0" smtClean="0">
                          <a:solidFill>
                            <a:schemeClr val="tx1"/>
                          </a:solidFill>
                          <a:latin typeface="+mn-lt"/>
                          <a:ea typeface="+mn-ea"/>
                          <a:cs typeface="+mn-cs"/>
                        </a:rPr>
                        <a:t>Стиль поведения</a:t>
                      </a:r>
                    </a:p>
                    <a:p>
                      <a:pPr algn="ctr"/>
                      <a:r>
                        <a:rPr lang="ru-RU" sz="1300" b="1" kern="1200" baseline="0" dirty="0" smtClean="0">
                          <a:solidFill>
                            <a:schemeClr val="tx1"/>
                          </a:solidFill>
                          <a:latin typeface="+mn-lt"/>
                          <a:ea typeface="+mn-ea"/>
                          <a:cs typeface="+mn-cs"/>
                        </a:rPr>
                        <a:t>ребенка</a:t>
                      </a:r>
                      <a:endParaRPr lang="ru-RU"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b="1" kern="1200" baseline="0" dirty="0" smtClean="0">
                          <a:solidFill>
                            <a:schemeClr val="tx1"/>
                          </a:solidFill>
                          <a:latin typeface="+mn-lt"/>
                          <a:ea typeface="+mn-ea"/>
                          <a:cs typeface="+mn-cs"/>
                        </a:rPr>
                        <a:t>Почему ребенок</a:t>
                      </a:r>
                    </a:p>
                    <a:p>
                      <a:pPr algn="ctr"/>
                      <a:r>
                        <a:rPr lang="ru-RU" sz="1300" b="1" kern="1200" baseline="0" dirty="0" smtClean="0">
                          <a:solidFill>
                            <a:schemeClr val="tx1"/>
                          </a:solidFill>
                          <a:latin typeface="+mn-lt"/>
                          <a:ea typeface="+mn-ea"/>
                          <a:cs typeface="+mn-cs"/>
                        </a:rPr>
                        <a:t>так поступает</a:t>
                      </a:r>
                      <a:endParaRPr lang="ru-RU" sz="13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90674">
                <a:tc>
                  <a:txBody>
                    <a:bodyPr/>
                    <a:lstStyle/>
                    <a:p>
                      <a:r>
                        <a:rPr lang="ru-RU" sz="1200" dirty="0" smtClean="0"/>
                        <a:t>Резкое подавление агрессивного поведения ребенка</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“Прекрати!” “Не смей так говорить” Родители наказывают ребенка</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Агрессивный (Ребенок может прекратить сейчас но выплеснет свои отрицательные эмоции в другoe время и в другом месте)</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Ребенок копирует родителей и учится у них агрессивным формам поведения</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4951">
                <a:tc>
                  <a:txBody>
                    <a:bodyPr/>
                    <a:lstStyle/>
                    <a:p>
                      <a:r>
                        <a:rPr lang="ru-RU" sz="1200" dirty="0" smtClean="0"/>
                        <a:t>Игнорирование агрессивных вспышек ребенка</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Родители делают вид, что не замечают агрессии ребенка или считают что ребенок еще мал</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Агрессивный (Ребенок продолжает действовать агрессивно)</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Ребенок думает, что делает все правильно, и агрессивные формы поведения закрепляются в черту характера</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84176">
                <a:tc>
                  <a:txBody>
                    <a:bodyPr/>
                    <a:lstStyle/>
                    <a:p>
                      <a:r>
                        <a:rPr lang="ru-RU" sz="1200" dirty="0" smtClean="0"/>
                        <a:t>Родители дают возможность ребенку выплеснуть агрессию приемлемым способом и в тактичной форме запрещают вести себя агрессивно по отношению к другим</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Если родители видят что ребенок разгневан они могут вовлечь его в игру, которая снимет его гнев. Родители объясняют ребенку, как на до вести себя в определенных ситуациях</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Скорее всего ребенок научится управлять своим гневом</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smtClean="0"/>
                        <a:t>Ребенок учится анализировать различные ситуации и берет пример со своих тактичных родителей</a:t>
                      </a:r>
                      <a:endParaRPr lang="ru-RU"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2559" name="Прямоугольник 13"/>
          <p:cNvSpPr>
            <a:spLocks noChangeArrowheads="1"/>
          </p:cNvSpPr>
          <p:nvPr/>
        </p:nvSpPr>
        <p:spPr bwMode="auto">
          <a:xfrm>
            <a:off x="179512" y="112494"/>
            <a:ext cx="8244408" cy="338554"/>
          </a:xfrm>
          <a:prstGeom prst="rect">
            <a:avLst/>
          </a:prstGeom>
          <a:noFill/>
          <a:ln w="9525">
            <a:noFill/>
            <a:miter lim="800000"/>
            <a:headEnd/>
            <a:tailEnd/>
          </a:ln>
        </p:spPr>
        <p:txBody>
          <a:bodyPr wrap="square">
            <a:spAutoFit/>
          </a:bodyPr>
          <a:lstStyle/>
          <a:p>
            <a:r>
              <a:rPr lang="ru-RU" sz="1600" b="1" dirty="0" smtClean="0">
                <a:latin typeface="+mn-lt"/>
              </a:rPr>
              <a:t>           </a:t>
            </a:r>
            <a:r>
              <a:rPr lang="ru-RU" sz="1600" b="1" dirty="0">
                <a:latin typeface="+mn-lt"/>
              </a:rPr>
              <a:t>Стили родительского воспитания (в ответ на агрессивные действия ребенка)</a:t>
            </a:r>
          </a:p>
        </p:txBody>
      </p:sp>
      <p:sp>
        <p:nvSpPr>
          <p:cNvPr id="22560" name="Прямоугольник 14"/>
          <p:cNvSpPr>
            <a:spLocks noChangeArrowheads="1"/>
          </p:cNvSpPr>
          <p:nvPr/>
        </p:nvSpPr>
        <p:spPr bwMode="auto">
          <a:xfrm>
            <a:off x="242166" y="5229200"/>
            <a:ext cx="8712968" cy="1092607"/>
          </a:xfrm>
          <a:prstGeom prst="rect">
            <a:avLst/>
          </a:prstGeom>
          <a:noFill/>
          <a:ln w="9525">
            <a:noFill/>
            <a:miter lim="800000"/>
            <a:headEnd/>
            <a:tailEnd/>
          </a:ln>
        </p:spPr>
        <p:txBody>
          <a:bodyPr wrap="square">
            <a:spAutoFit/>
          </a:bodyPr>
          <a:lstStyle/>
          <a:p>
            <a:r>
              <a:rPr lang="ru-RU" sz="1300" dirty="0">
                <a:latin typeface="+mn-lt"/>
              </a:rPr>
              <a:t>Главная цель подобной информации показать родителям, что одной из причин проявления агрессии у детей может быть агрессивное поведение самих родителей Если в доме постоянные споры и крики, трудно ожидать, что ребенок вдруг будет покладистым и спокойным Кроме того, родители должны осознавать, какие последствия тех или иных дисциплинарных воздействий на ребенка ожидают их в ближайшем будущем и тогда, когда ребенок вступит в подростковый возраст.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рямоугольник 1"/>
          <p:cNvSpPr>
            <a:spLocks noChangeArrowheads="1"/>
          </p:cNvSpPr>
          <p:nvPr/>
        </p:nvSpPr>
        <p:spPr bwMode="auto">
          <a:xfrm>
            <a:off x="0" y="188640"/>
            <a:ext cx="9144000" cy="954088"/>
          </a:xfrm>
          <a:prstGeom prst="rect">
            <a:avLst/>
          </a:prstGeom>
          <a:noFill/>
          <a:ln w="9525">
            <a:noFill/>
            <a:miter lim="800000"/>
            <a:headEnd/>
            <a:tailEnd/>
          </a:ln>
        </p:spPr>
        <p:txBody>
          <a:bodyPr>
            <a:spAutoFit/>
          </a:bodyPr>
          <a:lstStyle/>
          <a:p>
            <a:pPr algn="ctr"/>
            <a:r>
              <a:rPr lang="ru-RU" sz="2800" b="1" dirty="0">
                <a:latin typeface="Calibri" pitchFamily="34" charset="0"/>
              </a:rPr>
              <a:t>Шпаргалка для взрослых или правила работы с агрессивными детьми</a:t>
            </a:r>
          </a:p>
        </p:txBody>
      </p:sp>
      <p:sp>
        <p:nvSpPr>
          <p:cNvPr id="3" name="Прямоугольник 2"/>
          <p:cNvSpPr/>
          <p:nvPr/>
        </p:nvSpPr>
        <p:spPr>
          <a:xfrm>
            <a:off x="323528" y="1052736"/>
            <a:ext cx="8496944" cy="4555093"/>
          </a:xfrm>
          <a:prstGeom prst="rect">
            <a:avLst/>
          </a:prstGeom>
        </p:spPr>
        <p:txBody>
          <a:bodyPr wrap="square">
            <a:spAutoFit/>
          </a:bodyPr>
          <a:lstStyle/>
          <a:p>
            <a:pPr fontAlgn="auto">
              <a:spcBef>
                <a:spcPts val="0"/>
              </a:spcBef>
              <a:spcAft>
                <a:spcPts val="0"/>
              </a:spcAft>
              <a:defRPr/>
            </a:pPr>
            <a:endParaRPr lang="ru-RU" dirty="0">
              <a:latin typeface="+mn-lt"/>
              <a:cs typeface="+mn-cs"/>
            </a:endParaRPr>
          </a:p>
          <a:p>
            <a:pPr marL="342900" indent="-342900" fontAlgn="auto">
              <a:spcBef>
                <a:spcPts val="0"/>
              </a:spcBef>
              <a:spcAft>
                <a:spcPts val="0"/>
              </a:spcAft>
              <a:buFontTx/>
              <a:buAutoNum type="arabicPeriod"/>
              <a:defRPr/>
            </a:pPr>
            <a:r>
              <a:rPr lang="ru-RU" sz="1600" dirty="0">
                <a:latin typeface="+mn-lt"/>
                <a:cs typeface="+mn-cs"/>
              </a:rPr>
              <a:t>Быть внимательным к нуждам и потребностям ребенка. </a:t>
            </a:r>
          </a:p>
          <a:p>
            <a:pPr marL="342900" indent="-342900" fontAlgn="auto">
              <a:spcBef>
                <a:spcPts val="0"/>
              </a:spcBef>
              <a:spcAft>
                <a:spcPts val="0"/>
              </a:spcAft>
              <a:buFontTx/>
              <a:buAutoNum type="arabicPeriod"/>
              <a:defRPr/>
            </a:pPr>
            <a:r>
              <a:rPr lang="ru-RU" sz="1600" dirty="0" smtClean="0">
                <a:latin typeface="+mn-lt"/>
                <a:cs typeface="+mn-cs"/>
              </a:rPr>
              <a:t>Демонстрировать </a:t>
            </a:r>
            <a:r>
              <a:rPr lang="ru-RU" sz="1600" dirty="0">
                <a:latin typeface="+mn-lt"/>
                <a:cs typeface="+mn-cs"/>
              </a:rPr>
              <a:t>модель неагрессивного поведения.</a:t>
            </a:r>
          </a:p>
          <a:p>
            <a:pPr fontAlgn="auto">
              <a:spcBef>
                <a:spcPts val="0"/>
              </a:spcBef>
              <a:spcAft>
                <a:spcPts val="0"/>
              </a:spcAft>
              <a:defRPr/>
            </a:pPr>
            <a:r>
              <a:rPr lang="ru-RU" sz="1600" dirty="0">
                <a:latin typeface="+mn-lt"/>
                <a:cs typeface="+mn-cs"/>
              </a:rPr>
              <a:t>3. </a:t>
            </a:r>
            <a:r>
              <a:rPr lang="ru-RU" sz="1600" dirty="0" smtClean="0">
                <a:latin typeface="+mn-lt"/>
                <a:cs typeface="+mn-cs"/>
              </a:rPr>
              <a:t> Быть </a:t>
            </a:r>
            <a:r>
              <a:rPr lang="ru-RU" sz="1600" dirty="0">
                <a:latin typeface="+mn-lt"/>
                <a:cs typeface="+mn-cs"/>
              </a:rPr>
              <a:t>последовательным в наказаниях ребенка, наказывать за конкретные поступки.</a:t>
            </a:r>
          </a:p>
          <a:p>
            <a:pPr fontAlgn="auto">
              <a:spcBef>
                <a:spcPts val="0"/>
              </a:spcBef>
              <a:spcAft>
                <a:spcPts val="0"/>
              </a:spcAft>
              <a:defRPr/>
            </a:pPr>
            <a:r>
              <a:rPr lang="ru-RU" sz="1600" dirty="0">
                <a:latin typeface="+mn-lt"/>
                <a:cs typeface="+mn-cs"/>
              </a:rPr>
              <a:t>4. Наказания не должны унижать ребенка.</a:t>
            </a:r>
          </a:p>
          <a:p>
            <a:pPr fontAlgn="auto">
              <a:spcBef>
                <a:spcPts val="0"/>
              </a:spcBef>
              <a:spcAft>
                <a:spcPts val="0"/>
              </a:spcAft>
              <a:defRPr/>
            </a:pPr>
            <a:r>
              <a:rPr lang="ru-RU" sz="1600" dirty="0">
                <a:latin typeface="+mn-lt"/>
                <a:cs typeface="+mn-cs"/>
              </a:rPr>
              <a:t>5. Обучать приемлемым способам выражения гнева.</a:t>
            </a:r>
          </a:p>
          <a:p>
            <a:pPr fontAlgn="auto">
              <a:spcBef>
                <a:spcPts val="0"/>
              </a:spcBef>
              <a:spcAft>
                <a:spcPts val="0"/>
              </a:spcAft>
              <a:defRPr/>
            </a:pPr>
            <a:r>
              <a:rPr lang="ru-RU" sz="1600" dirty="0">
                <a:latin typeface="+mn-lt"/>
                <a:cs typeface="+mn-cs"/>
              </a:rPr>
              <a:t>6. Давать ребенку возможность проявлять гнев непосредственно после </a:t>
            </a:r>
            <a:r>
              <a:rPr lang="ru-RU" sz="1600" dirty="0" err="1" smtClean="0">
                <a:latin typeface="+mn-lt"/>
                <a:cs typeface="+mn-cs"/>
              </a:rPr>
              <a:t>фрустрирующего</a:t>
            </a:r>
            <a:r>
              <a:rPr lang="ru-RU" sz="1600" dirty="0" smtClean="0">
                <a:latin typeface="+mn-lt"/>
                <a:cs typeface="+mn-cs"/>
              </a:rPr>
              <a:t> </a:t>
            </a:r>
            <a:r>
              <a:rPr lang="ru-RU" sz="1600" dirty="0">
                <a:latin typeface="+mn-lt"/>
                <a:cs typeface="+mn-cs"/>
              </a:rPr>
              <a:t>события.</a:t>
            </a:r>
          </a:p>
          <a:p>
            <a:pPr fontAlgn="auto">
              <a:spcBef>
                <a:spcPts val="0"/>
              </a:spcBef>
              <a:spcAft>
                <a:spcPts val="0"/>
              </a:spcAft>
              <a:defRPr/>
            </a:pPr>
            <a:r>
              <a:rPr lang="ru-RU" sz="1600" dirty="0">
                <a:latin typeface="+mn-lt"/>
                <a:cs typeface="+mn-cs"/>
              </a:rPr>
              <a:t>7. Обучать распознаванию собственного эмоционального состояния и состояния окружающих людей.</a:t>
            </a:r>
          </a:p>
          <a:p>
            <a:pPr fontAlgn="auto">
              <a:spcBef>
                <a:spcPts val="0"/>
              </a:spcBef>
              <a:spcAft>
                <a:spcPts val="0"/>
              </a:spcAft>
              <a:defRPr/>
            </a:pPr>
            <a:r>
              <a:rPr lang="ru-RU" sz="1600" dirty="0">
                <a:latin typeface="+mn-lt"/>
                <a:cs typeface="+mn-cs"/>
              </a:rPr>
              <a:t>8. Развивать способность к эмпатии.</a:t>
            </a:r>
          </a:p>
          <a:p>
            <a:pPr fontAlgn="auto">
              <a:spcBef>
                <a:spcPts val="0"/>
              </a:spcBef>
              <a:spcAft>
                <a:spcPts val="0"/>
              </a:spcAft>
              <a:defRPr/>
            </a:pPr>
            <a:r>
              <a:rPr lang="ru-RU" sz="1600" dirty="0">
                <a:latin typeface="+mn-lt"/>
                <a:cs typeface="+mn-cs"/>
              </a:rPr>
              <a:t>9. Расширять поведенческий репертуар ребенка.</a:t>
            </a:r>
          </a:p>
          <a:p>
            <a:pPr fontAlgn="auto">
              <a:spcBef>
                <a:spcPts val="0"/>
              </a:spcBef>
              <a:spcAft>
                <a:spcPts val="0"/>
              </a:spcAft>
              <a:defRPr/>
            </a:pPr>
            <a:r>
              <a:rPr lang="ru-RU" sz="1600" dirty="0">
                <a:latin typeface="+mn-lt"/>
                <a:cs typeface="+mn-cs"/>
              </a:rPr>
              <a:t>10. Отрабатывать навык реагирования в конфликтных ситуациях.</a:t>
            </a:r>
          </a:p>
          <a:p>
            <a:pPr fontAlgn="auto">
              <a:spcBef>
                <a:spcPts val="0"/>
              </a:spcBef>
              <a:spcAft>
                <a:spcPts val="0"/>
              </a:spcAft>
              <a:defRPr/>
            </a:pPr>
            <a:r>
              <a:rPr lang="ru-RU" sz="1600" dirty="0">
                <a:latin typeface="+mn-lt"/>
                <a:cs typeface="+mn-cs"/>
              </a:rPr>
              <a:t>11. Учить брать ответственность на себя.</a:t>
            </a:r>
          </a:p>
          <a:p>
            <a:pPr fontAlgn="auto">
              <a:spcBef>
                <a:spcPts val="0"/>
              </a:spcBef>
              <a:spcAft>
                <a:spcPts val="0"/>
              </a:spcAft>
              <a:defRPr/>
            </a:pPr>
            <a:endParaRPr lang="ru-RU" sz="1600" dirty="0">
              <a:latin typeface="+mn-lt"/>
              <a:cs typeface="+mn-cs"/>
            </a:endParaRPr>
          </a:p>
          <a:p>
            <a:pPr fontAlgn="auto">
              <a:spcBef>
                <a:spcPts val="0"/>
              </a:spcBef>
              <a:spcAft>
                <a:spcPts val="0"/>
              </a:spcAft>
              <a:defRPr/>
            </a:pPr>
            <a:r>
              <a:rPr lang="ru-RU" sz="1600" dirty="0">
                <a:latin typeface="+mn-lt"/>
                <a:cs typeface="+mn-cs"/>
              </a:rPr>
              <a:t>Однако все перечисленные способы и приемы не приведут к положительным изменениям, если будут иметь разовый характер. Непоследовательность поведения родителей может привести к ухудшению поведения ребенка.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Прямоугольник 1"/>
          <p:cNvSpPr>
            <a:spLocks noChangeArrowheads="1"/>
          </p:cNvSpPr>
          <p:nvPr/>
        </p:nvSpPr>
        <p:spPr bwMode="auto">
          <a:xfrm>
            <a:off x="251520" y="142875"/>
            <a:ext cx="8640960" cy="6124754"/>
          </a:xfrm>
          <a:prstGeom prst="rect">
            <a:avLst/>
          </a:prstGeom>
          <a:noFill/>
          <a:ln w="9525">
            <a:noFill/>
            <a:miter lim="800000"/>
            <a:headEnd/>
            <a:tailEnd/>
          </a:ln>
        </p:spPr>
        <p:txBody>
          <a:bodyPr wrap="square">
            <a:spAutoFit/>
          </a:bodyPr>
          <a:lstStyle/>
          <a:p>
            <a:pPr algn="ctr"/>
            <a:r>
              <a:rPr lang="ru-RU" sz="2800" b="1" dirty="0">
                <a:latin typeface="Calibri" pitchFamily="34" charset="0"/>
              </a:rPr>
              <a:t>Как играть с агрессивными детьми</a:t>
            </a:r>
          </a:p>
          <a:p>
            <a:endParaRPr lang="ru-RU" sz="1400" dirty="0">
              <a:latin typeface="Calibri" pitchFamily="34" charset="0"/>
            </a:endParaRPr>
          </a:p>
          <a:p>
            <a:r>
              <a:rPr lang="ru-RU" sz="1400" dirty="0">
                <a:latin typeface="+mn-lt"/>
              </a:rPr>
              <a:t>На первых этапах работы с агрессивными детьми мы рекомендуем подбирать такие игры и упражнения, с помощью которых ребенок мог бы выплеснуть свой гнев. Существует мнение, что этот способ работы с детьми неэффективен и может вызвать еще большую агрессию. Как показывает </a:t>
            </a:r>
            <a:r>
              <a:rPr lang="ru-RU" sz="1400" dirty="0" smtClean="0">
                <a:latin typeface="+mn-lt"/>
              </a:rPr>
              <a:t> многолетний </a:t>
            </a:r>
            <a:r>
              <a:rPr lang="ru-RU" sz="1400" dirty="0">
                <a:latin typeface="+mn-lt"/>
              </a:rPr>
              <a:t>опыт проведения игровой терапии, на первых порах ребенок действительно может стать более агрессивным (и мы всегда предупреждаем родителей об этом), но через 4—8 занятий, по-настоящему отреагировав свой гнев, “маленький агрессор” начинает вести себя более спокойно. Если педагогу трудно справиться с гневом ребенка, стоит обратиться к специалисту и вести работу параллельно с психологом.</a:t>
            </a:r>
          </a:p>
          <a:p>
            <a:endParaRPr lang="ru-RU" sz="1400" dirty="0">
              <a:latin typeface="+mn-lt"/>
            </a:endParaRPr>
          </a:p>
          <a:p>
            <a:r>
              <a:rPr lang="ru-RU" sz="1400" dirty="0">
                <a:latin typeface="+mn-lt"/>
              </a:rPr>
              <a:t>Перечисленные ниже игры способствуют снижению вербальной и невербальной агрессии и являются одним из возможных способов легального выплескивания гнева: “</a:t>
            </a:r>
            <a:r>
              <a:rPr lang="ru-RU" sz="1400" dirty="0" err="1">
                <a:latin typeface="+mn-lt"/>
              </a:rPr>
              <a:t>Обзывалки</a:t>
            </a:r>
            <a:r>
              <a:rPr lang="ru-RU" sz="1400" dirty="0">
                <a:latin typeface="+mn-lt"/>
              </a:rPr>
              <a:t>”, “Два барана”, “</a:t>
            </a:r>
            <a:r>
              <a:rPr lang="ru-RU" sz="1400" dirty="0" err="1">
                <a:latin typeface="+mn-lt"/>
              </a:rPr>
              <a:t>Толкалки</a:t>
            </a:r>
            <a:r>
              <a:rPr lang="ru-RU" sz="1400" dirty="0">
                <a:latin typeface="+mn-lt"/>
              </a:rPr>
              <a:t>”, “</a:t>
            </a:r>
            <a:r>
              <a:rPr lang="ru-RU" sz="1400" dirty="0" err="1">
                <a:latin typeface="+mn-lt"/>
              </a:rPr>
              <a:t>Жужа</a:t>
            </a:r>
            <a:r>
              <a:rPr lang="ru-RU" sz="1400" dirty="0">
                <a:latin typeface="+mn-lt"/>
              </a:rPr>
              <a:t>”, “Рубка дров”, “Да и нет”, “</a:t>
            </a:r>
            <a:r>
              <a:rPr lang="ru-RU" sz="1400" dirty="0" err="1">
                <a:latin typeface="+mn-lt"/>
              </a:rPr>
              <a:t>Тух-тиби-дух</a:t>
            </a:r>
            <a:r>
              <a:rPr lang="ru-RU" sz="1400" dirty="0">
                <a:latin typeface="+mn-lt"/>
              </a:rPr>
              <a:t>”, “Ворвись в круг”.</a:t>
            </a:r>
          </a:p>
          <a:p>
            <a:endParaRPr lang="ru-RU" sz="1400" dirty="0">
              <a:latin typeface="+mn-lt"/>
            </a:endParaRPr>
          </a:p>
          <a:p>
            <a:r>
              <a:rPr lang="ru-RU" sz="1400" dirty="0">
                <a:latin typeface="+mn-lt"/>
              </a:rPr>
              <a:t>Психолог Я.А.Павлова рекомендует педагогам включать агрессивных детей в совместные игры с неагрессивными. При этом воспитатель должен находиться рядом и в случае возникновения конфликта помочь ребятам разрешить его прямо на месте. С этой целью полезно провести групповое обсуждение события, которое привело к обострению отношений. Следующим шагом может стать совместное принятие решения о том, как наилучшим образом выйти из создавшегося положения. Выслушивая сверстников, агрессивные дети будут расширять свой поведенческий репертуар, а видя в процессе игры, как другие мальчики и девочки избегают конфликтов, как они реагируют на то, что кто-то другой, а не они, побеждает в игре, как отвечают на обидные слова или шутки сверстников, агрессивные дети понимают, что совсем не обязательно прибегать к физической силе, если хочешь чего-то добиться. С этой целью можно использовать такие игры, как “</a:t>
            </a:r>
            <a:r>
              <a:rPr lang="ru-RU" sz="1400" dirty="0" err="1">
                <a:latin typeface="+mn-lt"/>
              </a:rPr>
              <a:t>Головомяч</a:t>
            </a:r>
            <a:r>
              <a:rPr lang="ru-RU" sz="1400" dirty="0">
                <a:latin typeface="+mn-lt"/>
              </a:rPr>
              <a:t>”, “Камушек в ботинке”, “Давайте поздороваемся”, “Король”, “Ласковые лапки” и другие.</a:t>
            </a:r>
          </a:p>
          <a:p>
            <a:endParaRPr lang="ru-RU" sz="1400"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Прямоугольник 1"/>
          <p:cNvSpPr>
            <a:spLocks noChangeArrowheads="1"/>
          </p:cNvSpPr>
          <p:nvPr/>
        </p:nvSpPr>
        <p:spPr bwMode="auto">
          <a:xfrm>
            <a:off x="0" y="261937"/>
            <a:ext cx="9144000" cy="523875"/>
          </a:xfrm>
          <a:prstGeom prst="rect">
            <a:avLst/>
          </a:prstGeom>
          <a:noFill/>
          <a:ln w="9525">
            <a:noFill/>
            <a:miter lim="800000"/>
            <a:headEnd/>
            <a:tailEnd/>
          </a:ln>
        </p:spPr>
        <p:txBody>
          <a:bodyPr>
            <a:spAutoFit/>
          </a:bodyPr>
          <a:lstStyle/>
          <a:p>
            <a:pPr algn="ctr"/>
            <a:r>
              <a:rPr lang="ru-RU" sz="2800" b="1" dirty="0">
                <a:latin typeface="+mn-lt"/>
              </a:rPr>
              <a:t>Причины появления агрессии у детей</a:t>
            </a:r>
          </a:p>
        </p:txBody>
      </p:sp>
      <p:pic>
        <p:nvPicPr>
          <p:cNvPr id="4099" name="Рисунок 6" descr="42-17376476.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15816" y="3284984"/>
            <a:ext cx="3096345" cy="3096344"/>
          </a:xfrm>
          <a:prstGeom prst="rect">
            <a:avLst/>
          </a:prstGeom>
          <a:noFill/>
          <a:ln w="9525">
            <a:noFill/>
            <a:miter lim="800000"/>
            <a:headEnd/>
            <a:tailEnd/>
          </a:ln>
        </p:spPr>
      </p:pic>
      <p:sp>
        <p:nvSpPr>
          <p:cNvPr id="4100" name="Прямоугольник 8"/>
          <p:cNvSpPr>
            <a:spLocks noChangeArrowheads="1"/>
          </p:cNvSpPr>
          <p:nvPr/>
        </p:nvSpPr>
        <p:spPr bwMode="auto">
          <a:xfrm>
            <a:off x="113635" y="1136680"/>
            <a:ext cx="9001125" cy="1600438"/>
          </a:xfrm>
          <a:prstGeom prst="rect">
            <a:avLst/>
          </a:prstGeom>
          <a:noFill/>
          <a:ln w="9525">
            <a:noFill/>
            <a:miter lim="800000"/>
            <a:headEnd/>
            <a:tailEnd/>
          </a:ln>
        </p:spPr>
        <p:txBody>
          <a:bodyPr>
            <a:spAutoFit/>
          </a:bodyPr>
          <a:lstStyle/>
          <a:p>
            <a:pPr algn="just"/>
            <a:r>
              <a:rPr lang="ru-RU" sz="1400" dirty="0">
                <a:latin typeface="+mn-lt"/>
              </a:rPr>
              <a:t>Причины появления агрессии у детей могут быть самыми разными. Возникновению агрессивных качеств способствуют некоторые соматические заболевания или заболевания головного мозга. Следует отметить, что огромную роль играет воспитание в семье, причем с первых дней жизни ребенка. Социолог М. </a:t>
            </a:r>
            <a:r>
              <a:rPr lang="ru-RU" sz="1400" dirty="0" err="1">
                <a:latin typeface="+mn-lt"/>
              </a:rPr>
              <a:t>Мид</a:t>
            </a:r>
            <a:r>
              <a:rPr lang="ru-RU" sz="1400" dirty="0">
                <a:latin typeface="+mn-lt"/>
              </a:rPr>
              <a:t> доказала, что в тех случаях, когда ребенка резко отлучают от груди и общение с матерью сводят к минимуму, у детей формируются такие качества как тревожность, подозрительность, жестокость, агрессивность, эгоизм. И наоборот, когда в общении с ребенком присутствуют мягкость, ребенок окружен заботой и вниманием, эти качества не вырабатываются.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Прямоугольник 1"/>
          <p:cNvSpPr>
            <a:spLocks noChangeArrowheads="1"/>
          </p:cNvSpPr>
          <p:nvPr/>
        </p:nvSpPr>
        <p:spPr bwMode="auto">
          <a:xfrm>
            <a:off x="179512" y="332656"/>
            <a:ext cx="8784976" cy="2308324"/>
          </a:xfrm>
          <a:prstGeom prst="rect">
            <a:avLst/>
          </a:prstGeom>
          <a:noFill/>
          <a:ln w="9525">
            <a:noFill/>
            <a:miter lim="800000"/>
            <a:headEnd/>
            <a:tailEnd/>
          </a:ln>
        </p:spPr>
        <p:txBody>
          <a:bodyPr wrap="square">
            <a:spAutoFit/>
          </a:bodyPr>
          <a:lstStyle/>
          <a:p>
            <a:pPr algn="just"/>
            <a:r>
              <a:rPr lang="ru-RU" sz="1600" dirty="0">
                <a:latin typeface="+mn-lt"/>
              </a:rPr>
              <a:t>На становление агрессивного поведения большое влияние оказывает характер наказаний, которые обычно применяют родители в ответ на проявление гнева у своего чада. В таких ситуациях могут быть использованы два полярных метода воздействия: либо снисходительность, либо строгость. Как это ни парадоксально, агрессивные дети одинаково часто встречаются и у слишком мягких родителей, и у чрезмерно строгих.</a:t>
            </a:r>
          </a:p>
          <a:p>
            <a:pPr algn="just"/>
            <a:r>
              <a:rPr lang="ru-RU" sz="1600" dirty="0">
                <a:latin typeface="+mn-lt"/>
              </a:rPr>
              <a:t>Исследования показали, что родители, резко подавляющие агрессивность у своих детей, вопреки своим ожиданиям” не устраняют это качество, а напротив, взращивают его, развивая в своем сыне или дочери чрезмерную агрессивность, которая будет проявляться даже в зрелые годы. Ведь всем известно, что зло порождает только зло, а агрессия — агрессию.</a:t>
            </a:r>
          </a:p>
        </p:txBody>
      </p:sp>
      <p:pic>
        <p:nvPicPr>
          <p:cNvPr id="5123" name="Рисунок 2" descr="nakazanie.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91780" y="3429000"/>
            <a:ext cx="3960440" cy="279096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Прямоугольник 1"/>
          <p:cNvSpPr>
            <a:spLocks noChangeArrowheads="1"/>
          </p:cNvSpPr>
          <p:nvPr/>
        </p:nvSpPr>
        <p:spPr bwMode="auto">
          <a:xfrm>
            <a:off x="323528" y="260648"/>
            <a:ext cx="8496944" cy="1754326"/>
          </a:xfrm>
          <a:prstGeom prst="rect">
            <a:avLst/>
          </a:prstGeom>
          <a:noFill/>
          <a:ln w="9525">
            <a:noFill/>
            <a:miter lim="800000"/>
            <a:headEnd/>
            <a:tailEnd/>
          </a:ln>
        </p:spPr>
        <p:txBody>
          <a:bodyPr wrap="square">
            <a:spAutoFit/>
          </a:bodyPr>
          <a:lstStyle/>
          <a:p>
            <a:pPr algn="just"/>
            <a:r>
              <a:rPr lang="ru-RU" dirty="0">
                <a:latin typeface="+mn-lt"/>
              </a:rPr>
              <a:t>Если же родители вовсе не обращают внимания на агрессивные реакции своего ребенка, то он очень скоро начинает считать, что такое поведение дозволено, и одиночные вспышки гнева незаметно перерастают в привычку действовать агрессивно.</a:t>
            </a:r>
          </a:p>
          <a:p>
            <a:pPr algn="just"/>
            <a:r>
              <a:rPr lang="ru-RU" dirty="0">
                <a:latin typeface="+mn-lt"/>
              </a:rPr>
              <a:t>Только родители, которые умеют находить разумный компромисс, “золотую середину”, могут научить своих детей справляться с агрессией.</a:t>
            </a:r>
          </a:p>
        </p:txBody>
      </p:sp>
      <p:pic>
        <p:nvPicPr>
          <p:cNvPr id="6147" name="Рисунок 2" descr="62649.jpg"/>
          <p:cNvPicPr>
            <a:picLocks noChangeAspect="1"/>
          </p:cNvPicPr>
          <p:nvPr/>
        </p:nvPicPr>
        <p:blipFill>
          <a:blip r:embed="rId2" cstate="print"/>
          <a:srcRect/>
          <a:stretch>
            <a:fillRect/>
          </a:stretch>
        </p:blipFill>
        <p:spPr bwMode="auto">
          <a:xfrm>
            <a:off x="1661083" y="2571750"/>
            <a:ext cx="5821834" cy="363755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рямоугольник 1"/>
          <p:cNvSpPr>
            <a:spLocks noChangeArrowheads="1"/>
          </p:cNvSpPr>
          <p:nvPr/>
        </p:nvSpPr>
        <p:spPr bwMode="auto">
          <a:xfrm>
            <a:off x="0" y="142875"/>
            <a:ext cx="9001125" cy="523875"/>
          </a:xfrm>
          <a:prstGeom prst="rect">
            <a:avLst/>
          </a:prstGeom>
          <a:noFill/>
          <a:ln w="9525">
            <a:noFill/>
            <a:miter lim="800000"/>
            <a:headEnd/>
            <a:tailEnd/>
          </a:ln>
        </p:spPr>
        <p:txBody>
          <a:bodyPr>
            <a:spAutoFit/>
          </a:bodyPr>
          <a:lstStyle/>
          <a:p>
            <a:pPr algn="ctr"/>
            <a:r>
              <a:rPr lang="ru-RU" sz="2800" b="1" dirty="0">
                <a:latin typeface="Calibri" pitchFamily="34" charset="0"/>
              </a:rPr>
              <a:t>Портрет агрессивного ребенка</a:t>
            </a:r>
          </a:p>
        </p:txBody>
      </p:sp>
      <p:sp>
        <p:nvSpPr>
          <p:cNvPr id="7171" name="Прямоугольник 2"/>
          <p:cNvSpPr>
            <a:spLocks noChangeArrowheads="1"/>
          </p:cNvSpPr>
          <p:nvPr/>
        </p:nvSpPr>
        <p:spPr bwMode="auto">
          <a:xfrm>
            <a:off x="107504" y="642938"/>
            <a:ext cx="8893621" cy="1169987"/>
          </a:xfrm>
          <a:prstGeom prst="rect">
            <a:avLst/>
          </a:prstGeom>
          <a:noFill/>
          <a:ln w="9525">
            <a:noFill/>
            <a:miter lim="800000"/>
            <a:headEnd/>
            <a:tailEnd/>
          </a:ln>
        </p:spPr>
        <p:txBody>
          <a:bodyPr wrap="square">
            <a:spAutoFit/>
          </a:bodyPr>
          <a:lstStyle/>
          <a:p>
            <a:pPr algn="just"/>
            <a:r>
              <a:rPr lang="ru-RU" sz="1400" dirty="0">
                <a:latin typeface="+mn-lt"/>
              </a:rPr>
              <a:t>Почти в каждой группе детского </a:t>
            </a:r>
            <a:r>
              <a:rPr lang="ru-RU" sz="1400" dirty="0" smtClean="0">
                <a:latin typeface="+mn-lt"/>
              </a:rPr>
              <a:t>сада  встречается </a:t>
            </a:r>
            <a:r>
              <a:rPr lang="ru-RU" sz="1400" dirty="0">
                <a:latin typeface="+mn-lt"/>
              </a:rPr>
              <a:t>хотя бы один ребенок с признаками агрессивного поведения. Он нападает на остальных детей, обзывает и бьет их, отбирает и ломает игрушки, намеренно употребляет грубые выражения, одним словом, становится “грозой” всего детского коллектива, источником огорчений воспитателей и родителей. Этого ершистого, драчливого, грубого ребенка очень трудно принять таким, какой он есть, а еще труднее понять.</a:t>
            </a:r>
          </a:p>
        </p:txBody>
      </p:sp>
      <p:sp>
        <p:nvSpPr>
          <p:cNvPr id="7173" name="Прямоугольник 5"/>
          <p:cNvSpPr>
            <a:spLocks noChangeArrowheads="1"/>
          </p:cNvSpPr>
          <p:nvPr/>
        </p:nvSpPr>
        <p:spPr bwMode="auto">
          <a:xfrm>
            <a:off x="107504" y="1836648"/>
            <a:ext cx="8893621" cy="1816100"/>
          </a:xfrm>
          <a:prstGeom prst="rect">
            <a:avLst/>
          </a:prstGeom>
          <a:noFill/>
          <a:ln w="9525">
            <a:noFill/>
            <a:miter lim="800000"/>
            <a:headEnd/>
            <a:tailEnd/>
          </a:ln>
        </p:spPr>
        <p:txBody>
          <a:bodyPr wrap="square">
            <a:spAutoFit/>
          </a:bodyPr>
          <a:lstStyle/>
          <a:p>
            <a:pPr algn="just"/>
            <a:r>
              <a:rPr lang="ru-RU" sz="1400" dirty="0">
                <a:latin typeface="+mn-lt"/>
              </a:rPr>
              <a:t>Однако агрессивный ребенок, как и любой другой, нуждается в ласке и помощи взрослых, потому что его агрессия — это, прежде всего, отражение внутреннего дискомфорта, неумения адекватно реагировать на происходящие вокруг него события.</a:t>
            </a:r>
          </a:p>
          <a:p>
            <a:pPr algn="just"/>
            <a:r>
              <a:rPr lang="ru-RU" sz="1400" dirty="0">
                <a:latin typeface="+mn-lt"/>
              </a:rPr>
              <a:t>Агрессивный ребенок часто ощущает себя отверженным, никому не нужным. Жестокость и безучастность родителей приводит к нарушению детско-родительских отношений и вселяет в душу ребенка уверенность, что его не любят. “Как стать любимым и нужным” — неразрешимая проблема, стоящая перед маленьким человечком. Вот он и ищет способы привлечения внимания взрослых и сверстников. К сожалению, эти поиски не всегда заканчиваются так, как хотелось бы нам и ребенку, но как сделать лучше — он не знает.</a:t>
            </a:r>
          </a:p>
        </p:txBody>
      </p:sp>
      <p:pic>
        <p:nvPicPr>
          <p:cNvPr id="6" name="Рисунок 5" descr="lдети группа 01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55776" y="4077072"/>
            <a:ext cx="3573950" cy="231026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Прямоугольник 1"/>
          <p:cNvSpPr>
            <a:spLocks noChangeArrowheads="1"/>
          </p:cNvSpPr>
          <p:nvPr/>
        </p:nvSpPr>
        <p:spPr bwMode="auto">
          <a:xfrm>
            <a:off x="332242" y="764704"/>
            <a:ext cx="8568952" cy="2246769"/>
          </a:xfrm>
          <a:prstGeom prst="rect">
            <a:avLst/>
          </a:prstGeom>
          <a:noFill/>
          <a:ln w="9525">
            <a:noFill/>
            <a:miter lim="800000"/>
            <a:headEnd/>
            <a:tailEnd/>
          </a:ln>
        </p:spPr>
        <p:txBody>
          <a:bodyPr wrap="square">
            <a:spAutoFit/>
          </a:bodyPr>
          <a:lstStyle/>
          <a:p>
            <a:r>
              <a:rPr lang="ru-RU" sz="1400" dirty="0">
                <a:latin typeface="+mn-lt"/>
              </a:rPr>
              <a:t>Агрессивные дети очень часто подозрительны и насторожены, любят перекладывать вину за затеянную ими ссору на других. Например, играя во время прогулки в песочнице, двое детей подготовительной группы подрались. </a:t>
            </a:r>
            <a:r>
              <a:rPr lang="ru-RU" sz="1400" dirty="0" smtClean="0">
                <a:latin typeface="+mn-lt"/>
              </a:rPr>
              <a:t>Никита ударил </a:t>
            </a:r>
            <a:r>
              <a:rPr lang="ru-RU" sz="1400" dirty="0">
                <a:latin typeface="+mn-lt"/>
              </a:rPr>
              <a:t>Сашу совком. На вопрос воспитателя, почему он это сделал, </a:t>
            </a:r>
            <a:r>
              <a:rPr lang="ru-RU" sz="1400" dirty="0" smtClean="0">
                <a:latin typeface="+mn-lt"/>
              </a:rPr>
              <a:t>искренне </a:t>
            </a:r>
            <a:r>
              <a:rPr lang="ru-RU" sz="1400" dirty="0">
                <a:latin typeface="+mn-lt"/>
              </a:rPr>
              <a:t>ответил: “У Саши в руках была лопата, и я очень боялся, что он ударит меня”. По словам воспитателя, Саша не проявлял никаких намерений обидеть или ударить Рому, но Рома воспринял эту ситуацию как угрожающую.</a:t>
            </a:r>
          </a:p>
          <a:p>
            <a:endParaRPr lang="ru-RU" sz="1400" dirty="0">
              <a:latin typeface="+mn-lt"/>
            </a:endParaRPr>
          </a:p>
          <a:p>
            <a:r>
              <a:rPr lang="ru-RU" sz="1400" dirty="0">
                <a:latin typeface="+mn-lt"/>
              </a:rPr>
              <a:t>Такие дети часто не могут сами оценить свою агрессивность. Они не замечают, что вселяют в окружающих страх и беспокойство. Им, напротив, кажется, что весь мир хочет обидеть именно их. Таким образом, получается замкнутый круг: агрессивные дети боятся и ненавидят окружающих, а те, в свою очередь боятся их.</a:t>
            </a:r>
          </a:p>
        </p:txBody>
      </p:sp>
      <p:pic>
        <p:nvPicPr>
          <p:cNvPr id="4" name="Рисунок 3" descr="SAM_0696.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00494" y="3573015"/>
            <a:ext cx="4032448" cy="270836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Прямоугольник 1"/>
          <p:cNvSpPr>
            <a:spLocks noChangeArrowheads="1"/>
          </p:cNvSpPr>
          <p:nvPr/>
        </p:nvSpPr>
        <p:spPr bwMode="auto">
          <a:xfrm>
            <a:off x="142874" y="116632"/>
            <a:ext cx="8858251" cy="2092881"/>
          </a:xfrm>
          <a:prstGeom prst="rect">
            <a:avLst/>
          </a:prstGeom>
          <a:noFill/>
          <a:ln w="9525">
            <a:noFill/>
            <a:miter lim="800000"/>
            <a:headEnd/>
            <a:tailEnd/>
          </a:ln>
        </p:spPr>
        <p:txBody>
          <a:bodyPr wrap="square">
            <a:spAutoFit/>
          </a:bodyPr>
          <a:lstStyle/>
          <a:p>
            <a:pPr algn="ctr"/>
            <a:r>
              <a:rPr lang="ru-RU" sz="2800" b="1" dirty="0">
                <a:latin typeface="+mn-lt"/>
              </a:rPr>
              <a:t>Как выявить агрессивного ребенка</a:t>
            </a:r>
          </a:p>
          <a:p>
            <a:pPr algn="just"/>
            <a:endParaRPr lang="ru-RU" dirty="0">
              <a:latin typeface="Calibri" pitchFamily="34" charset="0"/>
            </a:endParaRPr>
          </a:p>
          <a:p>
            <a:pPr algn="just"/>
            <a:r>
              <a:rPr lang="ru-RU" sz="1400" dirty="0">
                <a:latin typeface="+mn-lt"/>
              </a:rPr>
              <a:t>Агрессивные дети нуждаются в понимании и поддержке взрослых, поэтому главная наша задача заключается не в том, чтобы поставить “точный” диагноз и тем более “приклеить ярлык”, а в оказании посильной и своевременной помощи ребенку.</a:t>
            </a:r>
          </a:p>
          <a:p>
            <a:pPr algn="just"/>
            <a:r>
              <a:rPr lang="ru-RU" sz="1400" dirty="0">
                <a:latin typeface="+mn-lt"/>
              </a:rPr>
              <a:t>Как правило, для воспитателей и учителей не составляет труда определить, у кого из детей повышен уровень агрессивности. Но в спорных случаях можно воспользоваться критериями определения агрессивности, которые разработаны американскими психологами М. </a:t>
            </a:r>
            <a:r>
              <a:rPr lang="ru-RU" sz="1400" dirty="0" err="1">
                <a:latin typeface="+mn-lt"/>
              </a:rPr>
              <a:t>Алворд</a:t>
            </a:r>
            <a:r>
              <a:rPr lang="ru-RU" sz="1400" dirty="0">
                <a:latin typeface="+mn-lt"/>
              </a:rPr>
              <a:t> и П. Бейкер.</a:t>
            </a:r>
          </a:p>
        </p:txBody>
      </p:sp>
      <p:sp>
        <p:nvSpPr>
          <p:cNvPr id="9219" name="Прямоугольник 3"/>
          <p:cNvSpPr>
            <a:spLocks noChangeArrowheads="1"/>
          </p:cNvSpPr>
          <p:nvPr/>
        </p:nvSpPr>
        <p:spPr bwMode="auto">
          <a:xfrm>
            <a:off x="142875" y="3214688"/>
            <a:ext cx="4572000" cy="1446550"/>
          </a:xfrm>
          <a:prstGeom prst="rect">
            <a:avLst/>
          </a:prstGeom>
          <a:noFill/>
          <a:ln w="9525">
            <a:noFill/>
            <a:miter lim="800000"/>
            <a:headEnd/>
            <a:tailEnd/>
          </a:ln>
        </p:spPr>
        <p:txBody>
          <a:bodyPr>
            <a:spAutoFit/>
          </a:bodyPr>
          <a:lstStyle/>
          <a:p>
            <a:r>
              <a:rPr lang="ru-RU" dirty="0">
                <a:latin typeface="+mn-lt"/>
              </a:rPr>
              <a:t>1</a:t>
            </a:r>
            <a:r>
              <a:rPr lang="ru-RU" sz="1600" dirty="0">
                <a:latin typeface="+mn-lt"/>
              </a:rPr>
              <a:t>. </a:t>
            </a:r>
            <a:r>
              <a:rPr lang="ru-RU" sz="1400" dirty="0">
                <a:latin typeface="+mn-lt"/>
              </a:rPr>
              <a:t>Часто теряет контроль над собой.</a:t>
            </a:r>
          </a:p>
          <a:p>
            <a:r>
              <a:rPr lang="ru-RU" sz="1400" dirty="0">
                <a:latin typeface="+mn-lt"/>
              </a:rPr>
              <a:t>2. Часто спорит, ругается со взрослыми.</a:t>
            </a:r>
          </a:p>
          <a:p>
            <a:r>
              <a:rPr lang="ru-RU" sz="1400" dirty="0">
                <a:latin typeface="+mn-lt"/>
              </a:rPr>
              <a:t>3. Часто отказывается выполнять правила.</a:t>
            </a:r>
          </a:p>
          <a:p>
            <a:r>
              <a:rPr lang="ru-RU" sz="1400" dirty="0">
                <a:latin typeface="+mn-lt"/>
              </a:rPr>
              <a:t>4. Часто специально раздражает людей.</a:t>
            </a:r>
          </a:p>
          <a:p>
            <a:r>
              <a:rPr lang="ru-RU" sz="1400" dirty="0">
                <a:latin typeface="+mn-lt"/>
              </a:rPr>
              <a:t>5. Часто винит других в своих ошибках.</a:t>
            </a:r>
          </a:p>
          <a:p>
            <a:endParaRPr lang="ru-RU" sz="1400" dirty="0">
              <a:latin typeface="Calibri" pitchFamily="34" charset="0"/>
            </a:endParaRPr>
          </a:p>
        </p:txBody>
      </p:sp>
      <p:sp>
        <p:nvSpPr>
          <p:cNvPr id="9220" name="Прямоугольник 4"/>
          <p:cNvSpPr>
            <a:spLocks noChangeArrowheads="1"/>
          </p:cNvSpPr>
          <p:nvPr/>
        </p:nvSpPr>
        <p:spPr bwMode="auto">
          <a:xfrm>
            <a:off x="857250" y="2636912"/>
            <a:ext cx="7072313" cy="369888"/>
          </a:xfrm>
          <a:prstGeom prst="rect">
            <a:avLst/>
          </a:prstGeom>
          <a:noFill/>
          <a:ln w="9525">
            <a:noFill/>
            <a:miter lim="800000"/>
            <a:headEnd/>
            <a:tailEnd/>
          </a:ln>
        </p:spPr>
        <p:txBody>
          <a:bodyPr>
            <a:spAutoFit/>
          </a:bodyPr>
          <a:lstStyle/>
          <a:p>
            <a:r>
              <a:rPr lang="ru-RU" b="1" dirty="0">
                <a:latin typeface="Calibri" pitchFamily="34" charset="0"/>
              </a:rPr>
              <a:t>Критерии агрессивности (схема наблюдения за ребенком)</a:t>
            </a:r>
          </a:p>
        </p:txBody>
      </p:sp>
      <p:sp>
        <p:nvSpPr>
          <p:cNvPr id="9221" name="Прямоугольник 5"/>
          <p:cNvSpPr>
            <a:spLocks noChangeArrowheads="1"/>
          </p:cNvSpPr>
          <p:nvPr/>
        </p:nvSpPr>
        <p:spPr bwMode="auto">
          <a:xfrm>
            <a:off x="4499992" y="3143250"/>
            <a:ext cx="4429125" cy="1231106"/>
          </a:xfrm>
          <a:prstGeom prst="rect">
            <a:avLst/>
          </a:prstGeom>
          <a:noFill/>
          <a:ln w="9525">
            <a:noFill/>
            <a:miter lim="800000"/>
            <a:headEnd/>
            <a:tailEnd/>
          </a:ln>
        </p:spPr>
        <p:txBody>
          <a:bodyPr>
            <a:spAutoFit/>
          </a:bodyPr>
          <a:lstStyle/>
          <a:p>
            <a:pPr algn="just"/>
            <a:r>
              <a:rPr lang="ru-RU" dirty="0">
                <a:latin typeface="+mn-lt"/>
              </a:rPr>
              <a:t>6. </a:t>
            </a:r>
            <a:r>
              <a:rPr lang="ru-RU" sz="1400" dirty="0">
                <a:latin typeface="+mn-lt"/>
              </a:rPr>
              <a:t>Часто сердится и отказывается сделать что-либо.</a:t>
            </a:r>
          </a:p>
          <a:p>
            <a:pPr algn="just"/>
            <a:r>
              <a:rPr lang="ru-RU" sz="1400" dirty="0">
                <a:latin typeface="+mn-lt"/>
              </a:rPr>
              <a:t>7. Часто завистлив, мстителен.</a:t>
            </a:r>
          </a:p>
          <a:p>
            <a:pPr algn="just"/>
            <a:r>
              <a:rPr lang="ru-RU" sz="1400" dirty="0">
                <a:latin typeface="+mn-lt"/>
              </a:rPr>
              <a:t>8. Чувствителен, очень быстро реагирует на различные действия окружающих (детей и взрослых), которые нередко раздражают его.</a:t>
            </a:r>
          </a:p>
        </p:txBody>
      </p:sp>
      <p:sp>
        <p:nvSpPr>
          <p:cNvPr id="9222" name="Прямоугольник 6"/>
          <p:cNvSpPr>
            <a:spLocks noChangeArrowheads="1"/>
          </p:cNvSpPr>
          <p:nvPr/>
        </p:nvSpPr>
        <p:spPr bwMode="auto">
          <a:xfrm>
            <a:off x="251519" y="5013176"/>
            <a:ext cx="8749605" cy="954107"/>
          </a:xfrm>
          <a:prstGeom prst="rect">
            <a:avLst/>
          </a:prstGeom>
          <a:noFill/>
          <a:ln w="9525">
            <a:noFill/>
            <a:miter lim="800000"/>
            <a:headEnd/>
            <a:tailEnd/>
          </a:ln>
        </p:spPr>
        <p:txBody>
          <a:bodyPr wrap="square">
            <a:spAutoFit/>
          </a:bodyPr>
          <a:lstStyle/>
          <a:p>
            <a:r>
              <a:rPr lang="ru-RU" sz="1400" dirty="0">
                <a:latin typeface="+mn-lt"/>
              </a:rPr>
              <a:t>Предположить, что ребенок агрессивен можно лишь в том случае, если в течение не менее чем 6 месяцев в его поведении проявлялись хотя бы 4 из 8 перечисленных признаков.</a:t>
            </a:r>
          </a:p>
          <a:p>
            <a:r>
              <a:rPr lang="ru-RU" sz="1400" dirty="0">
                <a:latin typeface="+mn-lt"/>
              </a:rPr>
              <a:t>Ребенку, в поведении которого наблюдается большое количество признаков агрессивности, необходима помощь специалиста: психолога или врача.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1"/>
          <p:cNvSpPr>
            <a:spLocks noChangeArrowheads="1"/>
          </p:cNvSpPr>
          <p:nvPr/>
        </p:nvSpPr>
        <p:spPr bwMode="auto">
          <a:xfrm>
            <a:off x="179512" y="116632"/>
            <a:ext cx="8712968" cy="523220"/>
          </a:xfrm>
          <a:prstGeom prst="rect">
            <a:avLst/>
          </a:prstGeom>
          <a:noFill/>
          <a:ln w="9525">
            <a:noFill/>
            <a:miter lim="800000"/>
            <a:headEnd/>
            <a:tailEnd/>
          </a:ln>
        </p:spPr>
        <p:txBody>
          <a:bodyPr wrap="square">
            <a:spAutoFit/>
          </a:bodyPr>
          <a:lstStyle/>
          <a:p>
            <a:pPr algn="just"/>
            <a:r>
              <a:rPr lang="ru-RU" sz="1400" dirty="0">
                <a:latin typeface="+mn-lt"/>
              </a:rPr>
              <a:t>Кроме того, с целью выявления агрессивности у ребенка в группе детского сада или в классе можно использовать специальную анкету, разработанную для воспитателей (Лаврентьева Г.П., Титаренко Т.М., 1992).</a:t>
            </a:r>
          </a:p>
        </p:txBody>
      </p:sp>
      <p:sp>
        <p:nvSpPr>
          <p:cNvPr id="10243" name="Прямоугольник 2"/>
          <p:cNvSpPr>
            <a:spLocks noChangeArrowheads="1"/>
          </p:cNvSpPr>
          <p:nvPr/>
        </p:nvSpPr>
        <p:spPr bwMode="auto">
          <a:xfrm>
            <a:off x="2357438" y="714375"/>
            <a:ext cx="4545012" cy="369888"/>
          </a:xfrm>
          <a:prstGeom prst="rect">
            <a:avLst/>
          </a:prstGeom>
          <a:noFill/>
          <a:ln w="9525">
            <a:noFill/>
            <a:miter lim="800000"/>
            <a:headEnd/>
            <a:tailEnd/>
          </a:ln>
        </p:spPr>
        <p:txBody>
          <a:bodyPr wrap="none">
            <a:spAutoFit/>
          </a:bodyPr>
          <a:lstStyle/>
          <a:p>
            <a:r>
              <a:rPr lang="ru-RU" b="1">
                <a:latin typeface="Calibri" pitchFamily="34" charset="0"/>
              </a:rPr>
              <a:t>Критерии агрессивности у ребенка (анкета)</a:t>
            </a:r>
          </a:p>
        </p:txBody>
      </p:sp>
      <p:sp>
        <p:nvSpPr>
          <p:cNvPr id="10244" name="Прямоугольник 3"/>
          <p:cNvSpPr>
            <a:spLocks noChangeArrowheads="1"/>
          </p:cNvSpPr>
          <p:nvPr/>
        </p:nvSpPr>
        <p:spPr bwMode="auto">
          <a:xfrm>
            <a:off x="323528" y="1071563"/>
            <a:ext cx="4177035" cy="3385542"/>
          </a:xfrm>
          <a:prstGeom prst="rect">
            <a:avLst/>
          </a:prstGeom>
          <a:noFill/>
          <a:ln w="9525">
            <a:noFill/>
            <a:miter lim="800000"/>
            <a:headEnd/>
            <a:tailEnd/>
          </a:ln>
        </p:spPr>
        <p:txBody>
          <a:bodyPr wrap="square">
            <a:spAutoFit/>
          </a:bodyPr>
          <a:lstStyle/>
          <a:p>
            <a:r>
              <a:rPr lang="ru-RU" dirty="0">
                <a:latin typeface="+mn-lt"/>
              </a:rPr>
              <a:t>1</a:t>
            </a:r>
            <a:r>
              <a:rPr lang="ru-RU" sz="1400" dirty="0">
                <a:latin typeface="+mn-lt"/>
              </a:rPr>
              <a:t>. Временами кажется, что в него вселился злой дух.</a:t>
            </a:r>
          </a:p>
          <a:p>
            <a:r>
              <a:rPr lang="ru-RU" sz="1400" dirty="0">
                <a:latin typeface="+mn-lt"/>
              </a:rPr>
              <a:t>2. Он не может промолчать, когда чем-то недоволен.</a:t>
            </a:r>
          </a:p>
          <a:p>
            <a:r>
              <a:rPr lang="ru-RU" sz="1400" dirty="0">
                <a:latin typeface="+mn-lt"/>
              </a:rPr>
              <a:t>3. Когда кто-то причиняет ему зло, он обязательно старается отплатить тем же.</a:t>
            </a:r>
          </a:p>
          <a:p>
            <a:r>
              <a:rPr lang="ru-RU" sz="1400" dirty="0">
                <a:latin typeface="+mn-lt"/>
              </a:rPr>
              <a:t>4. Иногда ему без всякой причины хочется выругаться.</a:t>
            </a:r>
          </a:p>
          <a:p>
            <a:r>
              <a:rPr lang="ru-RU" sz="1400" dirty="0">
                <a:latin typeface="+mn-lt"/>
              </a:rPr>
              <a:t>5. Бывает, что он с удовольствием ломает игрушки, что-то разбивает, потрошит.</a:t>
            </a:r>
          </a:p>
          <a:p>
            <a:r>
              <a:rPr lang="ru-RU" sz="1400" dirty="0">
                <a:latin typeface="+mn-lt"/>
              </a:rPr>
              <a:t>6. Иногда он так настаивает на чем-то, что окружающие теряют терпение.</a:t>
            </a:r>
          </a:p>
          <a:p>
            <a:r>
              <a:rPr lang="ru-RU" sz="1400" dirty="0">
                <a:latin typeface="+mn-lt"/>
              </a:rPr>
              <a:t>7. Он не прочь подразнить животных.</a:t>
            </a:r>
          </a:p>
          <a:p>
            <a:r>
              <a:rPr lang="ru-RU" sz="1400" dirty="0">
                <a:latin typeface="+mn-lt"/>
              </a:rPr>
              <a:t>8. Переспорить его трудно.</a:t>
            </a:r>
          </a:p>
          <a:p>
            <a:r>
              <a:rPr lang="ru-RU" sz="1400" dirty="0">
                <a:latin typeface="+mn-lt"/>
              </a:rPr>
              <a:t>9. Очень сердится, когда ему кажется, что кто-то над ним подшучивает.</a:t>
            </a:r>
          </a:p>
        </p:txBody>
      </p:sp>
      <p:sp>
        <p:nvSpPr>
          <p:cNvPr id="10245" name="Прямоугольник 4"/>
          <p:cNvSpPr>
            <a:spLocks noChangeArrowheads="1"/>
          </p:cNvSpPr>
          <p:nvPr/>
        </p:nvSpPr>
        <p:spPr bwMode="auto">
          <a:xfrm>
            <a:off x="4572000" y="1071563"/>
            <a:ext cx="4320480" cy="4216539"/>
          </a:xfrm>
          <a:prstGeom prst="rect">
            <a:avLst/>
          </a:prstGeom>
          <a:noFill/>
          <a:ln w="9525">
            <a:noFill/>
            <a:miter lim="800000"/>
            <a:headEnd/>
            <a:tailEnd/>
          </a:ln>
        </p:spPr>
        <p:txBody>
          <a:bodyPr wrap="square">
            <a:spAutoFit/>
          </a:bodyPr>
          <a:lstStyle/>
          <a:p>
            <a:r>
              <a:rPr lang="ru-RU" sz="1600" dirty="0">
                <a:latin typeface="+mn-lt"/>
              </a:rPr>
              <a:t>10</a:t>
            </a:r>
            <a:r>
              <a:rPr lang="ru-RU" sz="1400" dirty="0">
                <a:latin typeface="+mn-lt"/>
              </a:rPr>
              <a:t>. Иногда у него вспыхивает желание сделать что-то плохое, шокирующее окружающих.</a:t>
            </a:r>
          </a:p>
          <a:p>
            <a:r>
              <a:rPr lang="ru-RU" sz="1400" dirty="0">
                <a:latin typeface="+mn-lt"/>
              </a:rPr>
              <a:t>11. В ответ на обычные распоряжения стремится сделать все наоборот.</a:t>
            </a:r>
          </a:p>
          <a:p>
            <a:r>
              <a:rPr lang="ru-RU" sz="1400" dirty="0">
                <a:latin typeface="+mn-lt"/>
              </a:rPr>
              <a:t>12. Часто не по возрасту ворчлив.</a:t>
            </a:r>
          </a:p>
          <a:p>
            <a:r>
              <a:rPr lang="ru-RU" sz="1400" dirty="0">
                <a:latin typeface="+mn-lt"/>
              </a:rPr>
              <a:t>13. Воспринимает себя как самостоятельного и решительного.</a:t>
            </a:r>
          </a:p>
          <a:p>
            <a:r>
              <a:rPr lang="ru-RU" sz="1400" dirty="0">
                <a:latin typeface="+mn-lt"/>
              </a:rPr>
              <a:t>14. Любит быть первым, командовать, подчинять себе других.</a:t>
            </a:r>
          </a:p>
          <a:p>
            <a:r>
              <a:rPr lang="ru-RU" sz="1400" dirty="0">
                <a:latin typeface="+mn-lt"/>
              </a:rPr>
              <a:t>15. Неудачи вызывают у него сильное раздражение, желание найти виноватых.</a:t>
            </a:r>
          </a:p>
          <a:p>
            <a:r>
              <a:rPr lang="ru-RU" sz="1400" dirty="0">
                <a:latin typeface="+mn-lt"/>
              </a:rPr>
              <a:t>16. Легко ссорится, вступает в драку.</a:t>
            </a:r>
          </a:p>
          <a:p>
            <a:r>
              <a:rPr lang="ru-RU" sz="1400" dirty="0">
                <a:latin typeface="+mn-lt"/>
              </a:rPr>
              <a:t>17. Старается общаться с младшими и физически более слабыми.</a:t>
            </a:r>
          </a:p>
          <a:p>
            <a:r>
              <a:rPr lang="ru-RU" sz="1400" dirty="0">
                <a:latin typeface="+mn-lt"/>
              </a:rPr>
              <a:t>18. У него нередки приступы мрачной раздражительности.</a:t>
            </a:r>
          </a:p>
          <a:p>
            <a:r>
              <a:rPr lang="ru-RU" sz="1400" dirty="0">
                <a:latin typeface="+mn-lt"/>
              </a:rPr>
              <a:t>19. Не считается со сверстниками, не уступает, не делится.</a:t>
            </a:r>
          </a:p>
          <a:p>
            <a:r>
              <a:rPr lang="ru-RU" sz="1400" dirty="0">
                <a:latin typeface="+mn-lt"/>
              </a:rPr>
              <a:t>20. Уверен, что любое задание выполнит лучше всех.</a:t>
            </a:r>
          </a:p>
        </p:txBody>
      </p:sp>
      <p:sp>
        <p:nvSpPr>
          <p:cNvPr id="10246" name="Прямоугольник 6"/>
          <p:cNvSpPr>
            <a:spLocks noChangeArrowheads="1"/>
          </p:cNvSpPr>
          <p:nvPr/>
        </p:nvSpPr>
        <p:spPr bwMode="auto">
          <a:xfrm>
            <a:off x="323528" y="5085184"/>
            <a:ext cx="3960440" cy="1169551"/>
          </a:xfrm>
          <a:prstGeom prst="rect">
            <a:avLst/>
          </a:prstGeom>
          <a:noFill/>
          <a:ln w="9525">
            <a:noFill/>
            <a:miter lim="800000"/>
            <a:headEnd/>
            <a:tailEnd/>
          </a:ln>
        </p:spPr>
        <p:txBody>
          <a:bodyPr wrap="square">
            <a:spAutoFit/>
          </a:bodyPr>
          <a:lstStyle/>
          <a:p>
            <a:r>
              <a:rPr lang="ru-RU" sz="1400" dirty="0">
                <a:latin typeface="+mn-lt"/>
              </a:rPr>
              <a:t>Положительный ответ на каждое предложенное утверждение оценивается в 1 балл.</a:t>
            </a:r>
          </a:p>
          <a:p>
            <a:r>
              <a:rPr lang="ru-RU" sz="1400" dirty="0">
                <a:latin typeface="+mn-lt"/>
              </a:rPr>
              <a:t>Высокая агрессивность — 15—20 баллов.</a:t>
            </a:r>
          </a:p>
          <a:p>
            <a:r>
              <a:rPr lang="ru-RU" sz="1400" dirty="0">
                <a:latin typeface="+mn-lt"/>
              </a:rPr>
              <a:t>Средняя агрессивность —7—14 баллов.</a:t>
            </a:r>
          </a:p>
          <a:p>
            <a:r>
              <a:rPr lang="ru-RU" sz="1400" dirty="0">
                <a:latin typeface="+mn-lt"/>
              </a:rPr>
              <a:t>Низкая агрессивность —1—6 баллов.</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314</TotalTime>
  <Words>3756</Words>
  <Application>Microsoft Office PowerPoint</Application>
  <PresentationFormat>Экран (4:3)</PresentationFormat>
  <Paragraphs>143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АГРЕССИВНЫЕ ДЕТИ</dc:title>
  <dc:creator>Олег</dc:creator>
  <cp:lastModifiedBy>idea</cp:lastModifiedBy>
  <cp:revision>43</cp:revision>
  <dcterms:created xsi:type="dcterms:W3CDTF">2011-01-09T15:47:56Z</dcterms:created>
  <dcterms:modified xsi:type="dcterms:W3CDTF">2015-01-19T16:09:14Z</dcterms:modified>
</cp:coreProperties>
</file>