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sldIdLst>
    <p:sldId id="256" r:id="rId2"/>
    <p:sldId id="257" r:id="rId3"/>
    <p:sldId id="258" r:id="rId4"/>
    <p:sldId id="261" r:id="rId5"/>
    <p:sldId id="262" r:id="rId6"/>
    <p:sldId id="263" r:id="rId7"/>
    <p:sldId id="272" r:id="rId8"/>
    <p:sldId id="282" r:id="rId9"/>
    <p:sldId id="283" r:id="rId10"/>
    <p:sldId id="284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3" r:id="rId20"/>
    <p:sldId id="285" r:id="rId21"/>
    <p:sldId id="280" r:id="rId2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0"/>
    <p:restoredTop sz="85932" autoAdjust="0"/>
  </p:normalViewPr>
  <p:slideViewPr>
    <p:cSldViewPr>
      <p:cViewPr>
        <p:scale>
          <a:sx n="70" d="100"/>
          <a:sy n="70" d="100"/>
        </p:scale>
        <p:origin x="-1302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A9BDEE8-08A0-4E61-8D1B-6FC725ACBA57}" type="doc">
      <dgm:prSet loTypeId="urn:microsoft.com/office/officeart/2008/layout/VerticalCurv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2E0A0037-12AE-40C3-8676-6C8CC9E6F89B}">
      <dgm:prSet phldrT="[Текст]"/>
      <dgm:spPr>
        <a:solidFill>
          <a:schemeClr val="accent3">
            <a:lumMod val="75000"/>
          </a:schemeClr>
        </a:solidFill>
        <a:ln>
          <a:solidFill>
            <a:schemeClr val="accent3">
              <a:lumMod val="75000"/>
            </a:schemeClr>
          </a:solidFill>
        </a:ln>
      </dgm:spPr>
      <dgm:t>
        <a:bodyPr/>
        <a:lstStyle/>
        <a:p>
          <a:r>
            <a:rPr lang="ru-RU" b="1" dirty="0" smtClean="0"/>
            <a:t>полифункциональной</a:t>
          </a:r>
          <a:endParaRPr lang="ru-RU" b="1" dirty="0"/>
        </a:p>
      </dgm:t>
    </dgm:pt>
    <dgm:pt modelId="{C13DF338-06D6-4F83-BB07-CD5C6890DC96}" type="parTrans" cxnId="{96991712-BD36-43AF-B8D9-5512C102B4B7}">
      <dgm:prSet/>
      <dgm:spPr/>
      <dgm:t>
        <a:bodyPr/>
        <a:lstStyle/>
        <a:p>
          <a:endParaRPr lang="ru-RU"/>
        </a:p>
      </dgm:t>
    </dgm:pt>
    <dgm:pt modelId="{1F90E501-90DE-4B49-B3B3-30E0F15D20EB}" type="sibTrans" cxnId="{96991712-BD36-43AF-B8D9-5512C102B4B7}">
      <dgm:prSet/>
      <dgm:spPr/>
      <dgm:t>
        <a:bodyPr/>
        <a:lstStyle/>
        <a:p>
          <a:endParaRPr lang="ru-RU"/>
        </a:p>
      </dgm:t>
    </dgm:pt>
    <dgm:pt modelId="{A41514A3-3E21-4A04-B4AB-BE68A887FFC1}">
      <dgm:prSet phldrT="[Текст]"/>
      <dgm:spPr>
        <a:solidFill>
          <a:schemeClr val="accent6">
            <a:lumMod val="50000"/>
          </a:schemeClr>
        </a:solidFill>
        <a:ln>
          <a:solidFill>
            <a:schemeClr val="accent6">
              <a:lumMod val="50000"/>
            </a:schemeClr>
          </a:solidFill>
        </a:ln>
      </dgm:spPr>
      <dgm:t>
        <a:bodyPr/>
        <a:lstStyle/>
        <a:p>
          <a:r>
            <a:rPr lang="ru-RU" b="1" dirty="0" smtClean="0"/>
            <a:t>доступной</a:t>
          </a:r>
          <a:endParaRPr lang="ru-RU" b="1" dirty="0"/>
        </a:p>
      </dgm:t>
    </dgm:pt>
    <dgm:pt modelId="{53F9AEBD-6DE9-49F4-93CF-D6144D73B6F1}" type="parTrans" cxnId="{2C9E2395-06F0-4F01-BFDF-160D70CD7278}">
      <dgm:prSet/>
      <dgm:spPr/>
      <dgm:t>
        <a:bodyPr/>
        <a:lstStyle/>
        <a:p>
          <a:endParaRPr lang="ru-RU"/>
        </a:p>
      </dgm:t>
    </dgm:pt>
    <dgm:pt modelId="{66FFE61E-AD2D-4735-B47B-143D5F6DBA05}" type="sibTrans" cxnId="{2C9E2395-06F0-4F01-BFDF-160D70CD7278}">
      <dgm:prSet/>
      <dgm:spPr/>
      <dgm:t>
        <a:bodyPr/>
        <a:lstStyle/>
        <a:p>
          <a:endParaRPr lang="ru-RU"/>
        </a:p>
      </dgm:t>
    </dgm:pt>
    <dgm:pt modelId="{C82067FB-8785-4635-9339-D71A05D34438}">
      <dgm:prSet/>
      <dgm:spPr>
        <a:solidFill>
          <a:schemeClr val="accent2">
            <a:lumMod val="75000"/>
          </a:schemeClr>
        </a:solidFill>
        <a:ln>
          <a:solidFill>
            <a:schemeClr val="accent2">
              <a:lumMod val="75000"/>
            </a:schemeClr>
          </a:solidFill>
        </a:ln>
      </dgm:spPr>
      <dgm:t>
        <a:bodyPr/>
        <a:lstStyle/>
        <a:p>
          <a:r>
            <a:rPr lang="ru-RU" b="1" dirty="0" smtClean="0"/>
            <a:t>трансформируемой</a:t>
          </a:r>
          <a:endParaRPr lang="ru-RU" b="1" dirty="0"/>
        </a:p>
      </dgm:t>
    </dgm:pt>
    <dgm:pt modelId="{7AD3229A-238E-416D-AF06-C5A013A10868}" type="parTrans" cxnId="{B0C48308-EABB-4D1E-BEE6-6485D2FF3AF3}">
      <dgm:prSet/>
      <dgm:spPr/>
      <dgm:t>
        <a:bodyPr/>
        <a:lstStyle/>
        <a:p>
          <a:endParaRPr lang="ru-RU"/>
        </a:p>
      </dgm:t>
    </dgm:pt>
    <dgm:pt modelId="{C2EFA3D0-373A-4FE9-8B55-EC1DA3CD0AE2}" type="sibTrans" cxnId="{B0C48308-EABB-4D1E-BEE6-6485D2FF3AF3}">
      <dgm:prSet/>
      <dgm:spPr/>
      <dgm:t>
        <a:bodyPr/>
        <a:lstStyle/>
        <a:p>
          <a:endParaRPr lang="ru-RU"/>
        </a:p>
      </dgm:t>
    </dgm:pt>
    <dgm:pt modelId="{06D80A41-75C7-4BB4-BEF4-37174CC8E256}">
      <dgm:prSet/>
      <dgm:spPr>
        <a:solidFill>
          <a:schemeClr val="tx2">
            <a:lumMod val="60000"/>
            <a:lumOff val="40000"/>
          </a:schemeClr>
        </a:solidFill>
        <a:ln>
          <a:solidFill>
            <a:schemeClr val="tx2">
              <a:lumMod val="60000"/>
              <a:lumOff val="40000"/>
            </a:schemeClr>
          </a:solidFill>
        </a:ln>
      </dgm:spPr>
      <dgm:t>
        <a:bodyPr/>
        <a:lstStyle/>
        <a:p>
          <a:r>
            <a:rPr lang="ru-RU" b="1" dirty="0" smtClean="0"/>
            <a:t>содержательно-насыщенной</a:t>
          </a:r>
          <a:endParaRPr lang="ru-RU" b="1" dirty="0"/>
        </a:p>
      </dgm:t>
    </dgm:pt>
    <dgm:pt modelId="{35F170EA-0548-4A4B-ADC5-0E4E9BC1826F}" type="parTrans" cxnId="{97DBC428-1DC3-4341-81EA-799363D6B940}">
      <dgm:prSet/>
      <dgm:spPr/>
      <dgm:t>
        <a:bodyPr/>
        <a:lstStyle/>
        <a:p>
          <a:endParaRPr lang="ru-RU"/>
        </a:p>
      </dgm:t>
    </dgm:pt>
    <dgm:pt modelId="{B330CA5B-3E3D-414A-9066-5506DDC6B9E2}" type="sibTrans" cxnId="{97DBC428-1DC3-4341-81EA-799363D6B940}">
      <dgm:prSet/>
      <dgm:spPr/>
      <dgm:t>
        <a:bodyPr/>
        <a:lstStyle/>
        <a:p>
          <a:endParaRPr lang="ru-RU"/>
        </a:p>
      </dgm:t>
    </dgm:pt>
    <dgm:pt modelId="{FDDB28F7-E333-4F32-8D86-D32C2669E97E}">
      <dgm:prSet/>
      <dgm:spPr>
        <a:solidFill>
          <a:schemeClr val="accent4">
            <a:lumMod val="75000"/>
          </a:schemeClr>
        </a:solidFill>
        <a:ln>
          <a:solidFill>
            <a:schemeClr val="accent4">
              <a:lumMod val="75000"/>
            </a:schemeClr>
          </a:solidFill>
        </a:ln>
      </dgm:spPr>
      <dgm:t>
        <a:bodyPr/>
        <a:lstStyle/>
        <a:p>
          <a:r>
            <a:rPr lang="ru-RU" b="1" dirty="0" smtClean="0"/>
            <a:t>вариативной</a:t>
          </a:r>
          <a:endParaRPr lang="ru-RU" b="1" dirty="0"/>
        </a:p>
      </dgm:t>
    </dgm:pt>
    <dgm:pt modelId="{9B8B09B4-456B-4C11-ACF7-835C58D3D194}" type="parTrans" cxnId="{B05B7E4C-A5B1-4748-B89D-47704A97FC95}">
      <dgm:prSet/>
      <dgm:spPr/>
      <dgm:t>
        <a:bodyPr/>
        <a:lstStyle/>
        <a:p>
          <a:endParaRPr lang="ru-RU"/>
        </a:p>
      </dgm:t>
    </dgm:pt>
    <dgm:pt modelId="{30835DCD-C912-4405-90FA-9997CF3AAC4C}" type="sibTrans" cxnId="{B05B7E4C-A5B1-4748-B89D-47704A97FC95}">
      <dgm:prSet/>
      <dgm:spPr/>
      <dgm:t>
        <a:bodyPr/>
        <a:lstStyle/>
        <a:p>
          <a:endParaRPr lang="ru-RU"/>
        </a:p>
      </dgm:t>
    </dgm:pt>
    <dgm:pt modelId="{9AB0A266-8AFB-4EA3-87A8-50C1CD39BE93}">
      <dgm:prSet/>
      <dgm:spPr>
        <a:solidFill>
          <a:schemeClr val="accent5">
            <a:lumMod val="50000"/>
          </a:schemeClr>
        </a:solidFill>
        <a:ln>
          <a:solidFill>
            <a:schemeClr val="accent5">
              <a:lumMod val="50000"/>
            </a:schemeClr>
          </a:solidFill>
        </a:ln>
      </dgm:spPr>
      <dgm:t>
        <a:bodyPr/>
        <a:lstStyle/>
        <a:p>
          <a:r>
            <a:rPr lang="ru-RU" b="1" dirty="0" smtClean="0"/>
            <a:t>безопасной </a:t>
          </a:r>
          <a:endParaRPr lang="ru-RU" b="1" dirty="0"/>
        </a:p>
      </dgm:t>
    </dgm:pt>
    <dgm:pt modelId="{654E710D-0EDC-428F-B099-24429F45695A}" type="parTrans" cxnId="{8FA4D30D-1DDE-431D-8B41-CBB37B1CCB03}">
      <dgm:prSet/>
      <dgm:spPr/>
      <dgm:t>
        <a:bodyPr/>
        <a:lstStyle/>
        <a:p>
          <a:endParaRPr lang="ru-RU"/>
        </a:p>
      </dgm:t>
    </dgm:pt>
    <dgm:pt modelId="{2919CB56-30A5-4E3D-BC81-14831EF66F73}" type="sibTrans" cxnId="{8FA4D30D-1DDE-431D-8B41-CBB37B1CCB03}">
      <dgm:prSet/>
      <dgm:spPr/>
      <dgm:t>
        <a:bodyPr/>
        <a:lstStyle/>
        <a:p>
          <a:endParaRPr lang="ru-RU"/>
        </a:p>
      </dgm:t>
    </dgm:pt>
    <dgm:pt modelId="{318DD10F-FA77-44BB-99DA-5FB184566535}" type="pres">
      <dgm:prSet presAssocID="{7A9BDEE8-08A0-4E61-8D1B-6FC725ACBA57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ru-RU"/>
        </a:p>
      </dgm:t>
    </dgm:pt>
    <dgm:pt modelId="{2DBEEA5B-AB94-43BB-A7FC-FCD8357226E4}" type="pres">
      <dgm:prSet presAssocID="{7A9BDEE8-08A0-4E61-8D1B-6FC725ACBA57}" presName="Name1" presStyleCnt="0"/>
      <dgm:spPr/>
    </dgm:pt>
    <dgm:pt modelId="{7402FCCB-F4A1-477E-A7F9-063F69400C60}" type="pres">
      <dgm:prSet presAssocID="{7A9BDEE8-08A0-4E61-8D1B-6FC725ACBA57}" presName="cycle" presStyleCnt="0"/>
      <dgm:spPr/>
    </dgm:pt>
    <dgm:pt modelId="{490930E4-A093-49EE-AA58-0B3850662076}" type="pres">
      <dgm:prSet presAssocID="{7A9BDEE8-08A0-4E61-8D1B-6FC725ACBA57}" presName="srcNode" presStyleLbl="node1" presStyleIdx="0" presStyleCnt="6"/>
      <dgm:spPr/>
    </dgm:pt>
    <dgm:pt modelId="{D3BF6BEA-F023-4B54-AC89-4EABD3C03146}" type="pres">
      <dgm:prSet presAssocID="{7A9BDEE8-08A0-4E61-8D1B-6FC725ACBA57}" presName="conn" presStyleLbl="parChTrans1D2" presStyleIdx="0" presStyleCnt="1"/>
      <dgm:spPr/>
      <dgm:t>
        <a:bodyPr/>
        <a:lstStyle/>
        <a:p>
          <a:endParaRPr lang="ru-RU"/>
        </a:p>
      </dgm:t>
    </dgm:pt>
    <dgm:pt modelId="{38AC59E7-DFEF-4C0D-95F5-57323E8AD402}" type="pres">
      <dgm:prSet presAssocID="{7A9BDEE8-08A0-4E61-8D1B-6FC725ACBA57}" presName="extraNode" presStyleLbl="node1" presStyleIdx="0" presStyleCnt="6"/>
      <dgm:spPr/>
    </dgm:pt>
    <dgm:pt modelId="{3445DFFB-207A-48B3-953C-A005F4B32581}" type="pres">
      <dgm:prSet presAssocID="{7A9BDEE8-08A0-4E61-8D1B-6FC725ACBA57}" presName="dstNode" presStyleLbl="node1" presStyleIdx="0" presStyleCnt="6"/>
      <dgm:spPr/>
    </dgm:pt>
    <dgm:pt modelId="{A9FB545B-5A3D-4D1C-BA35-91A5956263C5}" type="pres">
      <dgm:prSet presAssocID="{06D80A41-75C7-4BB4-BEF4-37174CC8E256}" presName="text_1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7EBF1F8-80F9-49DF-B24C-A4EC7A402A17}" type="pres">
      <dgm:prSet presAssocID="{06D80A41-75C7-4BB4-BEF4-37174CC8E256}" presName="accent_1" presStyleCnt="0"/>
      <dgm:spPr/>
    </dgm:pt>
    <dgm:pt modelId="{93389351-A2D4-4158-8E15-61620A6FDCF2}" type="pres">
      <dgm:prSet presAssocID="{06D80A41-75C7-4BB4-BEF4-37174CC8E256}" presName="accentRepeatNode" presStyleLbl="solidFgAcc1" presStyleIdx="0" presStyleCnt="6"/>
      <dgm:spPr>
        <a:solidFill>
          <a:schemeClr val="accent1">
            <a:lumMod val="20000"/>
            <a:lumOff val="80000"/>
          </a:schemeClr>
        </a:solidFill>
        <a:ln>
          <a:solidFill>
            <a:schemeClr val="accent1">
              <a:lumMod val="75000"/>
            </a:schemeClr>
          </a:solidFill>
        </a:ln>
      </dgm:spPr>
    </dgm:pt>
    <dgm:pt modelId="{61AA9F6E-B1EB-4676-9CED-87A2A0B25D1D}" type="pres">
      <dgm:prSet presAssocID="{C82067FB-8785-4635-9339-D71A05D34438}" presName="text_2" presStyleLbl="node1" presStyleIdx="1" presStyleCnt="6" custLinFactNeighborX="1453" custLinFactNeighborY="-1923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166B611-37C9-4C2A-85AA-F4CC8A5D7BC1}" type="pres">
      <dgm:prSet presAssocID="{C82067FB-8785-4635-9339-D71A05D34438}" presName="accent_2" presStyleCnt="0"/>
      <dgm:spPr/>
    </dgm:pt>
    <dgm:pt modelId="{8479D05D-B0C8-4791-AE52-9F5771546457}" type="pres">
      <dgm:prSet presAssocID="{C82067FB-8785-4635-9339-D71A05D34438}" presName="accentRepeatNode" presStyleLbl="solidFgAcc1" presStyleIdx="1" presStyleCnt="6"/>
      <dgm:spPr>
        <a:solidFill>
          <a:schemeClr val="accent2">
            <a:lumMod val="40000"/>
            <a:lumOff val="60000"/>
          </a:schemeClr>
        </a:solidFill>
        <a:ln>
          <a:solidFill>
            <a:schemeClr val="accent2">
              <a:lumMod val="75000"/>
            </a:schemeClr>
          </a:solidFill>
        </a:ln>
      </dgm:spPr>
    </dgm:pt>
    <dgm:pt modelId="{9CBE8F4A-7A7C-49A1-A2F1-8BEC1AF3A1DB}" type="pres">
      <dgm:prSet presAssocID="{2E0A0037-12AE-40C3-8676-6C8CC9E6F89B}" presName="text_3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C59372E-FDF2-4463-809E-C699013FC8A0}" type="pres">
      <dgm:prSet presAssocID="{2E0A0037-12AE-40C3-8676-6C8CC9E6F89B}" presName="accent_3" presStyleCnt="0"/>
      <dgm:spPr/>
    </dgm:pt>
    <dgm:pt modelId="{A23CFAAB-55BB-4929-A421-6D71053F1CF3}" type="pres">
      <dgm:prSet presAssocID="{2E0A0037-12AE-40C3-8676-6C8CC9E6F89B}" presName="accentRepeatNode" presStyleLbl="solidFgAcc1" presStyleIdx="2" presStyleCnt="6"/>
      <dgm:spPr>
        <a:solidFill>
          <a:schemeClr val="accent3">
            <a:lumMod val="60000"/>
            <a:lumOff val="40000"/>
          </a:schemeClr>
        </a:solidFill>
        <a:ln>
          <a:solidFill>
            <a:schemeClr val="accent3">
              <a:lumMod val="75000"/>
            </a:schemeClr>
          </a:solidFill>
        </a:ln>
      </dgm:spPr>
    </dgm:pt>
    <dgm:pt modelId="{70BAA78F-54EE-4A2F-A905-E150FDC61160}" type="pres">
      <dgm:prSet presAssocID="{FDDB28F7-E333-4F32-8D86-D32C2669E97E}" presName="text_4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229D426-0BD3-46BB-AC76-EDBEA9661F80}" type="pres">
      <dgm:prSet presAssocID="{FDDB28F7-E333-4F32-8D86-D32C2669E97E}" presName="accent_4" presStyleCnt="0"/>
      <dgm:spPr/>
    </dgm:pt>
    <dgm:pt modelId="{707E4234-B6DE-425A-BDD7-CB6D0B1A954A}" type="pres">
      <dgm:prSet presAssocID="{FDDB28F7-E333-4F32-8D86-D32C2669E97E}" presName="accentRepeatNode" presStyleLbl="solidFgAcc1" presStyleIdx="3" presStyleCnt="6"/>
      <dgm:spPr>
        <a:solidFill>
          <a:schemeClr val="accent4">
            <a:lumMod val="40000"/>
            <a:lumOff val="60000"/>
          </a:schemeClr>
        </a:solidFill>
        <a:ln>
          <a:solidFill>
            <a:schemeClr val="accent4">
              <a:lumMod val="75000"/>
            </a:schemeClr>
          </a:solidFill>
        </a:ln>
      </dgm:spPr>
    </dgm:pt>
    <dgm:pt modelId="{1D87EF1B-9E4F-45DA-A518-AE9CA5BDF16A}" type="pres">
      <dgm:prSet presAssocID="{A41514A3-3E21-4A04-B4AB-BE68A887FFC1}" presName="text_5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BC5B383-A17E-470D-921C-4EE90B422CB4}" type="pres">
      <dgm:prSet presAssocID="{A41514A3-3E21-4A04-B4AB-BE68A887FFC1}" presName="accent_5" presStyleCnt="0"/>
      <dgm:spPr/>
    </dgm:pt>
    <dgm:pt modelId="{54CA4984-F00A-466A-9489-3FB269FFDC26}" type="pres">
      <dgm:prSet presAssocID="{A41514A3-3E21-4A04-B4AB-BE68A887FFC1}" presName="accentRepeatNode" presStyleLbl="solidFgAcc1" presStyleIdx="4" presStyleCnt="6"/>
      <dgm:spPr>
        <a:solidFill>
          <a:schemeClr val="accent6">
            <a:lumMod val="60000"/>
            <a:lumOff val="40000"/>
          </a:schemeClr>
        </a:solidFill>
        <a:ln>
          <a:solidFill>
            <a:schemeClr val="accent6">
              <a:lumMod val="50000"/>
            </a:schemeClr>
          </a:solidFill>
        </a:ln>
      </dgm:spPr>
    </dgm:pt>
    <dgm:pt modelId="{C1819281-7644-449A-82D6-54C35F6C5AFD}" type="pres">
      <dgm:prSet presAssocID="{9AB0A266-8AFB-4EA3-87A8-50C1CD39BE93}" presName="text_6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F1648F2-29E3-435B-8691-8C7FF643E6A0}" type="pres">
      <dgm:prSet presAssocID="{9AB0A266-8AFB-4EA3-87A8-50C1CD39BE93}" presName="accent_6" presStyleCnt="0"/>
      <dgm:spPr/>
    </dgm:pt>
    <dgm:pt modelId="{3060B011-37EC-4106-8F6C-702A9CAE7760}" type="pres">
      <dgm:prSet presAssocID="{9AB0A266-8AFB-4EA3-87A8-50C1CD39BE93}" presName="accentRepeatNode" presStyleLbl="solidFgAcc1" presStyleIdx="5" presStyleCnt="6"/>
      <dgm:spPr>
        <a:solidFill>
          <a:schemeClr val="accent5">
            <a:lumMod val="60000"/>
            <a:lumOff val="40000"/>
          </a:schemeClr>
        </a:solidFill>
      </dgm:spPr>
    </dgm:pt>
  </dgm:ptLst>
  <dgm:cxnLst>
    <dgm:cxn modelId="{97DBC428-1DC3-4341-81EA-799363D6B940}" srcId="{7A9BDEE8-08A0-4E61-8D1B-6FC725ACBA57}" destId="{06D80A41-75C7-4BB4-BEF4-37174CC8E256}" srcOrd="0" destOrd="0" parTransId="{35F170EA-0548-4A4B-ADC5-0E4E9BC1826F}" sibTransId="{B330CA5B-3E3D-414A-9066-5506DDC6B9E2}"/>
    <dgm:cxn modelId="{8FA4D30D-1DDE-431D-8B41-CBB37B1CCB03}" srcId="{7A9BDEE8-08A0-4E61-8D1B-6FC725ACBA57}" destId="{9AB0A266-8AFB-4EA3-87A8-50C1CD39BE93}" srcOrd="5" destOrd="0" parTransId="{654E710D-0EDC-428F-B099-24429F45695A}" sibTransId="{2919CB56-30A5-4E3D-BC81-14831EF66F73}"/>
    <dgm:cxn modelId="{9D4DB578-5033-4692-B70B-03982D08EA42}" type="presOf" srcId="{C82067FB-8785-4635-9339-D71A05D34438}" destId="{61AA9F6E-B1EB-4676-9CED-87A2A0B25D1D}" srcOrd="0" destOrd="0" presId="urn:microsoft.com/office/officeart/2008/layout/VerticalCurvedList"/>
    <dgm:cxn modelId="{2C9E2395-06F0-4F01-BFDF-160D70CD7278}" srcId="{7A9BDEE8-08A0-4E61-8D1B-6FC725ACBA57}" destId="{A41514A3-3E21-4A04-B4AB-BE68A887FFC1}" srcOrd="4" destOrd="0" parTransId="{53F9AEBD-6DE9-49F4-93CF-D6144D73B6F1}" sibTransId="{66FFE61E-AD2D-4735-B47B-143D5F6DBA05}"/>
    <dgm:cxn modelId="{00E91BAE-62F5-445A-AD80-A4E68B6AC95D}" type="presOf" srcId="{FDDB28F7-E333-4F32-8D86-D32C2669E97E}" destId="{70BAA78F-54EE-4A2F-A905-E150FDC61160}" srcOrd="0" destOrd="0" presId="urn:microsoft.com/office/officeart/2008/layout/VerticalCurvedList"/>
    <dgm:cxn modelId="{0B9B5027-71CA-408C-9845-9BA9226D71D2}" type="presOf" srcId="{7A9BDEE8-08A0-4E61-8D1B-6FC725ACBA57}" destId="{318DD10F-FA77-44BB-99DA-5FB184566535}" srcOrd="0" destOrd="0" presId="urn:microsoft.com/office/officeart/2008/layout/VerticalCurvedList"/>
    <dgm:cxn modelId="{B0C48308-EABB-4D1E-BEE6-6485D2FF3AF3}" srcId="{7A9BDEE8-08A0-4E61-8D1B-6FC725ACBA57}" destId="{C82067FB-8785-4635-9339-D71A05D34438}" srcOrd="1" destOrd="0" parTransId="{7AD3229A-238E-416D-AF06-C5A013A10868}" sibTransId="{C2EFA3D0-373A-4FE9-8B55-EC1DA3CD0AE2}"/>
    <dgm:cxn modelId="{B05B7E4C-A5B1-4748-B89D-47704A97FC95}" srcId="{7A9BDEE8-08A0-4E61-8D1B-6FC725ACBA57}" destId="{FDDB28F7-E333-4F32-8D86-D32C2669E97E}" srcOrd="3" destOrd="0" parTransId="{9B8B09B4-456B-4C11-ACF7-835C58D3D194}" sibTransId="{30835DCD-C912-4405-90FA-9997CF3AAC4C}"/>
    <dgm:cxn modelId="{5C0838C7-368A-4BB2-AD4C-0041D01A754F}" type="presOf" srcId="{B330CA5B-3E3D-414A-9066-5506DDC6B9E2}" destId="{D3BF6BEA-F023-4B54-AC89-4EABD3C03146}" srcOrd="0" destOrd="0" presId="urn:microsoft.com/office/officeart/2008/layout/VerticalCurvedList"/>
    <dgm:cxn modelId="{96991712-BD36-43AF-B8D9-5512C102B4B7}" srcId="{7A9BDEE8-08A0-4E61-8D1B-6FC725ACBA57}" destId="{2E0A0037-12AE-40C3-8676-6C8CC9E6F89B}" srcOrd="2" destOrd="0" parTransId="{C13DF338-06D6-4F83-BB07-CD5C6890DC96}" sibTransId="{1F90E501-90DE-4B49-B3B3-30E0F15D20EB}"/>
    <dgm:cxn modelId="{4171489C-2A60-4C93-8F74-D06BAA1A5B7D}" type="presOf" srcId="{9AB0A266-8AFB-4EA3-87A8-50C1CD39BE93}" destId="{C1819281-7644-449A-82D6-54C35F6C5AFD}" srcOrd="0" destOrd="0" presId="urn:microsoft.com/office/officeart/2008/layout/VerticalCurvedList"/>
    <dgm:cxn modelId="{6B481B32-985F-43A2-9D6A-CB2EE57C50FF}" type="presOf" srcId="{A41514A3-3E21-4A04-B4AB-BE68A887FFC1}" destId="{1D87EF1B-9E4F-45DA-A518-AE9CA5BDF16A}" srcOrd="0" destOrd="0" presId="urn:microsoft.com/office/officeart/2008/layout/VerticalCurvedList"/>
    <dgm:cxn modelId="{E84F4E5F-96B4-4C4D-BB57-659D8C3980BA}" type="presOf" srcId="{2E0A0037-12AE-40C3-8676-6C8CC9E6F89B}" destId="{9CBE8F4A-7A7C-49A1-A2F1-8BEC1AF3A1DB}" srcOrd="0" destOrd="0" presId="urn:microsoft.com/office/officeart/2008/layout/VerticalCurvedList"/>
    <dgm:cxn modelId="{DD8E1550-4809-4D52-BB75-B70DB4624C54}" type="presOf" srcId="{06D80A41-75C7-4BB4-BEF4-37174CC8E256}" destId="{A9FB545B-5A3D-4D1C-BA35-91A5956263C5}" srcOrd="0" destOrd="0" presId="urn:microsoft.com/office/officeart/2008/layout/VerticalCurvedList"/>
    <dgm:cxn modelId="{36107F7D-C18E-44CB-8738-342B4EBDF744}" type="presParOf" srcId="{318DD10F-FA77-44BB-99DA-5FB184566535}" destId="{2DBEEA5B-AB94-43BB-A7FC-FCD8357226E4}" srcOrd="0" destOrd="0" presId="urn:microsoft.com/office/officeart/2008/layout/VerticalCurvedList"/>
    <dgm:cxn modelId="{4DCC06C4-3972-4388-B983-C63554387CFD}" type="presParOf" srcId="{2DBEEA5B-AB94-43BB-A7FC-FCD8357226E4}" destId="{7402FCCB-F4A1-477E-A7F9-063F69400C60}" srcOrd="0" destOrd="0" presId="urn:microsoft.com/office/officeart/2008/layout/VerticalCurvedList"/>
    <dgm:cxn modelId="{ACD46FEB-1A21-4B81-8825-E7020D2C49FA}" type="presParOf" srcId="{7402FCCB-F4A1-477E-A7F9-063F69400C60}" destId="{490930E4-A093-49EE-AA58-0B3850662076}" srcOrd="0" destOrd="0" presId="urn:microsoft.com/office/officeart/2008/layout/VerticalCurvedList"/>
    <dgm:cxn modelId="{C3DE0FC7-26AE-4CF5-9472-1D4BC36F3258}" type="presParOf" srcId="{7402FCCB-F4A1-477E-A7F9-063F69400C60}" destId="{D3BF6BEA-F023-4B54-AC89-4EABD3C03146}" srcOrd="1" destOrd="0" presId="urn:microsoft.com/office/officeart/2008/layout/VerticalCurvedList"/>
    <dgm:cxn modelId="{4ED4EDB5-B969-4B75-BB84-C0F58A59842A}" type="presParOf" srcId="{7402FCCB-F4A1-477E-A7F9-063F69400C60}" destId="{38AC59E7-DFEF-4C0D-95F5-57323E8AD402}" srcOrd="2" destOrd="0" presId="urn:microsoft.com/office/officeart/2008/layout/VerticalCurvedList"/>
    <dgm:cxn modelId="{362899FD-9E65-4005-9354-0C7B5C63A2CA}" type="presParOf" srcId="{7402FCCB-F4A1-477E-A7F9-063F69400C60}" destId="{3445DFFB-207A-48B3-953C-A005F4B32581}" srcOrd="3" destOrd="0" presId="urn:microsoft.com/office/officeart/2008/layout/VerticalCurvedList"/>
    <dgm:cxn modelId="{AFC6F1A7-A509-4F49-8D11-0DE8A1DCB177}" type="presParOf" srcId="{2DBEEA5B-AB94-43BB-A7FC-FCD8357226E4}" destId="{A9FB545B-5A3D-4D1C-BA35-91A5956263C5}" srcOrd="1" destOrd="0" presId="urn:microsoft.com/office/officeart/2008/layout/VerticalCurvedList"/>
    <dgm:cxn modelId="{05DF4230-E1DF-41F1-928A-F80E146A3F38}" type="presParOf" srcId="{2DBEEA5B-AB94-43BB-A7FC-FCD8357226E4}" destId="{37EBF1F8-80F9-49DF-B24C-A4EC7A402A17}" srcOrd="2" destOrd="0" presId="urn:microsoft.com/office/officeart/2008/layout/VerticalCurvedList"/>
    <dgm:cxn modelId="{7873FD99-B7D4-4C1E-9FFE-5E8A8C5A3B42}" type="presParOf" srcId="{37EBF1F8-80F9-49DF-B24C-A4EC7A402A17}" destId="{93389351-A2D4-4158-8E15-61620A6FDCF2}" srcOrd="0" destOrd="0" presId="urn:microsoft.com/office/officeart/2008/layout/VerticalCurvedList"/>
    <dgm:cxn modelId="{DC13593E-43A3-4F0D-843A-70417BD8BAC6}" type="presParOf" srcId="{2DBEEA5B-AB94-43BB-A7FC-FCD8357226E4}" destId="{61AA9F6E-B1EB-4676-9CED-87A2A0B25D1D}" srcOrd="3" destOrd="0" presId="urn:microsoft.com/office/officeart/2008/layout/VerticalCurvedList"/>
    <dgm:cxn modelId="{F1606871-953F-4811-8174-3D642AD7EC3A}" type="presParOf" srcId="{2DBEEA5B-AB94-43BB-A7FC-FCD8357226E4}" destId="{9166B611-37C9-4C2A-85AA-F4CC8A5D7BC1}" srcOrd="4" destOrd="0" presId="urn:microsoft.com/office/officeart/2008/layout/VerticalCurvedList"/>
    <dgm:cxn modelId="{ABF72A09-2652-41AB-8ED0-16595FBB5453}" type="presParOf" srcId="{9166B611-37C9-4C2A-85AA-F4CC8A5D7BC1}" destId="{8479D05D-B0C8-4791-AE52-9F5771546457}" srcOrd="0" destOrd="0" presId="urn:microsoft.com/office/officeart/2008/layout/VerticalCurvedList"/>
    <dgm:cxn modelId="{985DA032-B021-4D1A-AE95-125BF918F8F8}" type="presParOf" srcId="{2DBEEA5B-AB94-43BB-A7FC-FCD8357226E4}" destId="{9CBE8F4A-7A7C-49A1-A2F1-8BEC1AF3A1DB}" srcOrd="5" destOrd="0" presId="urn:microsoft.com/office/officeart/2008/layout/VerticalCurvedList"/>
    <dgm:cxn modelId="{0F1824C2-EF6E-4EF7-A441-02412219379B}" type="presParOf" srcId="{2DBEEA5B-AB94-43BB-A7FC-FCD8357226E4}" destId="{DC59372E-FDF2-4463-809E-C699013FC8A0}" srcOrd="6" destOrd="0" presId="urn:microsoft.com/office/officeart/2008/layout/VerticalCurvedList"/>
    <dgm:cxn modelId="{0EFAC328-BF5D-4BD7-91F5-B0E7EA2F1180}" type="presParOf" srcId="{DC59372E-FDF2-4463-809E-C699013FC8A0}" destId="{A23CFAAB-55BB-4929-A421-6D71053F1CF3}" srcOrd="0" destOrd="0" presId="urn:microsoft.com/office/officeart/2008/layout/VerticalCurvedList"/>
    <dgm:cxn modelId="{BBB27675-E5FB-4F44-87E6-71F6D91CDD4D}" type="presParOf" srcId="{2DBEEA5B-AB94-43BB-A7FC-FCD8357226E4}" destId="{70BAA78F-54EE-4A2F-A905-E150FDC61160}" srcOrd="7" destOrd="0" presId="urn:microsoft.com/office/officeart/2008/layout/VerticalCurvedList"/>
    <dgm:cxn modelId="{0B158D42-1CE2-4AEA-8280-17E6FD4630A8}" type="presParOf" srcId="{2DBEEA5B-AB94-43BB-A7FC-FCD8357226E4}" destId="{B229D426-0BD3-46BB-AC76-EDBEA9661F80}" srcOrd="8" destOrd="0" presId="urn:microsoft.com/office/officeart/2008/layout/VerticalCurvedList"/>
    <dgm:cxn modelId="{983B3F96-5F4C-4EE8-8A25-CD81C1D51C90}" type="presParOf" srcId="{B229D426-0BD3-46BB-AC76-EDBEA9661F80}" destId="{707E4234-B6DE-425A-BDD7-CB6D0B1A954A}" srcOrd="0" destOrd="0" presId="urn:microsoft.com/office/officeart/2008/layout/VerticalCurvedList"/>
    <dgm:cxn modelId="{D6C17E19-8EA8-45EC-AF55-FDD2BF829C4E}" type="presParOf" srcId="{2DBEEA5B-AB94-43BB-A7FC-FCD8357226E4}" destId="{1D87EF1B-9E4F-45DA-A518-AE9CA5BDF16A}" srcOrd="9" destOrd="0" presId="urn:microsoft.com/office/officeart/2008/layout/VerticalCurvedList"/>
    <dgm:cxn modelId="{64EAD0A6-ABBC-45F0-B0FD-2B919FE578CA}" type="presParOf" srcId="{2DBEEA5B-AB94-43BB-A7FC-FCD8357226E4}" destId="{FBC5B383-A17E-470D-921C-4EE90B422CB4}" srcOrd="10" destOrd="0" presId="urn:microsoft.com/office/officeart/2008/layout/VerticalCurvedList"/>
    <dgm:cxn modelId="{42AA92D5-E08B-41F4-8F8C-953DCBEBE886}" type="presParOf" srcId="{FBC5B383-A17E-470D-921C-4EE90B422CB4}" destId="{54CA4984-F00A-466A-9489-3FB269FFDC26}" srcOrd="0" destOrd="0" presId="urn:microsoft.com/office/officeart/2008/layout/VerticalCurvedList"/>
    <dgm:cxn modelId="{5C5786A6-192B-4322-9B1F-C98AC0019D60}" type="presParOf" srcId="{2DBEEA5B-AB94-43BB-A7FC-FCD8357226E4}" destId="{C1819281-7644-449A-82D6-54C35F6C5AFD}" srcOrd="11" destOrd="0" presId="urn:microsoft.com/office/officeart/2008/layout/VerticalCurvedList"/>
    <dgm:cxn modelId="{B23F5713-3B3B-4FC6-9EEF-E76EE1238BEC}" type="presParOf" srcId="{2DBEEA5B-AB94-43BB-A7FC-FCD8357226E4}" destId="{3F1648F2-29E3-435B-8691-8C7FF643E6A0}" srcOrd="12" destOrd="0" presId="urn:microsoft.com/office/officeart/2008/layout/VerticalCurvedList"/>
    <dgm:cxn modelId="{0FF36E00-9833-44BF-9CDA-A2FFEC556409}" type="presParOf" srcId="{3F1648F2-29E3-435B-8691-8C7FF643E6A0}" destId="{3060B011-37EC-4106-8F6C-702A9CAE7760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F30F435-141F-47A1-BCCA-775A75176CAD}" type="datetimeFigureOut">
              <a:rPr lang="ru-RU" smtClean="0"/>
              <a:t>19.01.2015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668E441-4510-49D4-9294-3697E2DC35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6004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68E441-4510-49D4-9294-3697E2DC3582}" type="slidenum">
              <a:rPr lang="ru-RU" smtClean="0"/>
              <a:t>21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96050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7FFC97-9079-4BFB-9C49-4CA601FA485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4D34FE-C00D-4A6D-A9F4-736F9D50790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533400"/>
            <a:ext cx="2057400" cy="5592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33400"/>
            <a:ext cx="6019800" cy="5592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F3295E-1DC7-4402-8EE7-6E4688FE7BA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F15B44-3C83-45B7-B926-5A9C02D725C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9D2FC2-8455-40E5-BBC1-3663046A8B4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48100" cy="4144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6300" y="1981200"/>
            <a:ext cx="3848100" cy="4144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C0555B-1775-42CA-B01E-7438C34D918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037554-A515-49F6-97A4-45C3F326507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166C59-AD81-41AA-91B7-8B2721A29B5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13E432-B841-45A3-B712-E98FCEE073C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9652B4-E8FF-4EA8-A574-790201201EC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D380DD-34DE-4B9A-9421-9C62FA8090B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7"/>
          <p:cNvPicPr>
            <a:picLocks noChangeAspect="1" noChangeArrowheads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5334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848600" cy="4144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455640BD-66BE-4EA4-9B2A-4CBE3A58E53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85" r:id="rId2"/>
    <p:sldLayoutId id="2147483686" r:id="rId3"/>
    <p:sldLayoutId id="2147483687" r:id="rId4"/>
    <p:sldLayoutId id="2147483688" r:id="rId5"/>
    <p:sldLayoutId id="2147483689" r:id="rId6"/>
    <p:sldLayoutId id="2147483690" r:id="rId7"/>
    <p:sldLayoutId id="2147483691" r:id="rId8"/>
    <p:sldLayoutId id="2147483692" r:id="rId9"/>
    <p:sldLayoutId id="2147483693" r:id="rId10"/>
    <p:sldLayoutId id="2147483694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ahoma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ahoma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ahoma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ahoma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ahoma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ahoma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ahoma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8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chemeClr val="tx2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2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2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2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2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2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2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2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13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4.xml"/><Relationship Id="rId5" Type="http://schemas.microsoft.com/office/2007/relationships/hdphoto" Target="../media/hdphoto2.wdp"/><Relationship Id="rId4" Type="http://schemas.openxmlformats.org/officeDocument/2006/relationships/image" Target="../media/image21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ctrTitle"/>
          </p:nvPr>
        </p:nvSpPr>
        <p:spPr>
          <a:xfrm>
            <a:off x="785786" y="2636912"/>
            <a:ext cx="7772400" cy="72007"/>
          </a:xfrm>
        </p:spPr>
        <p:txBody>
          <a:bodyPr/>
          <a:lstStyle/>
          <a:p>
            <a:r>
              <a:rPr lang="ru-RU" sz="2400" b="1" i="1" dirty="0"/>
              <a:t>РАЗВИВАЮЩАЯ ПРЕДМЕТНО-ПРОСТРАНСТВЕННАЯ СРЕДА В </a:t>
            </a:r>
            <a:r>
              <a:rPr lang="ru-RU" sz="2400" b="1" i="1" dirty="0" smtClean="0"/>
              <a:t>СООТВЕТСТВИИ </a:t>
            </a:r>
            <a:r>
              <a:rPr lang="ru-RU" sz="2400" b="1" i="1" dirty="0"/>
              <a:t>С </a:t>
            </a:r>
            <a:r>
              <a:rPr lang="ru-RU" sz="2400" b="1" i="1" dirty="0" smtClean="0"/>
              <a:t>ФГОС </a:t>
            </a:r>
            <a:r>
              <a:rPr lang="ru-RU" sz="3600" b="1" dirty="0"/>
              <a:t/>
            </a:r>
            <a:br>
              <a:rPr lang="ru-RU" sz="3600" b="1" dirty="0"/>
            </a:br>
            <a:r>
              <a:rPr lang="ru-RU" sz="3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3600" i="1" dirty="0" smtClean="0"/>
          </a:p>
        </p:txBody>
      </p:sp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1371600" y="2780928"/>
            <a:ext cx="6400800" cy="1656184"/>
          </a:xfrm>
        </p:spPr>
        <p:txBody>
          <a:bodyPr/>
          <a:lstStyle/>
          <a:p>
            <a:endParaRPr lang="ru-RU" b="1" dirty="0"/>
          </a:p>
        </p:txBody>
      </p:sp>
      <p:sp>
        <p:nvSpPr>
          <p:cNvPr id="4" name="Title 1"/>
          <p:cNvSpPr txBox="1">
            <a:spLocks/>
          </p:cNvSpPr>
          <p:nvPr/>
        </p:nvSpPr>
        <p:spPr bwMode="auto">
          <a:xfrm>
            <a:off x="323528" y="332655"/>
            <a:ext cx="8568952" cy="7200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ahoma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ahoma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ahoma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ahoma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ahoma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ahoma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ahoma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ahoma" pitchFamily="34" charset="0"/>
              </a:defRPr>
            </a:lvl9pPr>
          </a:lstStyle>
          <a:p>
            <a:endParaRPr lang="ru-RU" sz="2000" i="1" dirty="0" smtClean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 bwMode="auto">
          <a:xfrm>
            <a:off x="938186" y="6165304"/>
            <a:ext cx="7772400" cy="432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ahoma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ahoma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ahoma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ahoma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ahoma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ahoma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ahoma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ahoma" pitchFamily="34" charset="0"/>
              </a:defRPr>
            </a:lvl9pPr>
          </a:lstStyle>
          <a:p>
            <a:endParaRPr lang="ru-RU" sz="3600" b="1" dirty="0"/>
          </a:p>
          <a:p>
            <a:r>
              <a:rPr lang="ru-RU" sz="1600" b="1" dirty="0" smtClean="0"/>
              <a:t>2014</a:t>
            </a: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3600" i="1" dirty="0" smtClean="0"/>
          </a:p>
        </p:txBody>
      </p:sp>
      <p:pic>
        <p:nvPicPr>
          <p:cNvPr id="11267" name="Рисунок 7"/>
          <p:cNvPicPr>
            <a:picLocks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6022" y="5226415"/>
            <a:ext cx="3573463" cy="482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8" name="Рисунок 7"/>
          <p:cNvPicPr>
            <a:picLocks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36773" y="5234498"/>
            <a:ext cx="3573463" cy="482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6" name="Рисунок 4" descr="http://13.dou-krkam.edusite.ru/images/clip_image0011.gif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506567">
            <a:off x="6923101" y="2329481"/>
            <a:ext cx="1185863" cy="1163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70" name="Picture 6" descr="I:\девочка 5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51720" y="2886295"/>
            <a:ext cx="1407779" cy="15612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71" name="Picture 7" descr="I:\девочка 3.pn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6084167" y="3124200"/>
            <a:ext cx="1277963" cy="1288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74" name="Picture 10" descr="I:\паровоз.pn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02951" y="3933344"/>
            <a:ext cx="1147698" cy="509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12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12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12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127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127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127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127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127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127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127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127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7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12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12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12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127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127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127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127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127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127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127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127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807368"/>
          </a:xfrm>
        </p:spPr>
        <p:txBody>
          <a:bodyPr/>
          <a:lstStyle/>
          <a:p>
            <a:pPr eaLnBrk="1" hangingPunct="1"/>
            <a:r>
              <a:rPr lang="ru-RU" sz="1300" dirty="0" smtClean="0">
                <a:latin typeface="+mn-lt"/>
                <a:cs typeface="Times New Roman" pitchFamily="18" charset="0"/>
              </a:rPr>
              <a:t/>
            </a:r>
            <a:br>
              <a:rPr lang="ru-RU" sz="1300" dirty="0" smtClean="0">
                <a:latin typeface="+mn-lt"/>
                <a:cs typeface="Times New Roman" pitchFamily="18" charset="0"/>
              </a:rPr>
            </a:br>
            <a:r>
              <a:rPr lang="ru-RU" sz="1800" i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i="1" dirty="0">
                <a:latin typeface="Times New Roman" pitchFamily="18" charset="0"/>
                <a:cs typeface="Times New Roman" pitchFamily="18" charset="0"/>
              </a:rPr>
            </a:br>
            <a:r>
              <a:rPr lang="ru-RU" sz="1800" i="1" dirty="0"/>
              <a:t/>
            </a:r>
            <a:br>
              <a:rPr lang="ru-RU" sz="1800" i="1" dirty="0"/>
            </a:br>
            <a:r>
              <a:rPr lang="ru-RU" b="1" dirty="0" smtClean="0"/>
              <a:t>            </a:t>
            </a:r>
            <a:endParaRPr lang="ru-RU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685800" y="1844824"/>
            <a:ext cx="7848600" cy="4281339"/>
          </a:xfrm>
        </p:spPr>
        <p:txBody>
          <a:bodyPr/>
          <a:lstStyle/>
          <a:p>
            <a:pPr algn="just" eaLnBrk="1" hangingPunct="1">
              <a:lnSpc>
                <a:spcPct val="90000"/>
              </a:lnSpc>
            </a:pPr>
            <a:r>
              <a:rPr lang="ru-RU" sz="1800" dirty="0"/>
              <a:t>В старшем дошкольном возрасте происходит интенсивное развитие интеллектуальной, нравственно-волевой и эмоциональной сфер личности. </a:t>
            </a:r>
            <a:r>
              <a:rPr lang="ru-RU" sz="1800" dirty="0" smtClean="0">
                <a:solidFill>
                  <a:schemeClr val="accent3">
                    <a:lumMod val="50000"/>
                  </a:schemeClr>
                </a:solidFill>
              </a:rPr>
              <a:t>У детей изменяется </a:t>
            </a:r>
            <a:r>
              <a:rPr lang="ru-RU" sz="1800" dirty="0" smtClean="0"/>
              <a:t>психологическая позиция: </a:t>
            </a:r>
            <a:r>
              <a:rPr lang="ru-RU" sz="1800" dirty="0"/>
              <a:t>они впервые начинают ощущать себя старшими среди других детей в детском саду. Воспитатель помогает дошкольникам понять это новое положение.</a:t>
            </a:r>
          </a:p>
          <a:p>
            <a:pPr algn="just" eaLnBrk="1" hangingPunct="1">
              <a:lnSpc>
                <a:spcPct val="90000"/>
              </a:lnSpc>
            </a:pPr>
            <a:r>
              <a:rPr lang="ru-RU" sz="1800" dirty="0"/>
              <a:t>Предметно-развивающая среда организуется так, чтобы каждый ребёнок имел возможность заниматься любимым делом. Размещение оборудования по секторам позволяет детям объединиться подгруппами  по общим интересам (конструирование, рисование, ручной труд, театрально-игровая деятельность, экспериментирование). Обязательными в оборудовании являются материалы, активизирующие познавательную деятельность, развивающие игры, технические устройства и игрушки и т.д. Широко используются материалы, побуждающие детей к освоению грамоты</a:t>
            </a:r>
          </a:p>
          <a:p>
            <a:pPr algn="just" eaLnBrk="1" hangingPunct="1"/>
            <a:endParaRPr lang="ru-RU" sz="20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286000" y="2413338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2996504" y="3244334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dirty="0"/>
          </a:p>
        </p:txBody>
      </p:sp>
      <p:sp>
        <p:nvSpPr>
          <p:cNvPr id="10" name="Заголовок 1"/>
          <p:cNvSpPr txBox="1">
            <a:spLocks/>
          </p:cNvSpPr>
          <p:nvPr/>
        </p:nvSpPr>
        <p:spPr bwMode="auto">
          <a:xfrm>
            <a:off x="539552" y="764704"/>
            <a:ext cx="8136904" cy="6840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ahoma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ahoma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ahoma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ahoma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ahoma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ahoma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ahoma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ahoma" pitchFamily="34" charset="0"/>
              </a:defRPr>
            </a:lvl9pPr>
          </a:lstStyle>
          <a:p>
            <a:pPr eaLnBrk="1" hangingPunct="1"/>
            <a:r>
              <a:rPr lang="ru-RU" sz="2400" b="1" i="1" dirty="0">
                <a:solidFill>
                  <a:schemeClr val="accent3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РППС в </a:t>
            </a:r>
            <a:r>
              <a:rPr lang="ru-RU" sz="2400" b="1" i="1" dirty="0" smtClean="0">
                <a:solidFill>
                  <a:schemeClr val="accent3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старшем</a:t>
            </a:r>
            <a:endParaRPr lang="ru-RU" sz="2400" b="1" i="1" dirty="0">
              <a:solidFill>
                <a:schemeClr val="accent3">
                  <a:lumMod val="50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eaLnBrk="1" hangingPunct="1"/>
            <a:r>
              <a:rPr lang="ru-RU" sz="2400" b="1" i="1" dirty="0">
                <a:solidFill>
                  <a:schemeClr val="accent3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дошкольном возрасте</a:t>
            </a:r>
          </a:p>
        </p:txBody>
      </p:sp>
    </p:spTree>
    <p:extLst>
      <p:ext uri="{BB962C8B-B14F-4D97-AF65-F5344CB8AC3E}">
        <p14:creationId xmlns:p14="http://schemas.microsoft.com/office/powerpoint/2010/main" val="20484599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1400" dirty="0" smtClean="0">
                <a:latin typeface="+mn-lt"/>
                <a:cs typeface="Times New Roman" pitchFamily="18" charset="0"/>
              </a:rPr>
              <a:t/>
            </a:r>
            <a:br>
              <a:rPr lang="ru-RU" sz="1400" dirty="0" smtClean="0">
                <a:latin typeface="+mn-lt"/>
                <a:cs typeface="Times New Roman" pitchFamily="18" charset="0"/>
              </a:rPr>
            </a:br>
            <a:r>
              <a:rPr lang="ru-RU" sz="1400" dirty="0">
                <a:latin typeface="+mn-lt"/>
                <a:cs typeface="Times New Roman" pitchFamily="18" charset="0"/>
              </a:rPr>
              <a:t/>
            </a:r>
            <a:br>
              <a:rPr lang="ru-RU" sz="1400" dirty="0">
                <a:latin typeface="+mn-lt"/>
                <a:cs typeface="Times New Roman" pitchFamily="18" charset="0"/>
              </a:rPr>
            </a:br>
            <a:r>
              <a:rPr lang="ru-RU" sz="1400" dirty="0" smtClean="0">
                <a:latin typeface="+mn-lt"/>
                <a:cs typeface="Times New Roman" pitchFamily="18" charset="0"/>
              </a:rPr>
              <a:t/>
            </a:r>
            <a:br>
              <a:rPr lang="ru-RU" sz="1400" dirty="0" smtClean="0">
                <a:latin typeface="+mn-lt"/>
                <a:cs typeface="Times New Roman" pitchFamily="18" charset="0"/>
              </a:rPr>
            </a:br>
            <a:r>
              <a:rPr lang="ru-RU" sz="1300" dirty="0">
                <a:latin typeface="+mn-lt"/>
                <a:cs typeface="Times New Roman" pitchFamily="18" charset="0"/>
              </a:rPr>
              <a:t/>
            </a:r>
            <a:br>
              <a:rPr lang="ru-RU" sz="1300" dirty="0">
                <a:latin typeface="+mn-lt"/>
                <a:cs typeface="Times New Roman" pitchFamily="18" charset="0"/>
              </a:rPr>
            </a:br>
            <a:r>
              <a:rPr lang="ru-RU" sz="1300" dirty="0" smtClean="0">
                <a:latin typeface="+mn-lt"/>
                <a:cs typeface="Times New Roman" pitchFamily="18" charset="0"/>
              </a:rPr>
              <a:t/>
            </a:r>
            <a:br>
              <a:rPr lang="ru-RU" sz="1300" dirty="0" smtClean="0">
                <a:latin typeface="+mn-lt"/>
                <a:cs typeface="Times New Roman" pitchFamily="18" charset="0"/>
              </a:rPr>
            </a:br>
            <a:r>
              <a:rPr lang="ru-RU" sz="1300" i="1" dirty="0" smtClean="0">
                <a:latin typeface="+mn-lt"/>
                <a:cs typeface="Times New Roman" pitchFamily="18" charset="0"/>
              </a:rPr>
              <a:t/>
            </a:r>
            <a:br>
              <a:rPr lang="ru-RU" sz="1300" i="1" dirty="0" smtClean="0">
                <a:latin typeface="+mn-lt"/>
                <a:cs typeface="Times New Roman" pitchFamily="18" charset="0"/>
              </a:rPr>
            </a:br>
            <a:r>
              <a:rPr lang="ru-RU" sz="1800" i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i="1" dirty="0">
                <a:latin typeface="Times New Roman" pitchFamily="18" charset="0"/>
                <a:cs typeface="Times New Roman" pitchFamily="18" charset="0"/>
              </a:rPr>
            </a:br>
            <a:r>
              <a:rPr lang="ru-RU" sz="1800" i="1" dirty="0"/>
              <a:t/>
            </a:r>
            <a:br>
              <a:rPr lang="ru-RU" sz="1800" i="1" dirty="0"/>
            </a:br>
            <a:r>
              <a:rPr lang="ru-RU" b="1" dirty="0" smtClean="0"/>
              <a:t>            </a:t>
            </a:r>
            <a:endParaRPr lang="ru-RU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Объект 6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286000" y="2413338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2996504" y="3244334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dirty="0"/>
          </a:p>
        </p:txBody>
      </p:sp>
      <p:sp>
        <p:nvSpPr>
          <p:cNvPr id="10" name="Заголовок 1"/>
          <p:cNvSpPr txBox="1">
            <a:spLocks/>
          </p:cNvSpPr>
          <p:nvPr/>
        </p:nvSpPr>
        <p:spPr bwMode="auto">
          <a:xfrm>
            <a:off x="539552" y="764704"/>
            <a:ext cx="8136904" cy="936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ahoma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ahoma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ahoma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ahoma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ahoma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ahoma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ahoma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ahoma" pitchFamily="34" charset="0"/>
              </a:defRPr>
            </a:lvl9pPr>
          </a:lstStyle>
          <a:p>
            <a:pPr algn="just"/>
            <a:r>
              <a:rPr lang="ru-RU" sz="1400" dirty="0" smtClean="0">
                <a:latin typeface="+mn-lt"/>
                <a:cs typeface="Times New Roman" pitchFamily="18" charset="0"/>
              </a:rPr>
              <a:t/>
            </a:r>
            <a:br>
              <a:rPr lang="ru-RU" sz="1400" dirty="0" smtClean="0">
                <a:latin typeface="+mn-lt"/>
                <a:cs typeface="Times New Roman" pitchFamily="18" charset="0"/>
              </a:rPr>
            </a:br>
            <a:r>
              <a:rPr lang="ru-RU" sz="1400" dirty="0" smtClean="0">
                <a:latin typeface="+mn-lt"/>
                <a:cs typeface="Times New Roman" pitchFamily="18" charset="0"/>
              </a:rPr>
              <a:t/>
            </a:r>
            <a:br>
              <a:rPr lang="ru-RU" sz="1400" dirty="0" smtClean="0">
                <a:latin typeface="+mn-lt"/>
                <a:cs typeface="Times New Roman" pitchFamily="18" charset="0"/>
              </a:rPr>
            </a:br>
            <a:r>
              <a:rPr lang="ru-RU" sz="1400" dirty="0" smtClean="0">
                <a:latin typeface="+mn-lt"/>
                <a:cs typeface="Times New Roman" pitchFamily="18" charset="0"/>
              </a:rPr>
              <a:t/>
            </a:r>
            <a:br>
              <a:rPr lang="ru-RU" sz="1400" dirty="0" smtClean="0">
                <a:latin typeface="+mn-lt"/>
                <a:cs typeface="Times New Roman" pitchFamily="18" charset="0"/>
              </a:rPr>
            </a:br>
            <a:endParaRPr lang="ru-RU" sz="1400" dirty="0" smtClean="0">
              <a:latin typeface="+mn-lt"/>
              <a:cs typeface="Times New Roman" pitchFamily="18" charset="0"/>
            </a:endParaRPr>
          </a:p>
          <a:p>
            <a:pPr algn="just"/>
            <a:endParaRPr lang="ru-RU" sz="1400" b="1" i="1" dirty="0">
              <a:latin typeface="+mn-lt"/>
              <a:cs typeface="Times New Roman" pitchFamily="18" charset="0"/>
            </a:endParaRPr>
          </a:p>
          <a:p>
            <a:pPr algn="just"/>
            <a:endParaRPr lang="ru-RU" sz="1400" b="1" i="1" dirty="0" smtClean="0">
              <a:latin typeface="+mn-lt"/>
              <a:cs typeface="Times New Roman" pitchFamily="18" charset="0"/>
            </a:endParaRPr>
          </a:p>
          <a:p>
            <a:pPr algn="just"/>
            <a:endParaRPr lang="ru-RU" sz="1400" b="1" i="1" dirty="0">
              <a:latin typeface="+mn-lt"/>
              <a:cs typeface="Times New Roman" pitchFamily="18" charset="0"/>
            </a:endParaRPr>
          </a:p>
          <a:p>
            <a:pPr algn="just"/>
            <a:endParaRPr lang="ru-RU" sz="1400" b="1" i="1" dirty="0" smtClean="0">
              <a:latin typeface="+mn-lt"/>
              <a:cs typeface="Times New Roman" pitchFamily="18" charset="0"/>
            </a:endParaRPr>
          </a:p>
          <a:p>
            <a:pPr algn="just"/>
            <a:endParaRPr lang="ru-RU" sz="1400" b="1" i="1" dirty="0">
              <a:latin typeface="+mn-lt"/>
              <a:cs typeface="Times New Roman" pitchFamily="18" charset="0"/>
            </a:endParaRPr>
          </a:p>
          <a:p>
            <a:pPr algn="just"/>
            <a:endParaRPr lang="ru-RU" sz="1400" b="1" i="1" dirty="0" smtClean="0">
              <a:latin typeface="+mn-lt"/>
              <a:cs typeface="Times New Roman" pitchFamily="18" charset="0"/>
            </a:endParaRPr>
          </a:p>
          <a:p>
            <a:pPr algn="just"/>
            <a:endParaRPr lang="ru-RU" sz="1400" b="1" i="1" dirty="0">
              <a:latin typeface="+mn-lt"/>
              <a:cs typeface="Times New Roman" pitchFamily="18" charset="0"/>
            </a:endParaRPr>
          </a:p>
          <a:p>
            <a:r>
              <a:rPr lang="ru-RU" b="1" i="1" dirty="0" smtClean="0"/>
              <a:t>РППС ДОО</a:t>
            </a:r>
            <a:r>
              <a:rPr lang="ru-RU" b="1" i="1" dirty="0">
                <a:latin typeface="+mn-lt"/>
                <a:cs typeface="Times New Roman" pitchFamily="18" charset="0"/>
              </a:rPr>
              <a:t> </a:t>
            </a:r>
            <a:r>
              <a:rPr lang="ru-RU" b="1" i="1" dirty="0" smtClean="0">
                <a:latin typeface="+mn-lt"/>
                <a:cs typeface="Times New Roman" pitchFamily="18" charset="0"/>
              </a:rPr>
              <a:t>должна быть:</a:t>
            </a:r>
            <a:endParaRPr lang="ru-RU" sz="1400" b="1" i="1" dirty="0">
              <a:latin typeface="+mn-lt"/>
              <a:cs typeface="Times New Roman" pitchFamily="18" charset="0"/>
            </a:endParaRPr>
          </a:p>
          <a:p>
            <a:pPr algn="just"/>
            <a:endParaRPr lang="ru-RU" sz="1400" b="1" i="1" dirty="0" smtClean="0">
              <a:latin typeface="+mn-lt"/>
              <a:cs typeface="Times New Roman" pitchFamily="18" charset="0"/>
            </a:endParaRPr>
          </a:p>
          <a:p>
            <a:pPr algn="just"/>
            <a:endParaRPr lang="ru-RU" sz="1400" b="1" i="1" dirty="0">
              <a:latin typeface="+mn-lt"/>
              <a:cs typeface="Times New Roman" pitchFamily="18" charset="0"/>
            </a:endParaRPr>
          </a:p>
          <a:p>
            <a:pPr algn="just"/>
            <a:endParaRPr lang="ru-RU" sz="1400" b="1" i="1" dirty="0" smtClean="0">
              <a:latin typeface="+mn-lt"/>
              <a:cs typeface="Times New Roman" pitchFamily="18" charset="0"/>
            </a:endParaRPr>
          </a:p>
          <a:p>
            <a:pPr algn="just"/>
            <a:endParaRPr lang="ru-RU" sz="1400" b="1" i="1" dirty="0">
              <a:latin typeface="+mn-lt"/>
              <a:cs typeface="Times New Roman" pitchFamily="18" charset="0"/>
            </a:endParaRPr>
          </a:p>
          <a:p>
            <a:pPr algn="just"/>
            <a:endParaRPr lang="ru-RU" sz="1400" b="1" i="1" dirty="0" smtClean="0">
              <a:latin typeface="+mn-lt"/>
              <a:cs typeface="Times New Roman" pitchFamily="18" charset="0"/>
            </a:endParaRPr>
          </a:p>
          <a:p>
            <a:pPr algn="just"/>
            <a:r>
              <a:rPr lang="ru-RU" sz="1300" dirty="0" smtClean="0">
                <a:latin typeface="+mn-lt"/>
                <a:cs typeface="Times New Roman" pitchFamily="18" charset="0"/>
              </a:rPr>
              <a:t/>
            </a:r>
            <a:br>
              <a:rPr lang="ru-RU" sz="1300" dirty="0" smtClean="0">
                <a:latin typeface="+mn-lt"/>
                <a:cs typeface="Times New Roman" pitchFamily="18" charset="0"/>
              </a:rPr>
            </a:br>
            <a:r>
              <a:rPr lang="ru-RU" sz="1300" dirty="0" smtClean="0">
                <a:latin typeface="+mn-lt"/>
                <a:cs typeface="Times New Roman" pitchFamily="18" charset="0"/>
              </a:rPr>
              <a:t/>
            </a:r>
            <a:br>
              <a:rPr lang="ru-RU" sz="1300" dirty="0" smtClean="0">
                <a:latin typeface="+mn-lt"/>
                <a:cs typeface="Times New Roman" pitchFamily="18" charset="0"/>
              </a:rPr>
            </a:br>
            <a:r>
              <a:rPr lang="ru-RU" sz="1800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i="1" dirty="0" smtClean="0">
                <a:latin typeface="Times New Roman" pitchFamily="18" charset="0"/>
                <a:cs typeface="Times New Roman" pitchFamily="18" charset="0"/>
              </a:rPr>
            </a:br>
            <a:endParaRPr lang="ru-RU" sz="1800" b="1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1" name="Схема 10"/>
          <p:cNvGraphicFramePr/>
          <p:nvPr>
            <p:extLst>
              <p:ext uri="{D42A27DB-BD31-4B8C-83A1-F6EECF244321}">
                <p14:modId xmlns:p14="http://schemas.microsoft.com/office/powerpoint/2010/main" val="476896282"/>
              </p:ext>
            </p:extLst>
          </p:nvPr>
        </p:nvGraphicFramePr>
        <p:xfrm>
          <a:off x="1088292" y="2132856"/>
          <a:ext cx="3816424" cy="37601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2051" name="Picture 3" descr="I:\ПРПС.png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32040" y="2773345"/>
            <a:ext cx="3479268" cy="26854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494149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1400" dirty="0" smtClean="0">
                <a:latin typeface="+mn-lt"/>
                <a:cs typeface="Times New Roman" pitchFamily="18" charset="0"/>
              </a:rPr>
              <a:t/>
            </a:r>
            <a:br>
              <a:rPr lang="ru-RU" sz="1400" dirty="0" smtClean="0">
                <a:latin typeface="+mn-lt"/>
                <a:cs typeface="Times New Roman" pitchFamily="18" charset="0"/>
              </a:rPr>
            </a:br>
            <a:r>
              <a:rPr lang="ru-RU" sz="1400" dirty="0">
                <a:latin typeface="+mn-lt"/>
                <a:cs typeface="Times New Roman" pitchFamily="18" charset="0"/>
              </a:rPr>
              <a:t/>
            </a:r>
            <a:br>
              <a:rPr lang="ru-RU" sz="1400" dirty="0">
                <a:latin typeface="+mn-lt"/>
                <a:cs typeface="Times New Roman" pitchFamily="18" charset="0"/>
              </a:rPr>
            </a:br>
            <a:r>
              <a:rPr lang="ru-RU" sz="1400" dirty="0" smtClean="0">
                <a:latin typeface="+mn-lt"/>
                <a:cs typeface="Times New Roman" pitchFamily="18" charset="0"/>
              </a:rPr>
              <a:t/>
            </a:r>
            <a:br>
              <a:rPr lang="ru-RU" sz="1400" dirty="0" smtClean="0">
                <a:latin typeface="+mn-lt"/>
                <a:cs typeface="Times New Roman" pitchFamily="18" charset="0"/>
              </a:rPr>
            </a:br>
            <a:r>
              <a:rPr lang="ru-RU" sz="1300" dirty="0">
                <a:latin typeface="+mn-lt"/>
                <a:cs typeface="Times New Roman" pitchFamily="18" charset="0"/>
              </a:rPr>
              <a:t/>
            </a:r>
            <a:br>
              <a:rPr lang="ru-RU" sz="1300" dirty="0">
                <a:latin typeface="+mn-lt"/>
                <a:cs typeface="Times New Roman" pitchFamily="18" charset="0"/>
              </a:rPr>
            </a:br>
            <a:r>
              <a:rPr lang="ru-RU" sz="1300" dirty="0" smtClean="0">
                <a:latin typeface="+mn-lt"/>
                <a:cs typeface="Times New Roman" pitchFamily="18" charset="0"/>
              </a:rPr>
              <a:t/>
            </a:r>
            <a:br>
              <a:rPr lang="ru-RU" sz="1300" dirty="0" smtClean="0">
                <a:latin typeface="+mn-lt"/>
                <a:cs typeface="Times New Roman" pitchFamily="18" charset="0"/>
              </a:rPr>
            </a:br>
            <a:r>
              <a:rPr lang="ru-RU" sz="1300" i="1" dirty="0" smtClean="0">
                <a:latin typeface="+mn-lt"/>
                <a:cs typeface="Times New Roman" pitchFamily="18" charset="0"/>
              </a:rPr>
              <a:t/>
            </a:r>
            <a:br>
              <a:rPr lang="ru-RU" sz="1300" i="1" dirty="0" smtClean="0">
                <a:latin typeface="+mn-lt"/>
                <a:cs typeface="Times New Roman" pitchFamily="18" charset="0"/>
              </a:rPr>
            </a:br>
            <a:r>
              <a:rPr lang="ru-RU" sz="1800" i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i="1" dirty="0">
                <a:latin typeface="Times New Roman" pitchFamily="18" charset="0"/>
                <a:cs typeface="Times New Roman" pitchFamily="18" charset="0"/>
              </a:rPr>
            </a:br>
            <a:r>
              <a:rPr lang="ru-RU" sz="1800" i="1" dirty="0"/>
              <a:t/>
            </a:r>
            <a:br>
              <a:rPr lang="ru-RU" sz="1800" i="1" dirty="0"/>
            </a:br>
            <a:r>
              <a:rPr lang="ru-RU" b="1" dirty="0" smtClean="0"/>
              <a:t>            </a:t>
            </a:r>
            <a:endParaRPr lang="ru-RU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2286000" y="2413338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2996504" y="3244334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dirty="0"/>
          </a:p>
        </p:txBody>
      </p:sp>
      <p:sp>
        <p:nvSpPr>
          <p:cNvPr id="10" name="Заголовок 1"/>
          <p:cNvSpPr txBox="1">
            <a:spLocks/>
          </p:cNvSpPr>
          <p:nvPr/>
        </p:nvSpPr>
        <p:spPr bwMode="auto">
          <a:xfrm>
            <a:off x="539552" y="620688"/>
            <a:ext cx="8136904" cy="1080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ahoma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ahoma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ahoma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ahoma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ahoma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ahoma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ahoma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ahoma" pitchFamily="34" charset="0"/>
              </a:defRPr>
            </a:lvl9pPr>
          </a:lstStyle>
          <a:p>
            <a:pPr algn="just"/>
            <a:r>
              <a:rPr lang="ru-RU" sz="1400" dirty="0" smtClean="0">
                <a:latin typeface="+mn-lt"/>
                <a:cs typeface="Times New Roman" pitchFamily="18" charset="0"/>
              </a:rPr>
              <a:t/>
            </a:r>
            <a:br>
              <a:rPr lang="ru-RU" sz="1400" dirty="0" smtClean="0">
                <a:latin typeface="+mn-lt"/>
                <a:cs typeface="Times New Roman" pitchFamily="18" charset="0"/>
              </a:rPr>
            </a:br>
            <a:r>
              <a:rPr lang="ru-RU" sz="1400" dirty="0" smtClean="0">
                <a:latin typeface="+mn-lt"/>
                <a:cs typeface="Times New Roman" pitchFamily="18" charset="0"/>
              </a:rPr>
              <a:t/>
            </a:r>
            <a:br>
              <a:rPr lang="ru-RU" sz="1400" dirty="0" smtClean="0">
                <a:latin typeface="+mn-lt"/>
                <a:cs typeface="Times New Roman" pitchFamily="18" charset="0"/>
              </a:rPr>
            </a:br>
            <a:r>
              <a:rPr lang="ru-RU" sz="1400" dirty="0" smtClean="0">
                <a:latin typeface="+mn-lt"/>
                <a:cs typeface="Times New Roman" pitchFamily="18" charset="0"/>
              </a:rPr>
              <a:t/>
            </a:r>
            <a:br>
              <a:rPr lang="ru-RU" sz="1400" dirty="0" smtClean="0">
                <a:latin typeface="+mn-lt"/>
                <a:cs typeface="Times New Roman" pitchFamily="18" charset="0"/>
              </a:rPr>
            </a:br>
            <a:endParaRPr lang="ru-RU" sz="1400" dirty="0" smtClean="0">
              <a:latin typeface="+mn-lt"/>
              <a:cs typeface="Times New Roman" pitchFamily="18" charset="0"/>
            </a:endParaRPr>
          </a:p>
          <a:p>
            <a:pPr algn="just"/>
            <a:endParaRPr lang="ru-RU" sz="1400" b="1" i="1" dirty="0">
              <a:latin typeface="+mn-lt"/>
              <a:cs typeface="Times New Roman" pitchFamily="18" charset="0"/>
            </a:endParaRPr>
          </a:p>
          <a:p>
            <a:pPr algn="just"/>
            <a:endParaRPr lang="ru-RU" sz="1400" b="1" i="1" dirty="0" smtClean="0">
              <a:latin typeface="+mn-lt"/>
              <a:cs typeface="Times New Roman" pitchFamily="18" charset="0"/>
            </a:endParaRPr>
          </a:p>
          <a:p>
            <a:pPr algn="just"/>
            <a:endParaRPr lang="ru-RU" sz="1400" b="1" i="1" dirty="0">
              <a:latin typeface="+mn-lt"/>
              <a:cs typeface="Times New Roman" pitchFamily="18" charset="0"/>
            </a:endParaRPr>
          </a:p>
          <a:p>
            <a:pPr algn="just"/>
            <a:endParaRPr lang="ru-RU" sz="1400" b="1" i="1" dirty="0" smtClean="0">
              <a:latin typeface="+mn-lt"/>
              <a:cs typeface="Times New Roman" pitchFamily="18" charset="0"/>
            </a:endParaRPr>
          </a:p>
          <a:p>
            <a:pPr algn="just"/>
            <a:endParaRPr lang="ru-RU" sz="1400" b="1" i="1" dirty="0">
              <a:latin typeface="+mn-lt"/>
              <a:cs typeface="Times New Roman" pitchFamily="18" charset="0"/>
            </a:endParaRPr>
          </a:p>
          <a:p>
            <a:pPr algn="just"/>
            <a:endParaRPr lang="ru-RU" sz="1400" b="1" i="1" dirty="0" smtClean="0">
              <a:latin typeface="+mn-lt"/>
              <a:cs typeface="Times New Roman" pitchFamily="18" charset="0"/>
            </a:endParaRPr>
          </a:p>
          <a:p>
            <a:pPr algn="just"/>
            <a:endParaRPr lang="ru-RU" sz="2000" b="1" i="1" dirty="0">
              <a:latin typeface="+mn-lt"/>
              <a:cs typeface="Times New Roman" pitchFamily="18" charset="0"/>
            </a:endParaRPr>
          </a:p>
          <a:p>
            <a:pPr eaLnBrk="1" fontAlgn="auto" hangingPunct="1"/>
            <a:r>
              <a:rPr lang="ru-RU" b="1" i="1" dirty="0"/>
              <a:t>Насыщенность среды</a:t>
            </a:r>
            <a:r>
              <a:rPr lang="ru-RU" sz="2000" dirty="0"/>
              <a:t> </a:t>
            </a:r>
            <a:endParaRPr lang="ru-RU" sz="2000" dirty="0" smtClean="0"/>
          </a:p>
          <a:p>
            <a:pPr eaLnBrk="1" fontAlgn="auto" hangingPunct="1"/>
            <a:r>
              <a:rPr lang="ru-RU" sz="2000" i="1" dirty="0"/>
              <a:t>п</a:t>
            </a:r>
            <a:r>
              <a:rPr lang="ru-RU" sz="2000" i="1" dirty="0" smtClean="0"/>
              <a:t>редполагает:</a:t>
            </a:r>
            <a:endParaRPr lang="ru-RU" sz="1400" b="1" i="1" dirty="0" smtClean="0">
              <a:latin typeface="+mn-lt"/>
              <a:cs typeface="Times New Roman" pitchFamily="18" charset="0"/>
            </a:endParaRPr>
          </a:p>
          <a:p>
            <a:pPr algn="just"/>
            <a:endParaRPr lang="ru-RU" sz="1400" b="1" i="1" dirty="0">
              <a:latin typeface="+mn-lt"/>
              <a:cs typeface="Times New Roman" pitchFamily="18" charset="0"/>
            </a:endParaRPr>
          </a:p>
          <a:p>
            <a:pPr algn="just"/>
            <a:endParaRPr lang="ru-RU" sz="1400" b="1" i="1" dirty="0" smtClean="0">
              <a:latin typeface="+mn-lt"/>
              <a:cs typeface="Times New Roman" pitchFamily="18" charset="0"/>
            </a:endParaRPr>
          </a:p>
          <a:p>
            <a:pPr algn="just"/>
            <a:endParaRPr lang="ru-RU" sz="1400" b="1" i="1" dirty="0" smtClean="0">
              <a:latin typeface="+mn-lt"/>
              <a:cs typeface="Times New Roman" pitchFamily="18" charset="0"/>
            </a:endParaRPr>
          </a:p>
          <a:p>
            <a:pPr algn="just"/>
            <a:endParaRPr lang="ru-RU" sz="1400" b="1" i="1" dirty="0" smtClean="0">
              <a:latin typeface="+mn-lt"/>
              <a:cs typeface="Times New Roman" pitchFamily="18" charset="0"/>
            </a:endParaRPr>
          </a:p>
          <a:p>
            <a:pPr algn="just"/>
            <a:r>
              <a:rPr lang="ru-RU" sz="1300" dirty="0" smtClean="0">
                <a:latin typeface="+mn-lt"/>
                <a:cs typeface="Times New Roman" pitchFamily="18" charset="0"/>
              </a:rPr>
              <a:t/>
            </a:r>
            <a:br>
              <a:rPr lang="ru-RU" sz="1300" dirty="0" smtClean="0">
                <a:latin typeface="+mn-lt"/>
                <a:cs typeface="Times New Roman" pitchFamily="18" charset="0"/>
              </a:rPr>
            </a:br>
            <a:r>
              <a:rPr lang="ru-RU" sz="1300" dirty="0" smtClean="0">
                <a:latin typeface="+mn-lt"/>
                <a:cs typeface="Times New Roman" pitchFamily="18" charset="0"/>
              </a:rPr>
              <a:t/>
            </a:r>
            <a:br>
              <a:rPr lang="ru-RU" sz="1300" dirty="0" smtClean="0">
                <a:latin typeface="+mn-lt"/>
                <a:cs typeface="Times New Roman" pitchFamily="18" charset="0"/>
              </a:rPr>
            </a:br>
            <a:r>
              <a:rPr lang="ru-RU" sz="1800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i="1" dirty="0" smtClean="0">
                <a:latin typeface="Times New Roman" pitchFamily="18" charset="0"/>
                <a:cs typeface="Times New Roman" pitchFamily="18" charset="0"/>
              </a:rPr>
            </a:br>
            <a:endParaRPr lang="ru-RU" sz="1800" b="1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Rectangle 5"/>
          <p:cNvSpPr txBox="1">
            <a:spLocks noChangeArrowheads="1"/>
          </p:cNvSpPr>
          <p:nvPr/>
        </p:nvSpPr>
        <p:spPr bwMode="auto">
          <a:xfrm>
            <a:off x="539552" y="2413338"/>
            <a:ext cx="4392488" cy="3673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chemeClr val="tx2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2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2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2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2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2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2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2"/>
                </a:solidFill>
                <a:latin typeface="+mn-lt"/>
              </a:defRPr>
            </a:lvl9pPr>
          </a:lstStyle>
          <a:p>
            <a:pPr algn="just">
              <a:lnSpc>
                <a:spcPct val="90000"/>
              </a:lnSpc>
            </a:pPr>
            <a:r>
              <a:rPr lang="ru-RU" sz="2000" dirty="0" smtClean="0"/>
              <a:t>Разнообразие материалов, оборудования, инвентаря в группе и на участке</a:t>
            </a:r>
          </a:p>
          <a:p>
            <a:pPr marL="0" indent="0" algn="just">
              <a:lnSpc>
                <a:spcPct val="90000"/>
              </a:lnSpc>
              <a:buNone/>
            </a:pPr>
            <a:endParaRPr lang="ru-RU" sz="2000" dirty="0" smtClean="0"/>
          </a:p>
          <a:p>
            <a:pPr algn="just">
              <a:lnSpc>
                <a:spcPct val="90000"/>
              </a:lnSpc>
            </a:pPr>
            <a:r>
              <a:rPr lang="ru-RU" sz="2000" dirty="0" smtClean="0"/>
              <a:t>Должна соответствовать возрастным особенностям и содержанию программы</a:t>
            </a:r>
          </a:p>
          <a:p>
            <a:pPr>
              <a:lnSpc>
                <a:spcPct val="90000"/>
              </a:lnSpc>
            </a:pPr>
            <a:endParaRPr lang="ru-RU" sz="2400" dirty="0" smtClean="0"/>
          </a:p>
        </p:txBody>
      </p:sp>
      <p:pic>
        <p:nvPicPr>
          <p:cNvPr id="13" name="Объект 12"/>
          <p:cNvPicPr>
            <a:picLocks noGrp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76056" y="2413338"/>
            <a:ext cx="3312368" cy="280831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9796972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1400" dirty="0" smtClean="0">
                <a:latin typeface="+mn-lt"/>
                <a:cs typeface="Times New Roman" pitchFamily="18" charset="0"/>
              </a:rPr>
              <a:t/>
            </a:r>
            <a:br>
              <a:rPr lang="ru-RU" sz="1400" dirty="0" smtClean="0">
                <a:latin typeface="+mn-lt"/>
                <a:cs typeface="Times New Roman" pitchFamily="18" charset="0"/>
              </a:rPr>
            </a:br>
            <a:r>
              <a:rPr lang="ru-RU" sz="1400" dirty="0">
                <a:latin typeface="+mn-lt"/>
                <a:cs typeface="Times New Roman" pitchFamily="18" charset="0"/>
              </a:rPr>
              <a:t/>
            </a:r>
            <a:br>
              <a:rPr lang="ru-RU" sz="1400" dirty="0">
                <a:latin typeface="+mn-lt"/>
                <a:cs typeface="Times New Roman" pitchFamily="18" charset="0"/>
              </a:rPr>
            </a:br>
            <a:r>
              <a:rPr lang="ru-RU" sz="1400" dirty="0" smtClean="0">
                <a:latin typeface="+mn-lt"/>
                <a:cs typeface="Times New Roman" pitchFamily="18" charset="0"/>
              </a:rPr>
              <a:t/>
            </a:r>
            <a:br>
              <a:rPr lang="ru-RU" sz="1400" dirty="0" smtClean="0">
                <a:latin typeface="+mn-lt"/>
                <a:cs typeface="Times New Roman" pitchFamily="18" charset="0"/>
              </a:rPr>
            </a:br>
            <a:r>
              <a:rPr lang="ru-RU" sz="1300" dirty="0">
                <a:latin typeface="+mn-lt"/>
                <a:cs typeface="Times New Roman" pitchFamily="18" charset="0"/>
              </a:rPr>
              <a:t/>
            </a:r>
            <a:br>
              <a:rPr lang="ru-RU" sz="1300" dirty="0">
                <a:latin typeface="+mn-lt"/>
                <a:cs typeface="Times New Roman" pitchFamily="18" charset="0"/>
              </a:rPr>
            </a:br>
            <a:r>
              <a:rPr lang="ru-RU" sz="1300" dirty="0" smtClean="0">
                <a:latin typeface="+mn-lt"/>
                <a:cs typeface="Times New Roman" pitchFamily="18" charset="0"/>
              </a:rPr>
              <a:t/>
            </a:r>
            <a:br>
              <a:rPr lang="ru-RU" sz="1300" dirty="0" smtClean="0">
                <a:latin typeface="+mn-lt"/>
                <a:cs typeface="Times New Roman" pitchFamily="18" charset="0"/>
              </a:rPr>
            </a:br>
            <a:r>
              <a:rPr lang="ru-RU" sz="1300" i="1" dirty="0" smtClean="0">
                <a:latin typeface="+mn-lt"/>
                <a:cs typeface="Times New Roman" pitchFamily="18" charset="0"/>
              </a:rPr>
              <a:t/>
            </a:r>
            <a:br>
              <a:rPr lang="ru-RU" sz="1300" i="1" dirty="0" smtClean="0">
                <a:latin typeface="+mn-lt"/>
                <a:cs typeface="Times New Roman" pitchFamily="18" charset="0"/>
              </a:rPr>
            </a:br>
            <a:r>
              <a:rPr lang="ru-RU" sz="1800" i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i="1" dirty="0">
                <a:latin typeface="Times New Roman" pitchFamily="18" charset="0"/>
                <a:cs typeface="Times New Roman" pitchFamily="18" charset="0"/>
              </a:rPr>
            </a:br>
            <a:r>
              <a:rPr lang="ru-RU" sz="1800" i="1" dirty="0"/>
              <a:t/>
            </a:r>
            <a:br>
              <a:rPr lang="ru-RU" sz="1800" i="1" dirty="0"/>
            </a:br>
            <a:r>
              <a:rPr lang="ru-RU" b="1" dirty="0" smtClean="0"/>
              <a:t>            </a:t>
            </a:r>
            <a:endParaRPr lang="ru-RU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286000" y="2413338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2996504" y="3244334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dirty="0"/>
          </a:p>
        </p:txBody>
      </p:sp>
      <p:sp>
        <p:nvSpPr>
          <p:cNvPr id="10" name="Заголовок 1"/>
          <p:cNvSpPr txBox="1">
            <a:spLocks/>
          </p:cNvSpPr>
          <p:nvPr/>
        </p:nvSpPr>
        <p:spPr bwMode="auto">
          <a:xfrm>
            <a:off x="179512" y="620688"/>
            <a:ext cx="8712968" cy="936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ahoma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ahoma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ahoma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ahoma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ahoma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ahoma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ahoma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ahoma" pitchFamily="34" charset="0"/>
              </a:defRPr>
            </a:lvl9pPr>
          </a:lstStyle>
          <a:p>
            <a:pPr algn="l"/>
            <a:r>
              <a:rPr lang="ru-RU" sz="1400" dirty="0" smtClean="0">
                <a:latin typeface="+mn-lt"/>
                <a:cs typeface="Times New Roman" pitchFamily="18" charset="0"/>
              </a:rPr>
              <a:t/>
            </a:r>
            <a:br>
              <a:rPr lang="ru-RU" sz="1400" dirty="0" smtClean="0">
                <a:latin typeface="+mn-lt"/>
                <a:cs typeface="Times New Roman" pitchFamily="18" charset="0"/>
              </a:rPr>
            </a:br>
            <a:r>
              <a:rPr lang="ru-RU" sz="1400" dirty="0" smtClean="0">
                <a:latin typeface="+mn-lt"/>
                <a:cs typeface="Times New Roman" pitchFamily="18" charset="0"/>
              </a:rPr>
              <a:t/>
            </a:r>
            <a:br>
              <a:rPr lang="ru-RU" sz="1400" dirty="0" smtClean="0">
                <a:latin typeface="+mn-lt"/>
                <a:cs typeface="Times New Roman" pitchFamily="18" charset="0"/>
              </a:rPr>
            </a:br>
            <a:r>
              <a:rPr lang="ru-RU" sz="1400" dirty="0" smtClean="0">
                <a:latin typeface="+mn-lt"/>
                <a:cs typeface="Times New Roman" pitchFamily="18" charset="0"/>
              </a:rPr>
              <a:t/>
            </a:r>
            <a:br>
              <a:rPr lang="ru-RU" sz="1400" dirty="0" smtClean="0">
                <a:latin typeface="+mn-lt"/>
                <a:cs typeface="Times New Roman" pitchFamily="18" charset="0"/>
              </a:rPr>
            </a:br>
            <a:endParaRPr lang="ru-RU" sz="1400" dirty="0" smtClean="0">
              <a:latin typeface="+mn-lt"/>
              <a:cs typeface="Times New Roman" pitchFamily="18" charset="0"/>
            </a:endParaRPr>
          </a:p>
          <a:p>
            <a:pPr algn="l"/>
            <a:endParaRPr lang="ru-RU" sz="1400" b="1" i="1" dirty="0">
              <a:latin typeface="+mn-lt"/>
              <a:cs typeface="Times New Roman" pitchFamily="18" charset="0"/>
            </a:endParaRPr>
          </a:p>
          <a:p>
            <a:pPr algn="l"/>
            <a:endParaRPr lang="ru-RU" sz="1400" b="1" i="1" dirty="0" smtClean="0">
              <a:latin typeface="+mn-lt"/>
              <a:cs typeface="Times New Roman" pitchFamily="18" charset="0"/>
            </a:endParaRPr>
          </a:p>
          <a:p>
            <a:pPr algn="l"/>
            <a:endParaRPr lang="ru-RU" sz="1400" b="1" i="1" dirty="0">
              <a:latin typeface="+mn-lt"/>
              <a:cs typeface="Times New Roman" pitchFamily="18" charset="0"/>
            </a:endParaRPr>
          </a:p>
          <a:p>
            <a:pPr algn="l"/>
            <a:endParaRPr lang="ru-RU" sz="1400" b="1" i="1" dirty="0" smtClean="0">
              <a:latin typeface="+mn-lt"/>
              <a:cs typeface="Times New Roman" pitchFamily="18" charset="0"/>
            </a:endParaRPr>
          </a:p>
          <a:p>
            <a:pPr algn="l"/>
            <a:endParaRPr lang="ru-RU" sz="1400" b="1" i="1" dirty="0">
              <a:latin typeface="+mn-lt"/>
              <a:cs typeface="Times New Roman" pitchFamily="18" charset="0"/>
            </a:endParaRPr>
          </a:p>
          <a:p>
            <a:pPr algn="l"/>
            <a:endParaRPr lang="ru-RU" sz="1400" b="1" i="1" dirty="0" smtClean="0">
              <a:latin typeface="+mn-lt"/>
              <a:cs typeface="Times New Roman" pitchFamily="18" charset="0"/>
            </a:endParaRPr>
          </a:p>
          <a:p>
            <a:pPr algn="l"/>
            <a:endParaRPr lang="ru-RU" sz="2000" b="1" i="1" dirty="0">
              <a:latin typeface="+mn-lt"/>
              <a:cs typeface="Times New Roman" pitchFamily="18" charset="0"/>
            </a:endParaRPr>
          </a:p>
          <a:p>
            <a:pPr eaLnBrk="1" fontAlgn="auto" hangingPunct="1"/>
            <a:r>
              <a:rPr lang="ru-RU" sz="3600" b="1" i="1" dirty="0" err="1" smtClean="0"/>
              <a:t>Полифункциональность</a:t>
            </a:r>
            <a:r>
              <a:rPr lang="ru-RU" sz="3600" b="1" i="1" dirty="0" smtClean="0"/>
              <a:t> материалов </a:t>
            </a:r>
          </a:p>
          <a:p>
            <a:pPr eaLnBrk="1" fontAlgn="auto" hangingPunct="1"/>
            <a:r>
              <a:rPr lang="ru-RU" sz="2000" i="1" dirty="0" smtClean="0"/>
              <a:t>предполагает:</a:t>
            </a:r>
            <a:endParaRPr lang="ru-RU" sz="1400" b="1" i="1" dirty="0" smtClean="0">
              <a:latin typeface="+mn-lt"/>
              <a:cs typeface="Times New Roman" pitchFamily="18" charset="0"/>
            </a:endParaRPr>
          </a:p>
          <a:p>
            <a:pPr algn="l"/>
            <a:endParaRPr lang="ru-RU" sz="1400" b="1" i="1" dirty="0">
              <a:latin typeface="+mn-lt"/>
              <a:cs typeface="Times New Roman" pitchFamily="18" charset="0"/>
            </a:endParaRPr>
          </a:p>
          <a:p>
            <a:pPr algn="l"/>
            <a:endParaRPr lang="ru-RU" sz="1400" b="1" i="1" dirty="0" smtClean="0">
              <a:latin typeface="+mn-lt"/>
              <a:cs typeface="Times New Roman" pitchFamily="18" charset="0"/>
            </a:endParaRPr>
          </a:p>
          <a:p>
            <a:pPr algn="l"/>
            <a:endParaRPr lang="ru-RU" sz="1400" b="1" i="1" dirty="0" smtClean="0">
              <a:latin typeface="+mn-lt"/>
              <a:cs typeface="Times New Roman" pitchFamily="18" charset="0"/>
            </a:endParaRPr>
          </a:p>
          <a:p>
            <a:pPr algn="l"/>
            <a:endParaRPr lang="ru-RU" sz="1400" b="1" i="1" dirty="0" smtClean="0">
              <a:latin typeface="+mn-lt"/>
              <a:cs typeface="Times New Roman" pitchFamily="18" charset="0"/>
            </a:endParaRPr>
          </a:p>
          <a:p>
            <a:pPr algn="just"/>
            <a:r>
              <a:rPr lang="ru-RU" sz="1300" dirty="0" smtClean="0">
                <a:latin typeface="+mn-lt"/>
                <a:cs typeface="Times New Roman" pitchFamily="18" charset="0"/>
              </a:rPr>
              <a:t/>
            </a:r>
            <a:br>
              <a:rPr lang="ru-RU" sz="1300" dirty="0" smtClean="0">
                <a:latin typeface="+mn-lt"/>
                <a:cs typeface="Times New Roman" pitchFamily="18" charset="0"/>
              </a:rPr>
            </a:br>
            <a:r>
              <a:rPr lang="ru-RU" sz="1300" dirty="0" smtClean="0">
                <a:latin typeface="+mn-lt"/>
                <a:cs typeface="Times New Roman" pitchFamily="18" charset="0"/>
              </a:rPr>
              <a:t/>
            </a:r>
            <a:br>
              <a:rPr lang="ru-RU" sz="1300" dirty="0" smtClean="0">
                <a:latin typeface="+mn-lt"/>
                <a:cs typeface="Times New Roman" pitchFamily="18" charset="0"/>
              </a:rPr>
            </a:br>
            <a:r>
              <a:rPr lang="ru-RU" sz="1800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i="1" dirty="0" smtClean="0">
                <a:latin typeface="Times New Roman" pitchFamily="18" charset="0"/>
                <a:cs typeface="Times New Roman" pitchFamily="18" charset="0"/>
              </a:rPr>
            </a:br>
            <a:endParaRPr lang="ru-RU" sz="1800" b="1" i="1" dirty="0" smtClean="0">
              <a:latin typeface="Times New Roman" pitchFamily="18" charset="0"/>
              <a:cs typeface="Times New Roman" pitchFamily="18" charset="0"/>
            </a:endParaRPr>
          </a:p>
          <a:p>
            <a:pPr algn="l"/>
            <a:endParaRPr lang="ru-RU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Rectangle 5"/>
          <p:cNvSpPr txBox="1">
            <a:spLocks noGrp="1" noChangeArrowheads="1"/>
          </p:cNvSpPr>
          <p:nvPr>
            <p:ph sz="half" idx="2"/>
          </p:nvPr>
        </p:nvSpPr>
        <p:spPr bwMode="auto">
          <a:xfrm>
            <a:off x="4355976" y="2132856"/>
            <a:ext cx="4178424" cy="39933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chemeClr val="tx2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2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2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2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2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2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2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2"/>
                </a:solidFill>
                <a:latin typeface="+mn-lt"/>
              </a:defRPr>
            </a:lvl9pPr>
          </a:lstStyle>
          <a:p>
            <a:pPr algn="just">
              <a:lnSpc>
                <a:spcPct val="80000"/>
              </a:lnSpc>
            </a:pPr>
            <a:r>
              <a:rPr lang="ru-RU" sz="2000" dirty="0" smtClean="0"/>
              <a:t>Возможность разнообразного </a:t>
            </a:r>
            <a:r>
              <a:rPr lang="ru-RU" sz="2000" dirty="0"/>
              <a:t>использования различных составляющих предметной среды (детская мебель, маты, мягкие модули, ширмы и т.д</a:t>
            </a:r>
            <a:r>
              <a:rPr lang="ru-RU" sz="2000" dirty="0" smtClean="0"/>
              <a:t>.)</a:t>
            </a:r>
          </a:p>
          <a:p>
            <a:pPr marL="0" indent="0" algn="just">
              <a:lnSpc>
                <a:spcPct val="80000"/>
              </a:lnSpc>
              <a:buNone/>
            </a:pPr>
            <a:endParaRPr lang="ru-RU" sz="2000" dirty="0"/>
          </a:p>
          <a:p>
            <a:pPr algn="just">
              <a:lnSpc>
                <a:spcPct val="80000"/>
              </a:lnSpc>
            </a:pPr>
            <a:r>
              <a:rPr lang="ru-RU" sz="2000" dirty="0"/>
              <a:t>Наличие не обладающих жёстко закреплённым способом употребления полифункциональных предметов (в т</a:t>
            </a:r>
            <a:r>
              <a:rPr lang="ru-RU" sz="2000" dirty="0" smtClean="0"/>
              <a:t>. ч</a:t>
            </a:r>
            <a:r>
              <a:rPr lang="ru-RU" sz="2000" dirty="0"/>
              <a:t>. природные материалы, предметы-заместители)</a:t>
            </a:r>
          </a:p>
        </p:txBody>
      </p:sp>
      <p:pic>
        <p:nvPicPr>
          <p:cNvPr id="3075" name="Picture 3" descr="I:\Фото предметно\DSCN3060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9592" y="2598004"/>
            <a:ext cx="3478064" cy="260854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305081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1400" dirty="0" smtClean="0">
                <a:latin typeface="+mn-lt"/>
                <a:cs typeface="Times New Roman" pitchFamily="18" charset="0"/>
              </a:rPr>
              <a:t/>
            </a:r>
            <a:br>
              <a:rPr lang="ru-RU" sz="1400" dirty="0" smtClean="0">
                <a:latin typeface="+mn-lt"/>
                <a:cs typeface="Times New Roman" pitchFamily="18" charset="0"/>
              </a:rPr>
            </a:br>
            <a:r>
              <a:rPr lang="ru-RU" sz="1400" dirty="0">
                <a:latin typeface="+mn-lt"/>
                <a:cs typeface="Times New Roman" pitchFamily="18" charset="0"/>
              </a:rPr>
              <a:t/>
            </a:r>
            <a:br>
              <a:rPr lang="ru-RU" sz="1400" dirty="0">
                <a:latin typeface="+mn-lt"/>
                <a:cs typeface="Times New Roman" pitchFamily="18" charset="0"/>
              </a:rPr>
            </a:br>
            <a:r>
              <a:rPr lang="ru-RU" sz="1400" dirty="0" smtClean="0">
                <a:latin typeface="+mn-lt"/>
                <a:cs typeface="Times New Roman" pitchFamily="18" charset="0"/>
              </a:rPr>
              <a:t/>
            </a:r>
            <a:br>
              <a:rPr lang="ru-RU" sz="1400" dirty="0" smtClean="0">
                <a:latin typeface="+mn-lt"/>
                <a:cs typeface="Times New Roman" pitchFamily="18" charset="0"/>
              </a:rPr>
            </a:br>
            <a:r>
              <a:rPr lang="ru-RU" sz="1300" dirty="0">
                <a:latin typeface="+mn-lt"/>
                <a:cs typeface="Times New Roman" pitchFamily="18" charset="0"/>
              </a:rPr>
              <a:t/>
            </a:r>
            <a:br>
              <a:rPr lang="ru-RU" sz="1300" dirty="0">
                <a:latin typeface="+mn-lt"/>
                <a:cs typeface="Times New Roman" pitchFamily="18" charset="0"/>
              </a:rPr>
            </a:br>
            <a:r>
              <a:rPr lang="ru-RU" sz="1300" dirty="0" smtClean="0">
                <a:latin typeface="+mn-lt"/>
                <a:cs typeface="Times New Roman" pitchFamily="18" charset="0"/>
              </a:rPr>
              <a:t/>
            </a:r>
            <a:br>
              <a:rPr lang="ru-RU" sz="1300" dirty="0" smtClean="0">
                <a:latin typeface="+mn-lt"/>
                <a:cs typeface="Times New Roman" pitchFamily="18" charset="0"/>
              </a:rPr>
            </a:br>
            <a:r>
              <a:rPr lang="ru-RU" sz="1300" i="1" dirty="0" smtClean="0">
                <a:latin typeface="+mn-lt"/>
                <a:cs typeface="Times New Roman" pitchFamily="18" charset="0"/>
              </a:rPr>
              <a:t/>
            </a:r>
            <a:br>
              <a:rPr lang="ru-RU" sz="1300" i="1" dirty="0" smtClean="0">
                <a:latin typeface="+mn-lt"/>
                <a:cs typeface="Times New Roman" pitchFamily="18" charset="0"/>
              </a:rPr>
            </a:br>
            <a:r>
              <a:rPr lang="ru-RU" sz="1800" i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i="1" dirty="0">
                <a:latin typeface="Times New Roman" pitchFamily="18" charset="0"/>
                <a:cs typeface="Times New Roman" pitchFamily="18" charset="0"/>
              </a:rPr>
            </a:br>
            <a:r>
              <a:rPr lang="ru-RU" sz="1800" i="1" dirty="0"/>
              <a:t/>
            </a:r>
            <a:br>
              <a:rPr lang="ru-RU" sz="1800" i="1" dirty="0"/>
            </a:br>
            <a:r>
              <a:rPr lang="ru-RU" b="1" dirty="0" smtClean="0"/>
              <a:t>            </a:t>
            </a:r>
            <a:endParaRPr lang="ru-RU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286000" y="2413338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2996504" y="3244334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dirty="0"/>
          </a:p>
        </p:txBody>
      </p:sp>
      <p:sp>
        <p:nvSpPr>
          <p:cNvPr id="10" name="Заголовок 1"/>
          <p:cNvSpPr txBox="1">
            <a:spLocks/>
          </p:cNvSpPr>
          <p:nvPr/>
        </p:nvSpPr>
        <p:spPr bwMode="auto">
          <a:xfrm>
            <a:off x="179512" y="620688"/>
            <a:ext cx="8712968" cy="936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ahoma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ahoma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ahoma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ahoma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ahoma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ahoma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ahoma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ahoma" pitchFamily="34" charset="0"/>
              </a:defRPr>
            </a:lvl9pPr>
          </a:lstStyle>
          <a:p>
            <a:pPr algn="l"/>
            <a:r>
              <a:rPr lang="ru-RU" sz="1400" dirty="0" smtClean="0">
                <a:latin typeface="+mn-lt"/>
                <a:cs typeface="Times New Roman" pitchFamily="18" charset="0"/>
              </a:rPr>
              <a:t/>
            </a:r>
            <a:br>
              <a:rPr lang="ru-RU" sz="1400" dirty="0" smtClean="0">
                <a:latin typeface="+mn-lt"/>
                <a:cs typeface="Times New Roman" pitchFamily="18" charset="0"/>
              </a:rPr>
            </a:br>
            <a:r>
              <a:rPr lang="ru-RU" sz="1400" dirty="0" smtClean="0">
                <a:latin typeface="+mn-lt"/>
                <a:cs typeface="Times New Roman" pitchFamily="18" charset="0"/>
              </a:rPr>
              <a:t/>
            </a:r>
            <a:br>
              <a:rPr lang="ru-RU" sz="1400" dirty="0" smtClean="0">
                <a:latin typeface="+mn-lt"/>
                <a:cs typeface="Times New Roman" pitchFamily="18" charset="0"/>
              </a:rPr>
            </a:br>
            <a:r>
              <a:rPr lang="ru-RU" sz="1400" dirty="0" smtClean="0">
                <a:latin typeface="+mn-lt"/>
                <a:cs typeface="Times New Roman" pitchFamily="18" charset="0"/>
              </a:rPr>
              <a:t/>
            </a:r>
            <a:br>
              <a:rPr lang="ru-RU" sz="1400" dirty="0" smtClean="0">
                <a:latin typeface="+mn-lt"/>
                <a:cs typeface="Times New Roman" pitchFamily="18" charset="0"/>
              </a:rPr>
            </a:br>
            <a:endParaRPr lang="ru-RU" sz="1400" dirty="0" smtClean="0">
              <a:latin typeface="+mn-lt"/>
              <a:cs typeface="Times New Roman" pitchFamily="18" charset="0"/>
            </a:endParaRPr>
          </a:p>
          <a:p>
            <a:pPr algn="l"/>
            <a:endParaRPr lang="ru-RU" sz="1400" b="1" i="1" dirty="0">
              <a:latin typeface="+mn-lt"/>
              <a:cs typeface="Times New Roman" pitchFamily="18" charset="0"/>
            </a:endParaRPr>
          </a:p>
          <a:p>
            <a:pPr algn="l"/>
            <a:endParaRPr lang="ru-RU" sz="1400" b="1" i="1" dirty="0" smtClean="0">
              <a:latin typeface="+mn-lt"/>
              <a:cs typeface="Times New Roman" pitchFamily="18" charset="0"/>
            </a:endParaRPr>
          </a:p>
          <a:p>
            <a:pPr algn="l"/>
            <a:endParaRPr lang="ru-RU" sz="1400" b="1" i="1" dirty="0">
              <a:latin typeface="+mn-lt"/>
              <a:cs typeface="Times New Roman" pitchFamily="18" charset="0"/>
            </a:endParaRPr>
          </a:p>
          <a:p>
            <a:pPr algn="l"/>
            <a:endParaRPr lang="ru-RU" sz="1400" b="1" i="1" dirty="0" smtClean="0">
              <a:latin typeface="+mn-lt"/>
              <a:cs typeface="Times New Roman" pitchFamily="18" charset="0"/>
            </a:endParaRPr>
          </a:p>
          <a:p>
            <a:pPr eaLnBrk="1" fontAlgn="auto" hangingPunct="1"/>
            <a:endParaRPr lang="ru-RU" sz="1400" b="1" i="1" dirty="0">
              <a:latin typeface="+mn-lt"/>
              <a:cs typeface="Times New Roman" pitchFamily="18" charset="0"/>
            </a:endParaRPr>
          </a:p>
          <a:p>
            <a:pPr eaLnBrk="1" fontAlgn="auto" hangingPunct="1"/>
            <a:r>
              <a:rPr lang="ru-RU" sz="2800" b="1" i="1" dirty="0" err="1" smtClean="0"/>
              <a:t>Трансформируемость</a:t>
            </a:r>
            <a:r>
              <a:rPr lang="ru-RU" sz="2800" dirty="0" smtClean="0"/>
              <a:t> </a:t>
            </a:r>
            <a:r>
              <a:rPr lang="ru-RU" sz="2400" dirty="0" smtClean="0"/>
              <a:t> пространства </a:t>
            </a:r>
          </a:p>
          <a:p>
            <a:pPr eaLnBrk="1" fontAlgn="auto" hangingPunct="1"/>
            <a:r>
              <a:rPr lang="ru-RU" sz="2400" dirty="0" smtClean="0"/>
              <a:t>обеспечивает </a:t>
            </a:r>
            <a:r>
              <a:rPr lang="ru-RU" sz="2400" dirty="0"/>
              <a:t>возможность изменений </a:t>
            </a:r>
            <a:r>
              <a:rPr lang="ru-RU" sz="2400" dirty="0" smtClean="0"/>
              <a:t>РППС </a:t>
            </a:r>
          </a:p>
          <a:p>
            <a:pPr eaLnBrk="1" fontAlgn="auto" hangingPunct="1"/>
            <a:r>
              <a:rPr lang="ru-RU" sz="2400" dirty="0" smtClean="0"/>
              <a:t>в зависимости:</a:t>
            </a:r>
            <a:endParaRPr lang="ru-RU" sz="2400" b="1" i="1" dirty="0" smtClean="0">
              <a:cs typeface="Times New Roman" pitchFamily="18" charset="0"/>
            </a:endParaRPr>
          </a:p>
          <a:p>
            <a:pPr algn="l"/>
            <a:endParaRPr lang="ru-RU" sz="1400" b="1" i="1" dirty="0">
              <a:latin typeface="+mn-lt"/>
              <a:cs typeface="Times New Roman" pitchFamily="18" charset="0"/>
            </a:endParaRPr>
          </a:p>
          <a:p>
            <a:pPr algn="l"/>
            <a:endParaRPr lang="ru-RU" sz="1400" b="1" i="1" dirty="0" smtClean="0">
              <a:latin typeface="+mn-lt"/>
              <a:cs typeface="Times New Roman" pitchFamily="18" charset="0"/>
            </a:endParaRPr>
          </a:p>
          <a:p>
            <a:pPr algn="l"/>
            <a:endParaRPr lang="ru-RU" sz="1400" b="1" i="1" dirty="0" smtClean="0">
              <a:latin typeface="+mn-lt"/>
              <a:cs typeface="Times New Roman" pitchFamily="18" charset="0"/>
            </a:endParaRPr>
          </a:p>
          <a:p>
            <a:pPr algn="l"/>
            <a:r>
              <a:rPr lang="ru-RU" sz="1300" dirty="0" smtClean="0">
                <a:latin typeface="+mn-lt"/>
                <a:cs typeface="Times New Roman" pitchFamily="18" charset="0"/>
              </a:rPr>
              <a:t/>
            </a:r>
            <a:br>
              <a:rPr lang="ru-RU" sz="1300" dirty="0" smtClean="0">
                <a:latin typeface="+mn-lt"/>
                <a:cs typeface="Times New Roman" pitchFamily="18" charset="0"/>
              </a:rPr>
            </a:br>
            <a:r>
              <a:rPr lang="ru-RU" sz="1300" dirty="0" smtClean="0">
                <a:latin typeface="+mn-lt"/>
                <a:cs typeface="Times New Roman" pitchFamily="18" charset="0"/>
              </a:rPr>
              <a:t/>
            </a:r>
            <a:br>
              <a:rPr lang="ru-RU" sz="1300" dirty="0" smtClean="0">
                <a:latin typeface="+mn-lt"/>
                <a:cs typeface="Times New Roman" pitchFamily="18" charset="0"/>
              </a:rPr>
            </a:br>
            <a:r>
              <a:rPr lang="ru-RU" sz="1800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i="1" dirty="0" smtClean="0">
                <a:latin typeface="Times New Roman" pitchFamily="18" charset="0"/>
                <a:cs typeface="Times New Roman" pitchFamily="18" charset="0"/>
              </a:rPr>
            </a:br>
            <a:endParaRPr lang="ru-RU" sz="1800" b="1" i="1" dirty="0" smtClean="0">
              <a:latin typeface="Times New Roman" pitchFamily="18" charset="0"/>
              <a:cs typeface="Times New Roman" pitchFamily="18" charset="0"/>
            </a:endParaRPr>
          </a:p>
          <a:p>
            <a:pPr algn="l"/>
            <a:endParaRPr lang="ru-RU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Rectangle 4"/>
          <p:cNvSpPr txBox="1">
            <a:spLocks noChangeArrowheads="1"/>
          </p:cNvSpPr>
          <p:nvPr/>
        </p:nvSpPr>
        <p:spPr bwMode="auto">
          <a:xfrm>
            <a:off x="838200" y="2362200"/>
            <a:ext cx="3770313" cy="3724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chemeClr val="tx2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2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800">
                <a:solidFill>
                  <a:schemeClr val="tx2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800">
                <a:solidFill>
                  <a:schemeClr val="tx2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800">
                <a:solidFill>
                  <a:schemeClr val="tx2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800">
                <a:solidFill>
                  <a:schemeClr val="tx2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800">
                <a:solidFill>
                  <a:schemeClr val="tx2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800">
                <a:solidFill>
                  <a:schemeClr val="tx2"/>
                </a:solidFill>
                <a:latin typeface="+mn-lt"/>
              </a:defRPr>
            </a:lvl9pPr>
          </a:lstStyle>
          <a:p>
            <a:r>
              <a:rPr lang="ru-RU" sz="2400" dirty="0" smtClean="0"/>
              <a:t>От образовательной ситуации</a:t>
            </a:r>
          </a:p>
          <a:p>
            <a:pPr marL="0" indent="0">
              <a:buNone/>
            </a:pPr>
            <a:endParaRPr lang="ru-RU" sz="2400" dirty="0" smtClean="0"/>
          </a:p>
          <a:p>
            <a:r>
              <a:rPr lang="ru-RU" sz="2400" dirty="0" smtClean="0"/>
              <a:t>От меняющихся интересов детей</a:t>
            </a:r>
          </a:p>
          <a:p>
            <a:endParaRPr lang="ru-RU" sz="2400" dirty="0" smtClean="0"/>
          </a:p>
          <a:p>
            <a:r>
              <a:rPr lang="ru-RU" sz="2400" dirty="0" smtClean="0"/>
              <a:t>От возможностей детей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60032" y="2362199"/>
            <a:ext cx="3228184" cy="277197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442039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4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1400" dirty="0" smtClean="0">
                <a:latin typeface="+mn-lt"/>
                <a:cs typeface="Times New Roman" pitchFamily="18" charset="0"/>
              </a:rPr>
              <a:t/>
            </a:r>
            <a:br>
              <a:rPr lang="ru-RU" sz="1400" dirty="0" smtClean="0">
                <a:latin typeface="+mn-lt"/>
                <a:cs typeface="Times New Roman" pitchFamily="18" charset="0"/>
              </a:rPr>
            </a:br>
            <a:r>
              <a:rPr lang="ru-RU" sz="1400" dirty="0">
                <a:latin typeface="+mn-lt"/>
                <a:cs typeface="Times New Roman" pitchFamily="18" charset="0"/>
              </a:rPr>
              <a:t/>
            </a:r>
            <a:br>
              <a:rPr lang="ru-RU" sz="1400" dirty="0">
                <a:latin typeface="+mn-lt"/>
                <a:cs typeface="Times New Roman" pitchFamily="18" charset="0"/>
              </a:rPr>
            </a:br>
            <a:r>
              <a:rPr lang="ru-RU" sz="1400" dirty="0" smtClean="0">
                <a:latin typeface="+mn-lt"/>
                <a:cs typeface="Times New Roman" pitchFamily="18" charset="0"/>
              </a:rPr>
              <a:t/>
            </a:r>
            <a:br>
              <a:rPr lang="ru-RU" sz="1400" dirty="0" smtClean="0">
                <a:latin typeface="+mn-lt"/>
                <a:cs typeface="Times New Roman" pitchFamily="18" charset="0"/>
              </a:rPr>
            </a:br>
            <a:r>
              <a:rPr lang="ru-RU" sz="1300" dirty="0">
                <a:latin typeface="+mn-lt"/>
                <a:cs typeface="Times New Roman" pitchFamily="18" charset="0"/>
              </a:rPr>
              <a:t/>
            </a:r>
            <a:br>
              <a:rPr lang="ru-RU" sz="1300" dirty="0">
                <a:latin typeface="+mn-lt"/>
                <a:cs typeface="Times New Roman" pitchFamily="18" charset="0"/>
              </a:rPr>
            </a:br>
            <a:r>
              <a:rPr lang="ru-RU" sz="1300" dirty="0" smtClean="0">
                <a:latin typeface="+mn-lt"/>
                <a:cs typeface="Times New Roman" pitchFamily="18" charset="0"/>
              </a:rPr>
              <a:t/>
            </a:r>
            <a:br>
              <a:rPr lang="ru-RU" sz="1300" dirty="0" smtClean="0">
                <a:latin typeface="+mn-lt"/>
                <a:cs typeface="Times New Roman" pitchFamily="18" charset="0"/>
              </a:rPr>
            </a:br>
            <a:r>
              <a:rPr lang="ru-RU" sz="1300" i="1" dirty="0" smtClean="0">
                <a:latin typeface="+mn-lt"/>
                <a:cs typeface="Times New Roman" pitchFamily="18" charset="0"/>
              </a:rPr>
              <a:t/>
            </a:r>
            <a:br>
              <a:rPr lang="ru-RU" sz="1300" i="1" dirty="0" smtClean="0">
                <a:latin typeface="+mn-lt"/>
                <a:cs typeface="Times New Roman" pitchFamily="18" charset="0"/>
              </a:rPr>
            </a:br>
            <a:r>
              <a:rPr lang="ru-RU" sz="1800" i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i="1" dirty="0">
                <a:latin typeface="Times New Roman" pitchFamily="18" charset="0"/>
                <a:cs typeface="Times New Roman" pitchFamily="18" charset="0"/>
              </a:rPr>
            </a:br>
            <a:r>
              <a:rPr lang="ru-RU" sz="1800" i="1" dirty="0"/>
              <a:t/>
            </a:r>
            <a:br>
              <a:rPr lang="ru-RU" sz="1800" i="1" dirty="0"/>
            </a:br>
            <a:r>
              <a:rPr lang="ru-RU" b="1" dirty="0" smtClean="0"/>
              <a:t>            </a:t>
            </a:r>
            <a:endParaRPr lang="ru-RU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670176" cy="4144963"/>
          </a:xfrm>
        </p:spPr>
        <p:txBody>
          <a:bodyPr/>
          <a:lstStyle/>
          <a:p>
            <a:pPr marL="0" indent="0" algn="just">
              <a:buNone/>
            </a:pPr>
            <a:r>
              <a:rPr lang="ru-RU" sz="1400" b="1" dirty="0"/>
              <a:t>Адаптация РППС для:</a:t>
            </a:r>
          </a:p>
          <a:p>
            <a:pPr marL="0" indent="0" algn="just">
              <a:buNone/>
            </a:pPr>
            <a:r>
              <a:rPr lang="ru-RU" sz="1400" dirty="0"/>
              <a:t>• разных типов образовательных </a:t>
            </a:r>
            <a:r>
              <a:rPr lang="ru-RU" sz="1400" dirty="0" smtClean="0"/>
              <a:t>организаций</a:t>
            </a:r>
            <a:endParaRPr lang="ru-RU" sz="1400" dirty="0"/>
          </a:p>
          <a:p>
            <a:pPr marL="0" indent="0" algn="just">
              <a:buNone/>
            </a:pPr>
            <a:r>
              <a:rPr lang="ru-RU" sz="1400" dirty="0"/>
              <a:t>• содержания образовательных </a:t>
            </a:r>
            <a:r>
              <a:rPr lang="ru-RU" sz="1400" dirty="0" smtClean="0"/>
              <a:t>программ</a:t>
            </a:r>
            <a:endParaRPr lang="ru-RU" sz="1400" dirty="0"/>
          </a:p>
          <a:p>
            <a:pPr marL="0" indent="0" algn="just">
              <a:buNone/>
            </a:pPr>
            <a:r>
              <a:rPr lang="ru-RU" sz="1400" dirty="0"/>
              <a:t>• региональных культурных </a:t>
            </a:r>
            <a:r>
              <a:rPr lang="ru-RU" sz="1400" dirty="0" smtClean="0"/>
              <a:t>традиций</a:t>
            </a:r>
            <a:endParaRPr lang="ru-RU" sz="1400" dirty="0"/>
          </a:p>
          <a:p>
            <a:pPr marL="0" indent="0" algn="just">
              <a:buNone/>
            </a:pPr>
            <a:r>
              <a:rPr lang="ru-RU" sz="1400" dirty="0" smtClean="0"/>
              <a:t>•специфики </a:t>
            </a:r>
            <a:r>
              <a:rPr lang="ru-RU" sz="1400" dirty="0" err="1" smtClean="0"/>
              <a:t>воспитательно</a:t>
            </a:r>
            <a:r>
              <a:rPr lang="ru-RU" sz="1400" dirty="0"/>
              <a:t> </a:t>
            </a:r>
            <a:r>
              <a:rPr lang="ru-RU" sz="1400" dirty="0" smtClean="0"/>
              <a:t>- образовательных задач ДОО…</a:t>
            </a:r>
          </a:p>
          <a:p>
            <a:pPr marL="0" indent="0" algn="just">
              <a:buNone/>
            </a:pPr>
            <a:r>
              <a:rPr lang="ru-RU" sz="1400" b="1" dirty="0"/>
              <a:t>Вариативность среды </a:t>
            </a:r>
            <a:r>
              <a:rPr lang="ru-RU" sz="1400" b="1" dirty="0" smtClean="0"/>
              <a:t>предполагает:</a:t>
            </a:r>
            <a:endParaRPr lang="ru-RU" sz="1400" dirty="0" smtClean="0"/>
          </a:p>
          <a:p>
            <a:pPr marL="0" indent="0" algn="just">
              <a:buNone/>
            </a:pPr>
            <a:r>
              <a:rPr lang="ru-RU" sz="1400" dirty="0"/>
              <a:t>• </a:t>
            </a:r>
            <a:r>
              <a:rPr lang="ru-RU" sz="1400" dirty="0" smtClean="0"/>
              <a:t>Наличие </a:t>
            </a:r>
            <a:r>
              <a:rPr lang="ru-RU" sz="1400" dirty="0"/>
              <a:t>различных </a:t>
            </a:r>
            <a:r>
              <a:rPr lang="ru-RU" sz="1400" dirty="0" smtClean="0"/>
              <a:t>пространств</a:t>
            </a:r>
          </a:p>
          <a:p>
            <a:pPr marL="0" indent="0" algn="just">
              <a:buNone/>
            </a:pPr>
            <a:r>
              <a:rPr lang="ru-RU" sz="1400" dirty="0"/>
              <a:t>• </a:t>
            </a:r>
            <a:r>
              <a:rPr lang="ru-RU" sz="1400" dirty="0" smtClean="0"/>
              <a:t>Периодическую </a:t>
            </a:r>
            <a:r>
              <a:rPr lang="ru-RU" sz="1400" dirty="0"/>
              <a:t>сменяемость игрового </a:t>
            </a:r>
            <a:r>
              <a:rPr lang="ru-RU" sz="1400" dirty="0" smtClean="0"/>
              <a:t>материала</a:t>
            </a:r>
          </a:p>
          <a:p>
            <a:pPr marL="0" indent="0" algn="just">
              <a:buNone/>
            </a:pPr>
            <a:r>
              <a:rPr lang="ru-RU" sz="1400" dirty="0"/>
              <a:t>• </a:t>
            </a:r>
            <a:r>
              <a:rPr lang="ru-RU" sz="1400" dirty="0" smtClean="0"/>
              <a:t>Разнообразие </a:t>
            </a:r>
            <a:r>
              <a:rPr lang="ru-RU" sz="1400" dirty="0"/>
              <a:t>материалов и игрушек для обеспечения свободного выбора </a:t>
            </a:r>
            <a:r>
              <a:rPr lang="ru-RU" sz="1400" dirty="0" smtClean="0"/>
              <a:t>детьми</a:t>
            </a:r>
          </a:p>
          <a:p>
            <a:pPr marL="0" indent="0" algn="just">
              <a:buNone/>
            </a:pPr>
            <a:r>
              <a:rPr lang="ru-RU" sz="1400" dirty="0"/>
              <a:t>• </a:t>
            </a:r>
            <a:r>
              <a:rPr lang="ru-RU" sz="1400" dirty="0" smtClean="0"/>
              <a:t>Появление </a:t>
            </a:r>
            <a:r>
              <a:rPr lang="ru-RU" sz="1400" dirty="0"/>
              <a:t>новых предметов</a:t>
            </a:r>
          </a:p>
          <a:p>
            <a:pPr marL="0" indent="0">
              <a:buNone/>
            </a:pPr>
            <a:endParaRPr lang="ru-RU" sz="14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286000" y="2413338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2996504" y="3244334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dirty="0"/>
          </a:p>
        </p:txBody>
      </p:sp>
      <p:sp>
        <p:nvSpPr>
          <p:cNvPr id="10" name="Заголовок 1"/>
          <p:cNvSpPr txBox="1">
            <a:spLocks/>
          </p:cNvSpPr>
          <p:nvPr/>
        </p:nvSpPr>
        <p:spPr bwMode="auto">
          <a:xfrm>
            <a:off x="179512" y="620688"/>
            <a:ext cx="8712968" cy="936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ahoma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ahoma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ahoma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ahoma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ahoma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ahoma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ahoma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ahoma" pitchFamily="34" charset="0"/>
              </a:defRPr>
            </a:lvl9pPr>
          </a:lstStyle>
          <a:p>
            <a:r>
              <a:rPr lang="ru-RU" b="1" i="1" dirty="0"/>
              <a:t>Вариативность среды </a:t>
            </a:r>
            <a:endParaRPr lang="ru-RU" b="1" i="1" dirty="0" smtClean="0"/>
          </a:p>
          <a:p>
            <a:endParaRPr lang="ru-RU" sz="28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 descr="I:\Фото предметно\DSCN3090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41417" y="2632999"/>
            <a:ext cx="1779662" cy="208485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I:\Фото предметно\DSCN3134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34750" y="2598004"/>
            <a:ext cx="2345273" cy="208485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61275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0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1400" dirty="0" smtClean="0">
                <a:latin typeface="+mn-lt"/>
                <a:cs typeface="Times New Roman" pitchFamily="18" charset="0"/>
              </a:rPr>
              <a:t/>
            </a:r>
            <a:br>
              <a:rPr lang="ru-RU" sz="1400" dirty="0" smtClean="0">
                <a:latin typeface="+mn-lt"/>
                <a:cs typeface="Times New Roman" pitchFamily="18" charset="0"/>
              </a:rPr>
            </a:br>
            <a:r>
              <a:rPr lang="ru-RU" sz="1400" dirty="0">
                <a:latin typeface="+mn-lt"/>
                <a:cs typeface="Times New Roman" pitchFamily="18" charset="0"/>
              </a:rPr>
              <a:t/>
            </a:r>
            <a:br>
              <a:rPr lang="ru-RU" sz="1400" dirty="0">
                <a:latin typeface="+mn-lt"/>
                <a:cs typeface="Times New Roman" pitchFamily="18" charset="0"/>
              </a:rPr>
            </a:br>
            <a:r>
              <a:rPr lang="ru-RU" sz="1400" dirty="0" smtClean="0">
                <a:latin typeface="+mn-lt"/>
                <a:cs typeface="Times New Roman" pitchFamily="18" charset="0"/>
              </a:rPr>
              <a:t/>
            </a:r>
            <a:br>
              <a:rPr lang="ru-RU" sz="1400" dirty="0" smtClean="0">
                <a:latin typeface="+mn-lt"/>
                <a:cs typeface="Times New Roman" pitchFamily="18" charset="0"/>
              </a:rPr>
            </a:br>
            <a:r>
              <a:rPr lang="ru-RU" sz="1300" dirty="0">
                <a:latin typeface="+mn-lt"/>
                <a:cs typeface="Times New Roman" pitchFamily="18" charset="0"/>
              </a:rPr>
              <a:t/>
            </a:r>
            <a:br>
              <a:rPr lang="ru-RU" sz="1300" dirty="0">
                <a:latin typeface="+mn-lt"/>
                <a:cs typeface="Times New Roman" pitchFamily="18" charset="0"/>
              </a:rPr>
            </a:br>
            <a:r>
              <a:rPr lang="ru-RU" sz="1300" dirty="0" smtClean="0">
                <a:latin typeface="+mn-lt"/>
                <a:cs typeface="Times New Roman" pitchFamily="18" charset="0"/>
              </a:rPr>
              <a:t/>
            </a:r>
            <a:br>
              <a:rPr lang="ru-RU" sz="1300" dirty="0" smtClean="0">
                <a:latin typeface="+mn-lt"/>
                <a:cs typeface="Times New Roman" pitchFamily="18" charset="0"/>
              </a:rPr>
            </a:br>
            <a:r>
              <a:rPr lang="ru-RU" sz="1300" i="1" dirty="0" smtClean="0">
                <a:latin typeface="+mn-lt"/>
                <a:cs typeface="Times New Roman" pitchFamily="18" charset="0"/>
              </a:rPr>
              <a:t/>
            </a:r>
            <a:br>
              <a:rPr lang="ru-RU" sz="1300" i="1" dirty="0" smtClean="0">
                <a:latin typeface="+mn-lt"/>
                <a:cs typeface="Times New Roman" pitchFamily="18" charset="0"/>
              </a:rPr>
            </a:br>
            <a:r>
              <a:rPr lang="ru-RU" sz="1800" i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i="1" dirty="0">
                <a:latin typeface="Times New Roman" pitchFamily="18" charset="0"/>
                <a:cs typeface="Times New Roman" pitchFamily="18" charset="0"/>
              </a:rPr>
            </a:br>
            <a:r>
              <a:rPr lang="ru-RU" sz="1800" i="1" dirty="0"/>
              <a:t/>
            </a:r>
            <a:br>
              <a:rPr lang="ru-RU" sz="1800" i="1" dirty="0"/>
            </a:br>
            <a:r>
              <a:rPr lang="ru-RU" b="1" dirty="0" smtClean="0"/>
              <a:t>            </a:t>
            </a:r>
            <a:endParaRPr lang="ru-RU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4390256" cy="4144963"/>
          </a:xfrm>
        </p:spPr>
        <p:txBody>
          <a:bodyPr/>
          <a:lstStyle/>
          <a:p>
            <a:pPr marL="0" indent="0">
              <a:buNone/>
            </a:pPr>
            <a:endParaRPr lang="ru-RU" sz="14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286000" y="2413338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2996504" y="3244334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dirty="0"/>
          </a:p>
        </p:txBody>
      </p:sp>
      <p:sp>
        <p:nvSpPr>
          <p:cNvPr id="10" name="Заголовок 1"/>
          <p:cNvSpPr txBox="1">
            <a:spLocks/>
          </p:cNvSpPr>
          <p:nvPr/>
        </p:nvSpPr>
        <p:spPr bwMode="auto">
          <a:xfrm>
            <a:off x="179512" y="620688"/>
            <a:ext cx="8712968" cy="936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ahoma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ahoma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ahoma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ahoma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ahoma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ahoma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ahoma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ahoma" pitchFamily="34" charset="0"/>
              </a:defRPr>
            </a:lvl9pPr>
          </a:lstStyle>
          <a:p>
            <a:r>
              <a:rPr lang="ru-RU" b="1" i="1" dirty="0"/>
              <a:t>Доступность среды предполагает:</a:t>
            </a:r>
            <a:endParaRPr lang="ru-RU" sz="28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076056" y="1988840"/>
            <a:ext cx="3528392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ru-RU" dirty="0">
                <a:solidFill>
                  <a:schemeClr val="accent3">
                    <a:lumMod val="50000"/>
                  </a:schemeClr>
                </a:solidFill>
                <a:latin typeface="+mn-lt"/>
              </a:rPr>
              <a:t>Доступность 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+mn-lt"/>
              </a:rPr>
              <a:t>для воспитанников всех </a:t>
            </a:r>
            <a:r>
              <a:rPr lang="ru-RU" dirty="0">
                <a:solidFill>
                  <a:schemeClr val="accent3">
                    <a:lumMod val="50000"/>
                  </a:schemeClr>
                </a:solidFill>
                <a:latin typeface="+mn-lt"/>
              </a:rPr>
              <a:t>помещений, 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+mn-lt"/>
              </a:rPr>
              <a:t>где осуществляется </a:t>
            </a:r>
            <a:r>
              <a:rPr lang="ru-RU" dirty="0">
                <a:solidFill>
                  <a:schemeClr val="accent3">
                    <a:lumMod val="50000"/>
                  </a:schemeClr>
                </a:solidFill>
                <a:latin typeface="+mn-lt"/>
              </a:rPr>
              <a:t>образовательная 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+mn-lt"/>
              </a:rPr>
              <a:t>деятельность</a:t>
            </a:r>
          </a:p>
          <a:p>
            <a:endParaRPr lang="ru-RU" dirty="0">
              <a:solidFill>
                <a:schemeClr val="accent3">
                  <a:lumMod val="50000"/>
                </a:schemeClr>
              </a:solidFill>
              <a:latin typeface="+mn-lt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ru-RU" dirty="0">
                <a:solidFill>
                  <a:schemeClr val="accent3">
                    <a:lumMod val="50000"/>
                  </a:schemeClr>
                </a:solidFill>
                <a:latin typeface="+mn-lt"/>
              </a:rPr>
              <a:t>Свободный доступ к играм, игрушкам, пособиям, обеспечивающим все виды детской 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+mn-lt"/>
              </a:rPr>
              <a:t>активности</a:t>
            </a:r>
          </a:p>
          <a:p>
            <a:endParaRPr lang="ru-RU" dirty="0">
              <a:solidFill>
                <a:schemeClr val="accent3">
                  <a:lumMod val="50000"/>
                </a:schemeClr>
              </a:solidFill>
              <a:latin typeface="+mn-lt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ru-RU" dirty="0">
                <a:solidFill>
                  <a:schemeClr val="accent3">
                    <a:lumMod val="50000"/>
                  </a:schemeClr>
                </a:solidFill>
                <a:latin typeface="+mn-lt"/>
              </a:rPr>
              <a:t>Исправность и сохранность материалов и оборудования</a:t>
            </a:r>
          </a:p>
        </p:txBody>
      </p:sp>
      <p:pic>
        <p:nvPicPr>
          <p:cNvPr id="1026" name="Picture 2" descr="I:\ПРПС\Фото предметно\20141230_173819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62090" y="1988840"/>
            <a:ext cx="4458589" cy="38884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9921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0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/>
              <a:t>Безопасность среды</a:t>
            </a:r>
            <a:endParaRPr lang="ru-RU" b="1" i="1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algn="just"/>
            <a:r>
              <a:rPr lang="ru-RU" dirty="0"/>
              <a:t>Соответствие всех её элементов по обеспечению надёжности и безопасности, т.е. на игрушки должны быть сертификаты и декларации соответствия</a:t>
            </a:r>
          </a:p>
          <a:p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5576" y="1988839"/>
            <a:ext cx="1944216" cy="2897155"/>
          </a:xfrm>
          <a:prstGeom prst="rect">
            <a:avLst/>
          </a:prstGeom>
          <a:ln w="53975" cmpd="dbl">
            <a:solidFill>
              <a:schemeClr val="tx1"/>
            </a:solidFill>
          </a:ln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29038" y="2996952"/>
            <a:ext cx="2003001" cy="2852936"/>
          </a:xfrm>
          <a:prstGeom prst="rect">
            <a:avLst/>
          </a:prstGeom>
          <a:ln w="50800" cmpd="dbl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9357726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/>
              <a:t>Ожидаемые результаты</a:t>
            </a:r>
            <a:endParaRPr lang="ru-RU" b="1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1600" b="1" dirty="0"/>
              <a:t>ДОО получают РППС, обладающую следующими качествами:</a:t>
            </a:r>
          </a:p>
          <a:p>
            <a:r>
              <a:rPr lang="ru-RU" sz="1600" dirty="0" smtClean="0"/>
              <a:t>Психологическая</a:t>
            </a:r>
            <a:r>
              <a:rPr lang="ru-RU" sz="1600" dirty="0"/>
              <a:t>, физическая и функциональная безопасность;</a:t>
            </a:r>
          </a:p>
          <a:p>
            <a:r>
              <a:rPr lang="ru-RU" sz="1600" dirty="0" smtClean="0"/>
              <a:t>Правильная </a:t>
            </a:r>
            <a:r>
              <a:rPr lang="ru-RU" sz="1600" dirty="0"/>
              <a:t>возрастная адресация;</a:t>
            </a:r>
          </a:p>
          <a:p>
            <a:r>
              <a:rPr lang="ru-RU" sz="1600" dirty="0" smtClean="0"/>
              <a:t>Возможность </a:t>
            </a:r>
            <a:r>
              <a:rPr lang="ru-RU" sz="1600" dirty="0"/>
              <a:t>многоцелевого использования (в том числе и для</a:t>
            </a:r>
          </a:p>
          <a:p>
            <a:pPr marL="0" indent="0">
              <a:buNone/>
            </a:pPr>
            <a:r>
              <a:rPr lang="ru-RU" sz="1600" dirty="0"/>
              <a:t>детей с ОВЗ);</a:t>
            </a:r>
          </a:p>
          <a:p>
            <a:r>
              <a:rPr lang="ru-RU" sz="1600" dirty="0" smtClean="0"/>
              <a:t>Функциональная </a:t>
            </a:r>
            <a:r>
              <a:rPr lang="ru-RU" sz="1600" dirty="0"/>
              <a:t>(игровая) привлекательность;</a:t>
            </a:r>
          </a:p>
          <a:p>
            <a:r>
              <a:rPr lang="ru-RU" sz="1600" dirty="0" smtClean="0"/>
              <a:t>Возможность </a:t>
            </a:r>
            <a:r>
              <a:rPr lang="ru-RU" sz="1600" dirty="0"/>
              <a:t>организации коллективной </a:t>
            </a:r>
            <a:endParaRPr lang="ru-RU" sz="1600" dirty="0" smtClean="0"/>
          </a:p>
          <a:p>
            <a:pPr marL="0" indent="0">
              <a:buNone/>
            </a:pPr>
            <a:r>
              <a:rPr lang="ru-RU" sz="1600" dirty="0" smtClean="0"/>
              <a:t>деятельности</a:t>
            </a:r>
            <a:r>
              <a:rPr lang="ru-RU" sz="1600" dirty="0"/>
              <a:t>;</a:t>
            </a:r>
          </a:p>
          <a:p>
            <a:r>
              <a:rPr lang="ru-RU" sz="1600" dirty="0" smtClean="0"/>
              <a:t>Дидактическая </a:t>
            </a:r>
            <a:r>
              <a:rPr lang="ru-RU" sz="1600" dirty="0"/>
              <a:t>ценность;</a:t>
            </a:r>
          </a:p>
          <a:p>
            <a:r>
              <a:rPr lang="ru-RU" sz="1600" dirty="0" smtClean="0"/>
              <a:t>Развивающие </a:t>
            </a:r>
            <a:r>
              <a:rPr lang="ru-RU" sz="1600" dirty="0"/>
              <a:t>возможности;</a:t>
            </a:r>
          </a:p>
          <a:p>
            <a:r>
              <a:rPr lang="ru-RU" sz="1600" dirty="0" smtClean="0"/>
              <a:t>Эстетическая </a:t>
            </a:r>
            <a:r>
              <a:rPr lang="ru-RU" sz="1600" dirty="0"/>
              <a:t>ценность;</a:t>
            </a:r>
          </a:p>
          <a:p>
            <a:r>
              <a:rPr lang="ru-RU" sz="1600" dirty="0" smtClean="0"/>
              <a:t>Методическая </a:t>
            </a:r>
            <a:r>
              <a:rPr lang="ru-RU" sz="1600" dirty="0"/>
              <a:t>обеспеченность;</a:t>
            </a:r>
          </a:p>
          <a:p>
            <a:r>
              <a:rPr lang="ru-RU" sz="1600" dirty="0" smtClean="0"/>
              <a:t>Долговечность</a:t>
            </a:r>
            <a:r>
              <a:rPr lang="ru-RU" sz="16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3545193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b="1" i="1" dirty="0" smtClean="0"/>
              <a:t>Примерные центры по </a:t>
            </a:r>
            <a:r>
              <a:rPr lang="ru-RU" sz="2800" b="1" i="1" dirty="0"/>
              <a:t>образовательным областям в свете требований ФГОС</a:t>
            </a:r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27339398"/>
              </p:ext>
            </p:extLst>
          </p:nvPr>
        </p:nvGraphicFramePr>
        <p:xfrm>
          <a:off x="611560" y="1556792"/>
          <a:ext cx="7920880" cy="472790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1512168"/>
                <a:gridCol w="1656184"/>
                <a:gridCol w="1584176"/>
                <a:gridCol w="1584176"/>
                <a:gridCol w="1584176"/>
              </a:tblGrid>
              <a:tr h="1110860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Социально-</a:t>
                      </a:r>
                      <a:r>
                        <a:rPr lang="ru-RU" sz="1400" dirty="0" err="1" smtClean="0"/>
                        <a:t>коммуника</a:t>
                      </a:r>
                      <a:endParaRPr lang="ru-RU" sz="1400" dirty="0" smtClean="0"/>
                    </a:p>
                    <a:p>
                      <a:pPr algn="ctr"/>
                      <a:r>
                        <a:rPr lang="ru-RU" sz="1400" dirty="0" err="1" smtClean="0"/>
                        <a:t>тивное</a:t>
                      </a:r>
                      <a:r>
                        <a:rPr lang="ru-RU" sz="1400" dirty="0" smtClean="0"/>
                        <a:t> развитие: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err="1" smtClean="0"/>
                        <a:t>Познаватель</a:t>
                      </a:r>
                      <a:endParaRPr lang="ru-RU" sz="1400" dirty="0" smtClean="0"/>
                    </a:p>
                    <a:p>
                      <a:pPr algn="ctr"/>
                      <a:r>
                        <a:rPr lang="ru-RU" sz="1400" dirty="0" err="1" smtClean="0"/>
                        <a:t>ное</a:t>
                      </a:r>
                      <a:r>
                        <a:rPr lang="ru-RU" sz="1400" dirty="0" smtClean="0"/>
                        <a:t> развитие: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Речевое развитие: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Художественно-эстетическое развитие включает: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Физическое развитие:</a:t>
                      </a:r>
                      <a:endParaRPr lang="ru-RU" sz="1400" dirty="0"/>
                    </a:p>
                  </a:txBody>
                  <a:tcPr/>
                </a:tc>
              </a:tr>
              <a:tr h="3569660">
                <a:tc>
                  <a:txBody>
                    <a:bodyPr/>
                    <a:lstStyle/>
                    <a:p>
                      <a:pPr>
                        <a:buFontTx/>
                        <a:buChar char="-"/>
                      </a:pPr>
                      <a:r>
                        <a:rPr lang="ru-RU" sz="1600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 Центр ППД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ru-RU" sz="1600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 Центр пожарной безопасности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ru-RU" sz="1600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 Центр труда, уголок дежурств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ru-RU" sz="1600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 Центр игровой активности (центр сюжетно-ролевых игр)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- Центр «Мы познаём мир» или Уголок краеведения</a:t>
                      </a:r>
                    </a:p>
                    <a:p>
                      <a:r>
                        <a:rPr lang="ru-RU" sz="1400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- Центр сенсорного развития</a:t>
                      </a:r>
                    </a:p>
                    <a:p>
                      <a:r>
                        <a:rPr lang="ru-RU" sz="1400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- Центр конструктивной деятельности</a:t>
                      </a:r>
                    </a:p>
                    <a:p>
                      <a:r>
                        <a:rPr lang="ru-RU" sz="1400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- Центр математического развития</a:t>
                      </a:r>
                    </a:p>
                    <a:p>
                      <a:r>
                        <a:rPr lang="ru-RU" sz="1400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- Центр экспериментирования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eaLnBrk="1" hangingPunct="1"/>
                      <a:r>
                        <a:rPr lang="ru-RU" sz="1600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- Центр речевого развития или уголок речи грамотности</a:t>
                      </a:r>
                    </a:p>
                    <a:p>
                      <a:pPr eaLnBrk="1" hangingPunct="1"/>
                      <a:r>
                        <a:rPr lang="ru-RU" sz="1600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- Центр «Будем говорить правильно</a:t>
                      </a:r>
                    </a:p>
                    <a:p>
                      <a:pPr eaLnBrk="1" hangingPunct="1"/>
                      <a:r>
                        <a:rPr lang="ru-RU" sz="1600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- Центр «Здравствуй, книжка!»</a:t>
                      </a:r>
                    </a:p>
                    <a:p>
                      <a:pPr marL="285750" indent="-285750" eaLnBrk="1" hangingPunct="1">
                        <a:buFontTx/>
                        <a:buChar char="-"/>
                      </a:pPr>
                      <a:r>
                        <a:rPr lang="ru-RU" sz="1600" dirty="0" err="1" smtClean="0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Логопеди</a:t>
                      </a:r>
                      <a:endParaRPr lang="ru-RU" sz="1600" dirty="0" smtClean="0">
                        <a:solidFill>
                          <a:schemeClr val="accent3">
                            <a:lumMod val="50000"/>
                          </a:schemeClr>
                        </a:solidFill>
                      </a:endParaRPr>
                    </a:p>
                    <a:p>
                      <a:pPr marL="0" indent="0" eaLnBrk="1" hangingPunct="1">
                        <a:buFontTx/>
                        <a:buNone/>
                      </a:pPr>
                      <a:r>
                        <a:rPr lang="ru-RU" sz="1600" dirty="0" err="1" smtClean="0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ческий</a:t>
                      </a:r>
                      <a:r>
                        <a:rPr lang="ru-RU" sz="1600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 уголок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eaLnBrk="1" hangingPunct="1">
                        <a:buFontTx/>
                        <a:buChar char="-"/>
                      </a:pPr>
                      <a:r>
                        <a:rPr lang="ru-RU" sz="1600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 Центр ИЗО или уголок творчества «Умелые руки»</a:t>
                      </a:r>
                    </a:p>
                    <a:p>
                      <a:pPr eaLnBrk="1" hangingPunct="1">
                        <a:buFontTx/>
                        <a:buChar char="-"/>
                      </a:pPr>
                      <a:r>
                        <a:rPr lang="ru-RU" sz="1600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 Центр музыкально-театрализованной деятельности</a:t>
                      </a:r>
                    </a:p>
                    <a:p>
                      <a:pPr eaLnBrk="1" hangingPunct="1">
                        <a:buFontTx/>
                        <a:buNone/>
                      </a:pPr>
                      <a:endParaRPr lang="ru-RU" sz="1800" dirty="0" smtClean="0"/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- Центр физического развития</a:t>
                      </a:r>
                    </a:p>
                    <a:p>
                      <a:r>
                        <a:rPr lang="ru-RU" sz="1600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- Центр сохранения здоровья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ru-RU" sz="1600" dirty="0" err="1" smtClean="0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Спортив</a:t>
                      </a:r>
                      <a:endParaRPr lang="ru-RU" sz="1600" dirty="0" smtClean="0">
                        <a:solidFill>
                          <a:schemeClr val="accent3">
                            <a:lumMod val="50000"/>
                          </a:schemeClr>
                        </a:solidFill>
                      </a:endParaRPr>
                    </a:p>
                    <a:p>
                      <a:pPr marL="0" indent="0">
                        <a:buFontTx/>
                        <a:buNone/>
                      </a:pPr>
                      <a:r>
                        <a:rPr lang="ru-RU" sz="1600" dirty="0" err="1" smtClean="0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ный</a:t>
                      </a:r>
                      <a:r>
                        <a:rPr lang="ru-RU" sz="1600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 уголок «Будь здоров!»</a:t>
                      </a:r>
                    </a:p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77684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92696"/>
            <a:ext cx="8229600" cy="983704"/>
          </a:xfrm>
        </p:spPr>
        <p:txBody>
          <a:bodyPr/>
          <a:lstStyle/>
          <a:p>
            <a:pPr algn="r" eaLnBrk="1" hangingPunct="1"/>
            <a:r>
              <a:rPr lang="ru-RU" sz="1400" dirty="0" smtClean="0">
                <a:latin typeface="+mn-lt"/>
                <a:cs typeface="Times New Roman" pitchFamily="18" charset="0"/>
              </a:rPr>
              <a:t/>
            </a:r>
            <a:br>
              <a:rPr lang="ru-RU" sz="1400" dirty="0" smtClean="0">
                <a:latin typeface="+mn-lt"/>
                <a:cs typeface="Times New Roman" pitchFamily="18" charset="0"/>
              </a:rPr>
            </a:br>
            <a:r>
              <a:rPr lang="ru-RU" sz="1400" dirty="0">
                <a:latin typeface="+mn-lt"/>
                <a:cs typeface="Times New Roman" pitchFamily="18" charset="0"/>
              </a:rPr>
              <a:t/>
            </a:r>
            <a:br>
              <a:rPr lang="ru-RU" sz="1400" dirty="0">
                <a:latin typeface="+mn-lt"/>
                <a:cs typeface="Times New Roman" pitchFamily="18" charset="0"/>
              </a:rPr>
            </a:br>
            <a:r>
              <a:rPr lang="ru-RU" sz="1400" dirty="0" smtClean="0">
                <a:latin typeface="+mn-lt"/>
                <a:cs typeface="Times New Roman" pitchFamily="18" charset="0"/>
              </a:rPr>
              <a:t/>
            </a:r>
            <a:br>
              <a:rPr lang="ru-RU" sz="1400" dirty="0" smtClean="0">
                <a:latin typeface="+mn-lt"/>
                <a:cs typeface="Times New Roman" pitchFamily="18" charset="0"/>
              </a:rPr>
            </a:br>
            <a:r>
              <a:rPr lang="ru-RU" sz="1300" dirty="0">
                <a:latin typeface="+mn-lt"/>
                <a:cs typeface="Times New Roman" pitchFamily="18" charset="0"/>
              </a:rPr>
              <a:t/>
            </a:r>
            <a:br>
              <a:rPr lang="ru-RU" sz="1300" dirty="0">
                <a:latin typeface="+mn-lt"/>
                <a:cs typeface="Times New Roman" pitchFamily="18" charset="0"/>
              </a:rPr>
            </a:br>
            <a:r>
              <a:rPr lang="ru-RU" sz="1300" dirty="0" smtClean="0">
                <a:latin typeface="+mn-lt"/>
                <a:cs typeface="Times New Roman" pitchFamily="18" charset="0"/>
              </a:rPr>
              <a:t/>
            </a:r>
            <a:br>
              <a:rPr lang="ru-RU" sz="1300" dirty="0" smtClean="0">
                <a:latin typeface="+mn-lt"/>
                <a:cs typeface="Times New Roman" pitchFamily="18" charset="0"/>
              </a:rPr>
            </a:br>
            <a:r>
              <a:rPr lang="ru-RU" sz="1300" dirty="0" smtClean="0">
                <a:latin typeface="+mn-lt"/>
                <a:cs typeface="Times New Roman" pitchFamily="18" charset="0"/>
              </a:rPr>
              <a:t/>
            </a:r>
            <a:br>
              <a:rPr lang="ru-RU" sz="1300" dirty="0" smtClean="0">
                <a:latin typeface="+mn-lt"/>
                <a:cs typeface="Times New Roman" pitchFamily="18" charset="0"/>
              </a:rPr>
            </a:br>
            <a:r>
              <a:rPr lang="ru-RU" sz="1200" dirty="0" smtClean="0">
                <a:latin typeface="+mn-lt"/>
                <a:cs typeface="Times New Roman" pitchFamily="18" charset="0"/>
              </a:rPr>
              <a:t>«</a:t>
            </a:r>
            <a:r>
              <a:rPr lang="ru-RU" sz="1200" dirty="0">
                <a:latin typeface="+mn-lt"/>
                <a:cs typeface="Times New Roman" pitchFamily="18" charset="0"/>
              </a:rPr>
              <a:t>Нет такой стороны воспитания, на которую обстановка не оказывала бы влияние, нет способности, </a:t>
            </a:r>
            <a:r>
              <a:rPr lang="ru-RU" sz="1200" dirty="0" smtClean="0">
                <a:latin typeface="+mn-lt"/>
                <a:cs typeface="Times New Roman" pitchFamily="18" charset="0"/>
              </a:rPr>
              <a:t/>
            </a:r>
            <a:br>
              <a:rPr lang="ru-RU" sz="1200" dirty="0" smtClean="0">
                <a:latin typeface="+mn-lt"/>
                <a:cs typeface="Times New Roman" pitchFamily="18" charset="0"/>
              </a:rPr>
            </a:br>
            <a:r>
              <a:rPr lang="ru-RU" sz="1200" dirty="0" smtClean="0">
                <a:latin typeface="+mn-lt"/>
                <a:cs typeface="Times New Roman" pitchFamily="18" charset="0"/>
              </a:rPr>
              <a:t>которая </a:t>
            </a:r>
            <a:r>
              <a:rPr lang="ru-RU" sz="1200" dirty="0">
                <a:latin typeface="+mn-lt"/>
                <a:cs typeface="Times New Roman" pitchFamily="18" charset="0"/>
              </a:rPr>
              <a:t>находилась бы в прямой зависимости от непосредственно окружающего ребёнка конкретного мира</a:t>
            </a:r>
            <a:r>
              <a:rPr lang="ru-RU" sz="1200" dirty="0" smtClean="0">
                <a:latin typeface="+mn-lt"/>
                <a:cs typeface="Times New Roman" pitchFamily="18" charset="0"/>
              </a:rPr>
              <a:t>.</a:t>
            </a:r>
            <a:br>
              <a:rPr lang="ru-RU" sz="1200" dirty="0" smtClean="0">
                <a:latin typeface="+mn-lt"/>
                <a:cs typeface="Times New Roman" pitchFamily="18" charset="0"/>
              </a:rPr>
            </a:br>
            <a:r>
              <a:rPr lang="ru-RU" sz="1200" dirty="0"/>
              <a:t>Тот, кому удастся создать такую обстановку, облегчит свой труд в высшей степени. Среди неё </a:t>
            </a:r>
            <a:r>
              <a:rPr lang="ru-RU" sz="1200" dirty="0" smtClean="0"/>
              <a:t>ребёнок будет </a:t>
            </a:r>
            <a:r>
              <a:rPr lang="ru-RU" sz="1200" dirty="0"/>
              <a:t>жить – развиваться собственно самодовлеющей жизнью, его духовный рост будет совершенствоваться из самого себя, от природы…»</a:t>
            </a:r>
            <a:br>
              <a:rPr lang="ru-RU" sz="1200" dirty="0"/>
            </a:br>
            <a:r>
              <a:rPr lang="ru-RU" sz="1200" dirty="0"/>
              <a:t>						              </a:t>
            </a:r>
            <a:br>
              <a:rPr lang="ru-RU" sz="1200" dirty="0"/>
            </a:br>
            <a:r>
              <a:rPr lang="ru-RU" sz="1200" dirty="0" smtClean="0"/>
              <a:t>Е.И</a:t>
            </a:r>
            <a:r>
              <a:rPr lang="ru-RU" sz="1200" dirty="0"/>
              <a:t>. Тихеева 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/>
              <a:t/>
            </a:r>
            <a:br>
              <a:rPr lang="ru-RU" dirty="0"/>
            </a:br>
            <a:r>
              <a:rPr lang="ru-RU" b="1" dirty="0" smtClean="0"/>
              <a:t>            </a:t>
            </a:r>
            <a:endParaRPr lang="ru-RU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sz="1600" b="1" dirty="0"/>
              <a:t>Развивающая предметно-пространственная среда</a:t>
            </a:r>
          </a:p>
          <a:p>
            <a:pPr marL="0" indent="0" algn="ctr">
              <a:buNone/>
            </a:pPr>
            <a:r>
              <a:rPr lang="ru-RU" sz="1600" b="1" dirty="0"/>
              <a:t>дошкольной образовательной организации </a:t>
            </a:r>
            <a:r>
              <a:rPr lang="ru-RU" sz="1600" dirty="0" smtClean="0"/>
              <a:t>(</a:t>
            </a:r>
            <a:r>
              <a:rPr lang="ru-RU" sz="1600" b="1" dirty="0" smtClean="0"/>
              <a:t>РППС ДОО</a:t>
            </a:r>
            <a:r>
              <a:rPr lang="ru-RU" sz="1600" dirty="0" smtClean="0"/>
              <a:t>):</a:t>
            </a:r>
            <a:endParaRPr lang="ru-RU" sz="1600" dirty="0"/>
          </a:p>
          <a:p>
            <a:pPr marL="0" indent="0" algn="just">
              <a:buNone/>
            </a:pPr>
            <a:r>
              <a:rPr lang="ru-RU" sz="1600" dirty="0"/>
              <a:t>часть образовательной среды, представленная </a:t>
            </a:r>
            <a:r>
              <a:rPr lang="ru-RU" sz="1600" dirty="0" smtClean="0"/>
              <a:t>специально организованным </a:t>
            </a:r>
            <a:r>
              <a:rPr lang="ru-RU" sz="1600" dirty="0"/>
              <a:t>пространством, материалами, оборудованием </a:t>
            </a:r>
            <a:r>
              <a:rPr lang="ru-RU" sz="1600" dirty="0" smtClean="0"/>
              <a:t>и инвентарем</a:t>
            </a:r>
            <a:r>
              <a:rPr lang="ru-RU" sz="1600" dirty="0"/>
              <a:t>, для развития детей дошкольного возраста в </a:t>
            </a:r>
            <a:r>
              <a:rPr lang="ru-RU" sz="1600" dirty="0" smtClean="0"/>
              <a:t>соответствии с </a:t>
            </a:r>
            <a:r>
              <a:rPr lang="ru-RU" sz="1600" dirty="0"/>
              <a:t>особенностями каждого возрастного этапа, охраны и укрепления </a:t>
            </a:r>
            <a:r>
              <a:rPr lang="ru-RU" sz="1600" dirty="0" smtClean="0"/>
              <a:t>их здоровья</a:t>
            </a:r>
            <a:r>
              <a:rPr lang="ru-RU" sz="1600" dirty="0"/>
              <a:t>, </a:t>
            </a:r>
            <a:r>
              <a:rPr lang="ru-RU" sz="1600" dirty="0" smtClean="0"/>
              <a:t>учёта </a:t>
            </a:r>
            <a:r>
              <a:rPr lang="ru-RU" sz="1600" dirty="0"/>
              <a:t>особенностей и коррекции недостатков их развития</a:t>
            </a:r>
            <a:r>
              <a:rPr lang="ru-RU" sz="1600" dirty="0" smtClean="0"/>
              <a:t>.</a:t>
            </a:r>
          </a:p>
          <a:p>
            <a:pPr marL="0" indent="0" algn="just">
              <a:buNone/>
            </a:pPr>
            <a:endParaRPr lang="ru-RU" sz="1600" dirty="0" smtClean="0"/>
          </a:p>
        </p:txBody>
      </p:sp>
      <p:sp>
        <p:nvSpPr>
          <p:cNvPr id="7" name="Объект 6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286000" y="2413338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dirty="0"/>
          </a:p>
        </p:txBody>
      </p:sp>
      <p:pic>
        <p:nvPicPr>
          <p:cNvPr id="5" name="Picture 3" descr="F:\картинка 3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8024" y="2598004"/>
            <a:ext cx="3744415" cy="29192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/>
              <a:t>Дети – активные участники создания РППС к праздникам </a:t>
            </a:r>
            <a:endParaRPr lang="ru-RU" dirty="0"/>
          </a:p>
        </p:txBody>
      </p:sp>
      <p:pic>
        <p:nvPicPr>
          <p:cNvPr id="5" name="Picture 2" descr="I:\Фото предметно\DSCN1556.JPG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547664" y="2109000"/>
            <a:ext cx="5832648" cy="356340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906078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b="1" i="1" dirty="0" smtClean="0"/>
              <a:t>Благодарим за внимание!</a:t>
            </a:r>
            <a:br>
              <a:rPr lang="ru-RU" sz="2800" b="1" i="1" dirty="0" smtClean="0"/>
            </a:br>
            <a:r>
              <a:rPr lang="ru-RU" sz="2800" b="1" i="1" dirty="0" smtClean="0"/>
              <a:t>Желаем успеха в профессиональной деятельности!</a:t>
            </a:r>
            <a:endParaRPr lang="ru-RU" sz="2800" b="1" i="1" dirty="0"/>
          </a:p>
        </p:txBody>
      </p:sp>
      <p:pic>
        <p:nvPicPr>
          <p:cNvPr id="9" name="Picture 2" descr="C:\Users\user\Pictures\Intervyu-s-detskim-fotografom-Svetlanoy-Kvashina-13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1988840"/>
            <a:ext cx="7859134" cy="407865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itle 1"/>
          <p:cNvSpPr txBox="1">
            <a:spLocks/>
          </p:cNvSpPr>
          <p:nvPr/>
        </p:nvSpPr>
        <p:spPr bwMode="auto">
          <a:xfrm>
            <a:off x="938186" y="6165304"/>
            <a:ext cx="7772400" cy="432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ahoma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ahoma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ahoma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ahoma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ahoma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ahoma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ahoma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ahoma" pitchFamily="34" charset="0"/>
              </a:defRPr>
            </a:lvl9pPr>
          </a:lstStyle>
          <a:p>
            <a:endParaRPr lang="ru-RU" sz="3600" b="1" dirty="0"/>
          </a:p>
          <a:p>
            <a:r>
              <a:rPr lang="ru-RU" sz="1600" b="1" dirty="0" smtClean="0"/>
              <a:t>Составитель: заместитель заведующего по ВМР С.В. </a:t>
            </a:r>
            <a:r>
              <a:rPr lang="ru-RU" sz="1600" b="1" dirty="0" err="1" smtClean="0"/>
              <a:t>Руотси</a:t>
            </a: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3600" i="1" dirty="0" smtClean="0"/>
          </a:p>
        </p:txBody>
      </p:sp>
    </p:spTree>
    <p:extLst>
      <p:ext uri="{BB962C8B-B14F-4D97-AF65-F5344CB8AC3E}">
        <p14:creationId xmlns:p14="http://schemas.microsoft.com/office/powerpoint/2010/main" val="25915791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548680"/>
            <a:ext cx="8136904" cy="1368152"/>
          </a:xfrm>
        </p:spPr>
        <p:txBody>
          <a:bodyPr/>
          <a:lstStyle/>
          <a:p>
            <a:pPr eaLnBrk="1" hangingPunct="1"/>
            <a:r>
              <a:rPr lang="ru-RU" sz="1400" dirty="0" smtClean="0">
                <a:latin typeface="+mn-lt"/>
                <a:cs typeface="Times New Roman" pitchFamily="18" charset="0"/>
              </a:rPr>
              <a:t/>
            </a:r>
            <a:br>
              <a:rPr lang="ru-RU" sz="1400" dirty="0" smtClean="0">
                <a:latin typeface="+mn-lt"/>
                <a:cs typeface="Times New Roman" pitchFamily="18" charset="0"/>
              </a:rPr>
            </a:br>
            <a:r>
              <a:rPr lang="ru-RU" sz="1400" dirty="0">
                <a:latin typeface="+mn-lt"/>
                <a:cs typeface="Times New Roman" pitchFamily="18" charset="0"/>
              </a:rPr>
              <a:t/>
            </a:r>
            <a:br>
              <a:rPr lang="ru-RU" sz="1400" dirty="0">
                <a:latin typeface="+mn-lt"/>
                <a:cs typeface="Times New Roman" pitchFamily="18" charset="0"/>
              </a:rPr>
            </a:br>
            <a:r>
              <a:rPr lang="ru-RU" sz="1400" dirty="0" smtClean="0">
                <a:latin typeface="+mn-lt"/>
                <a:cs typeface="Times New Roman" pitchFamily="18" charset="0"/>
              </a:rPr>
              <a:t/>
            </a:r>
            <a:br>
              <a:rPr lang="ru-RU" sz="1400" dirty="0" smtClean="0">
                <a:latin typeface="+mn-lt"/>
                <a:cs typeface="Times New Roman" pitchFamily="18" charset="0"/>
              </a:rPr>
            </a:br>
            <a:r>
              <a:rPr lang="ru-RU" sz="1300" dirty="0">
                <a:latin typeface="+mn-lt"/>
                <a:cs typeface="Times New Roman" pitchFamily="18" charset="0"/>
              </a:rPr>
              <a:t/>
            </a:r>
            <a:br>
              <a:rPr lang="ru-RU" sz="1300" dirty="0">
                <a:latin typeface="+mn-lt"/>
                <a:cs typeface="Times New Roman" pitchFamily="18" charset="0"/>
              </a:rPr>
            </a:br>
            <a:r>
              <a:rPr lang="ru-RU" sz="1300" dirty="0" smtClean="0">
                <a:latin typeface="+mn-lt"/>
                <a:cs typeface="Times New Roman" pitchFamily="18" charset="0"/>
              </a:rPr>
              <a:t/>
            </a:r>
            <a:br>
              <a:rPr lang="ru-RU" sz="1300" dirty="0" smtClean="0">
                <a:latin typeface="+mn-lt"/>
                <a:cs typeface="Times New Roman" pitchFamily="18" charset="0"/>
              </a:rPr>
            </a:br>
            <a:r>
              <a:rPr lang="ru-RU" sz="1300" dirty="0" smtClean="0">
                <a:latin typeface="+mn-lt"/>
                <a:cs typeface="Times New Roman" pitchFamily="18" charset="0"/>
              </a:rPr>
              <a:t/>
            </a:r>
            <a:br>
              <a:rPr lang="ru-RU" sz="1300" dirty="0" smtClean="0">
                <a:latin typeface="+mn-lt"/>
                <a:cs typeface="Times New Roman" pitchFamily="18" charset="0"/>
              </a:rPr>
            </a:br>
            <a:r>
              <a:rPr lang="ru-RU" sz="3200" b="1" i="1" dirty="0"/>
              <a:t>Цели организации (РППС ДОО</a:t>
            </a:r>
            <a:r>
              <a:rPr lang="ru-RU" sz="3200" b="1" i="1" dirty="0" smtClean="0"/>
              <a:t>):</a:t>
            </a:r>
            <a:r>
              <a:rPr lang="ru-RU" sz="1800" i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i="1" dirty="0">
                <a:latin typeface="Times New Roman" pitchFamily="18" charset="0"/>
                <a:cs typeface="Times New Roman" pitchFamily="18" charset="0"/>
              </a:rPr>
            </a:br>
            <a:r>
              <a:rPr lang="ru-RU" i="1" dirty="0"/>
              <a:t/>
            </a:r>
            <a:br>
              <a:rPr lang="ru-RU" i="1" dirty="0"/>
            </a:br>
            <a:r>
              <a:rPr lang="ru-RU" b="1" dirty="0" smtClean="0"/>
              <a:t>            </a:t>
            </a:r>
            <a:endParaRPr lang="ru-RU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683568" y="1844824"/>
            <a:ext cx="7848872" cy="5013176"/>
          </a:xfrm>
        </p:spPr>
        <p:txBody>
          <a:bodyPr/>
          <a:lstStyle/>
          <a:p>
            <a:pPr algn="just">
              <a:lnSpc>
                <a:spcPct val="150000"/>
              </a:lnSpc>
            </a:pPr>
            <a:r>
              <a:rPr lang="ru-RU" sz="2400" dirty="0" smtClean="0"/>
              <a:t>обеспечение </a:t>
            </a:r>
            <a:r>
              <a:rPr lang="ru-RU" sz="2400" dirty="0"/>
              <a:t>максимальной реализации </a:t>
            </a:r>
            <a:r>
              <a:rPr lang="ru-RU" sz="2400" dirty="0" smtClean="0"/>
              <a:t>образовательного потенциала </a:t>
            </a:r>
            <a:r>
              <a:rPr lang="ru-RU" sz="2400" dirty="0"/>
              <a:t>пространства;</a:t>
            </a:r>
          </a:p>
          <a:p>
            <a:pPr algn="just">
              <a:lnSpc>
                <a:spcPct val="150000"/>
              </a:lnSpc>
            </a:pPr>
            <a:r>
              <a:rPr lang="ru-RU" sz="2400" dirty="0" smtClean="0"/>
              <a:t>обеспечение </a:t>
            </a:r>
            <a:r>
              <a:rPr lang="ru-RU" sz="2400" dirty="0"/>
              <a:t>полноценного общения и совместной </a:t>
            </a:r>
            <a:r>
              <a:rPr lang="ru-RU" sz="2400" dirty="0" smtClean="0"/>
              <a:t>деятельности детей </a:t>
            </a:r>
            <a:r>
              <a:rPr lang="ru-RU" sz="2400" dirty="0"/>
              <a:t>и взрослых;</a:t>
            </a:r>
          </a:p>
          <a:p>
            <a:pPr algn="just">
              <a:lnSpc>
                <a:spcPct val="150000"/>
              </a:lnSpc>
            </a:pPr>
            <a:r>
              <a:rPr lang="ru-RU" sz="2400" dirty="0" smtClean="0"/>
              <a:t>обеспечение </a:t>
            </a:r>
            <a:r>
              <a:rPr lang="ru-RU" sz="2400" dirty="0"/>
              <a:t>реализации </a:t>
            </a:r>
            <a:r>
              <a:rPr lang="ru-RU" sz="2400" dirty="0" smtClean="0"/>
              <a:t>различных общеобразовательных программ</a:t>
            </a:r>
            <a:r>
              <a:rPr lang="ru-RU" sz="2400" dirty="0"/>
              <a:t>.</a:t>
            </a:r>
            <a:endParaRPr lang="ru-RU" sz="2400" dirty="0" smtClean="0"/>
          </a:p>
        </p:txBody>
      </p:sp>
      <p:sp>
        <p:nvSpPr>
          <p:cNvPr id="3" name="Прямоугольник 2"/>
          <p:cNvSpPr/>
          <p:nvPr/>
        </p:nvSpPr>
        <p:spPr>
          <a:xfrm>
            <a:off x="2286000" y="2413338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487543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124744"/>
            <a:ext cx="8136904" cy="576064"/>
          </a:xfrm>
        </p:spPr>
        <p:txBody>
          <a:bodyPr/>
          <a:lstStyle/>
          <a:p>
            <a:pPr algn="l" eaLnBrk="1" hangingPunct="1"/>
            <a:r>
              <a:rPr lang="ru-RU" sz="1400" dirty="0" smtClean="0">
                <a:latin typeface="+mn-lt"/>
                <a:cs typeface="Times New Roman" pitchFamily="18" charset="0"/>
              </a:rPr>
              <a:t/>
            </a:r>
            <a:br>
              <a:rPr lang="ru-RU" sz="1400" dirty="0" smtClean="0">
                <a:latin typeface="+mn-lt"/>
                <a:cs typeface="Times New Roman" pitchFamily="18" charset="0"/>
              </a:rPr>
            </a:br>
            <a:r>
              <a:rPr lang="ru-RU" sz="1400" dirty="0">
                <a:latin typeface="+mn-lt"/>
                <a:cs typeface="Times New Roman" pitchFamily="18" charset="0"/>
              </a:rPr>
              <a:t/>
            </a:r>
            <a:br>
              <a:rPr lang="ru-RU" sz="1400" dirty="0">
                <a:latin typeface="+mn-lt"/>
                <a:cs typeface="Times New Roman" pitchFamily="18" charset="0"/>
              </a:rPr>
            </a:br>
            <a:r>
              <a:rPr lang="ru-RU" sz="1400" dirty="0" smtClean="0">
                <a:latin typeface="+mn-lt"/>
                <a:cs typeface="Times New Roman" pitchFamily="18" charset="0"/>
              </a:rPr>
              <a:t/>
            </a:r>
            <a:br>
              <a:rPr lang="ru-RU" sz="1400" dirty="0" smtClean="0">
                <a:latin typeface="+mn-lt"/>
                <a:cs typeface="Times New Roman" pitchFamily="18" charset="0"/>
              </a:rPr>
            </a:br>
            <a:r>
              <a:rPr lang="ru-RU" sz="1300" dirty="0">
                <a:latin typeface="+mn-lt"/>
                <a:cs typeface="Times New Roman" pitchFamily="18" charset="0"/>
              </a:rPr>
              <a:t/>
            </a:r>
            <a:br>
              <a:rPr lang="ru-RU" sz="1300" dirty="0">
                <a:latin typeface="+mn-lt"/>
                <a:cs typeface="Times New Roman" pitchFamily="18" charset="0"/>
              </a:rPr>
            </a:br>
            <a:r>
              <a:rPr lang="ru-RU" b="1" i="1" dirty="0"/>
              <a:t>НОРМАТИВНАЯ БАЗА</a:t>
            </a:r>
            <a:r>
              <a:rPr lang="ru-RU" sz="1300" dirty="0" smtClean="0">
                <a:latin typeface="+mn-lt"/>
                <a:cs typeface="Times New Roman" pitchFamily="18" charset="0"/>
              </a:rPr>
              <a:t/>
            </a:r>
            <a:br>
              <a:rPr lang="ru-RU" sz="1300" dirty="0" smtClean="0">
                <a:latin typeface="+mn-lt"/>
                <a:cs typeface="Times New Roman" pitchFamily="18" charset="0"/>
              </a:rPr>
            </a:br>
            <a:r>
              <a:rPr lang="ru-RU" sz="1300" dirty="0" smtClean="0">
                <a:latin typeface="+mn-lt"/>
                <a:cs typeface="Times New Roman" pitchFamily="18" charset="0"/>
              </a:rPr>
              <a:t/>
            </a:r>
            <a:br>
              <a:rPr lang="ru-RU" sz="1300" dirty="0" smtClean="0">
                <a:latin typeface="+mn-lt"/>
                <a:cs typeface="Times New Roman" pitchFamily="18" charset="0"/>
              </a:rPr>
            </a:br>
            <a:r>
              <a:rPr lang="ru-RU" sz="1800" i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i="1" dirty="0">
                <a:latin typeface="Times New Roman" pitchFamily="18" charset="0"/>
                <a:cs typeface="Times New Roman" pitchFamily="18" charset="0"/>
              </a:rPr>
            </a:br>
            <a:r>
              <a:rPr lang="ru-RU" i="1" dirty="0"/>
              <a:t/>
            </a:r>
            <a:br>
              <a:rPr lang="ru-RU" i="1" dirty="0"/>
            </a:br>
            <a:r>
              <a:rPr lang="ru-RU" b="1" dirty="0" smtClean="0"/>
              <a:t>            </a:t>
            </a:r>
            <a:endParaRPr lang="ru-RU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683568" y="1844824"/>
            <a:ext cx="7848872" cy="5013176"/>
          </a:xfrm>
        </p:spPr>
        <p:txBody>
          <a:bodyPr/>
          <a:lstStyle/>
          <a:p>
            <a:r>
              <a:rPr lang="ru-RU" sz="1200" b="1" dirty="0"/>
              <a:t>Концепция содержания непрерывного образования </a:t>
            </a:r>
          </a:p>
          <a:p>
            <a:pPr marL="0" indent="0">
              <a:buNone/>
            </a:pPr>
            <a:r>
              <a:rPr lang="ru-RU" sz="1200" dirty="0"/>
              <a:t>Утверждена Федеральным координационным советом по общему образованию Министерства образования РФ 17.06.2003</a:t>
            </a:r>
          </a:p>
          <a:p>
            <a:r>
              <a:rPr lang="ru-RU" sz="1200" b="1" dirty="0"/>
              <a:t>СанПиН</a:t>
            </a:r>
          </a:p>
          <a:p>
            <a:pPr marL="0" indent="0">
              <a:buNone/>
            </a:pPr>
            <a:r>
              <a:rPr lang="ru-RU" sz="1200" dirty="0"/>
              <a:t>СанПиН 2.4.1.3049-13 "Санитарно- эпидемиологические требования к устройству, содержанию и организации режима работы дошкольных образовательных организаций» от 15.05.2013</a:t>
            </a:r>
          </a:p>
          <a:p>
            <a:r>
              <a:rPr lang="ru-RU" sz="1200" b="1" dirty="0"/>
              <a:t>Психолого-педагогические требования </a:t>
            </a:r>
            <a:r>
              <a:rPr lang="ru-RU" sz="1200" b="1" dirty="0" err="1"/>
              <a:t>Минобрнауки</a:t>
            </a:r>
            <a:r>
              <a:rPr lang="ru-RU" sz="1200" b="1" dirty="0"/>
              <a:t> России</a:t>
            </a:r>
          </a:p>
          <a:p>
            <a:pPr marL="0" indent="0">
              <a:buNone/>
            </a:pPr>
            <a:r>
              <a:rPr lang="ru-RU" sz="1200" dirty="0"/>
              <a:t>Письмо </a:t>
            </a:r>
            <a:r>
              <a:rPr lang="ru-RU" sz="1200" dirty="0" err="1"/>
              <a:t>Минобрнауки</a:t>
            </a:r>
            <a:r>
              <a:rPr lang="ru-RU" sz="1200" dirty="0"/>
              <a:t> России №61/1912 от 17.05.1995 Методические указания «О психолого-педагогической ценности игр и игрушек»</a:t>
            </a:r>
          </a:p>
          <a:p>
            <a:r>
              <a:rPr lang="ru-RU" sz="1200" b="1" dirty="0"/>
              <a:t>Требования безопасности</a:t>
            </a:r>
          </a:p>
          <a:p>
            <a:pPr marL="0" indent="0">
              <a:buNone/>
            </a:pPr>
            <a:r>
              <a:rPr lang="ru-RU" sz="1200" dirty="0"/>
              <a:t>ГОСТ 25779-90 «Игрушки. Общие требования безопасности и методы контроля» (с изменениями)</a:t>
            </a:r>
          </a:p>
          <a:p>
            <a:pPr marL="0" indent="0">
              <a:buNone/>
            </a:pPr>
            <a:r>
              <a:rPr lang="ru-RU" sz="1200" dirty="0"/>
              <a:t>ГОСТ Р 51555-99 «Игрушки. Общие требования безопасности и методы испытаний. Механические и физические свойства»</a:t>
            </a:r>
          </a:p>
          <a:p>
            <a:r>
              <a:rPr lang="ru-RU" sz="1200" b="1" dirty="0"/>
              <a:t>ФГОС ДО</a:t>
            </a:r>
          </a:p>
          <a:p>
            <a:pPr marL="0" indent="0">
              <a:buNone/>
            </a:pPr>
            <a:r>
              <a:rPr lang="ru-RU" sz="1200" dirty="0"/>
              <a:t>ФЗ №1155 от 17.10.2013</a:t>
            </a:r>
          </a:p>
          <a:p>
            <a:r>
              <a:rPr lang="ru-RU" sz="1200" b="1" dirty="0"/>
              <a:t>Закон «Об образовании»</a:t>
            </a:r>
          </a:p>
          <a:p>
            <a:pPr marL="0" indent="0">
              <a:buNone/>
            </a:pPr>
            <a:r>
              <a:rPr lang="ru-RU" sz="1200" dirty="0"/>
              <a:t>№273-ФЗ от 29.12.2012</a:t>
            </a:r>
          </a:p>
          <a:p>
            <a:pPr marL="0" indent="0">
              <a:buNone/>
            </a:pPr>
            <a:r>
              <a:rPr lang="ru-RU" sz="1200" dirty="0"/>
              <a:t> ФЗ №185 от 02.07.2013</a:t>
            </a:r>
            <a:endParaRPr lang="ru-RU" sz="1200" dirty="0" smtClean="0"/>
          </a:p>
        </p:txBody>
      </p:sp>
      <p:sp>
        <p:nvSpPr>
          <p:cNvPr id="3" name="Прямоугольник 2"/>
          <p:cNvSpPr/>
          <p:nvPr/>
        </p:nvSpPr>
        <p:spPr>
          <a:xfrm>
            <a:off x="2286000" y="2413338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dirty="0"/>
          </a:p>
        </p:txBody>
      </p:sp>
      <p:pic>
        <p:nvPicPr>
          <p:cNvPr id="5" name="Picture 2" descr="I:\ПРПС 14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36295" y="476672"/>
            <a:ext cx="1371241" cy="13396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880901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124744"/>
            <a:ext cx="8136904" cy="648072"/>
          </a:xfrm>
        </p:spPr>
        <p:txBody>
          <a:bodyPr/>
          <a:lstStyle/>
          <a:p>
            <a:pPr eaLnBrk="1" hangingPunct="1"/>
            <a:r>
              <a:rPr lang="ru-RU" sz="1400" dirty="0" smtClean="0">
                <a:latin typeface="+mn-lt"/>
                <a:cs typeface="Times New Roman" pitchFamily="18" charset="0"/>
              </a:rPr>
              <a:t/>
            </a:r>
            <a:br>
              <a:rPr lang="ru-RU" sz="1400" dirty="0" smtClean="0">
                <a:latin typeface="+mn-lt"/>
                <a:cs typeface="Times New Roman" pitchFamily="18" charset="0"/>
              </a:rPr>
            </a:br>
            <a:r>
              <a:rPr lang="ru-RU" sz="1400" dirty="0">
                <a:latin typeface="+mn-lt"/>
                <a:cs typeface="Times New Roman" pitchFamily="18" charset="0"/>
              </a:rPr>
              <a:t/>
            </a:r>
            <a:br>
              <a:rPr lang="ru-RU" sz="1400" dirty="0">
                <a:latin typeface="+mn-lt"/>
                <a:cs typeface="Times New Roman" pitchFamily="18" charset="0"/>
              </a:rPr>
            </a:br>
            <a:r>
              <a:rPr lang="ru-RU" sz="1400" dirty="0" smtClean="0">
                <a:latin typeface="+mn-lt"/>
                <a:cs typeface="Times New Roman" pitchFamily="18" charset="0"/>
              </a:rPr>
              <a:t/>
            </a:r>
            <a:br>
              <a:rPr lang="ru-RU" sz="1400" dirty="0" smtClean="0">
                <a:latin typeface="+mn-lt"/>
                <a:cs typeface="Times New Roman" pitchFamily="18" charset="0"/>
              </a:rPr>
            </a:br>
            <a:r>
              <a:rPr lang="ru-RU" sz="1300" dirty="0">
                <a:latin typeface="+mn-lt"/>
                <a:cs typeface="Times New Roman" pitchFamily="18" charset="0"/>
              </a:rPr>
              <a:t/>
            </a:r>
            <a:br>
              <a:rPr lang="ru-RU" sz="1300" dirty="0">
                <a:latin typeface="+mn-lt"/>
                <a:cs typeface="Times New Roman" pitchFamily="18" charset="0"/>
              </a:rPr>
            </a:br>
            <a:r>
              <a:rPr lang="ru-RU" b="1" i="1" dirty="0"/>
              <a:t>ФОРМИРОВАНИЕ РППС ДОО</a:t>
            </a:r>
            <a:r>
              <a:rPr lang="ru-RU" sz="1300" dirty="0" smtClean="0">
                <a:latin typeface="+mn-lt"/>
                <a:cs typeface="Times New Roman" pitchFamily="18" charset="0"/>
              </a:rPr>
              <a:t/>
            </a:r>
            <a:br>
              <a:rPr lang="ru-RU" sz="1300" dirty="0" smtClean="0">
                <a:latin typeface="+mn-lt"/>
                <a:cs typeface="Times New Roman" pitchFamily="18" charset="0"/>
              </a:rPr>
            </a:br>
            <a:r>
              <a:rPr lang="ru-RU" sz="1300" dirty="0" smtClean="0">
                <a:latin typeface="+mn-lt"/>
                <a:cs typeface="Times New Roman" pitchFamily="18" charset="0"/>
              </a:rPr>
              <a:t/>
            </a:r>
            <a:br>
              <a:rPr lang="ru-RU" sz="1300" dirty="0" smtClean="0">
                <a:latin typeface="+mn-lt"/>
                <a:cs typeface="Times New Roman" pitchFamily="18" charset="0"/>
              </a:rPr>
            </a:br>
            <a:r>
              <a:rPr lang="ru-RU" sz="1800" i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i="1" dirty="0">
                <a:latin typeface="Times New Roman" pitchFamily="18" charset="0"/>
                <a:cs typeface="Times New Roman" pitchFamily="18" charset="0"/>
              </a:rPr>
            </a:br>
            <a:r>
              <a:rPr lang="ru-RU" i="1" dirty="0"/>
              <a:t/>
            </a:r>
            <a:br>
              <a:rPr lang="ru-RU" i="1" dirty="0"/>
            </a:br>
            <a:r>
              <a:rPr lang="ru-RU" b="1" dirty="0" smtClean="0"/>
              <a:t>            </a:t>
            </a:r>
            <a:endParaRPr lang="ru-RU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286000" y="2413338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776394" y="1988840"/>
            <a:ext cx="2304256" cy="793830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1200" b="1" dirty="0" smtClean="0">
                <a:solidFill>
                  <a:schemeClr val="accent3">
                    <a:lumMod val="50000"/>
                  </a:schemeClr>
                </a:solidFill>
              </a:rPr>
              <a:t>Возрастные особенности</a:t>
            </a:r>
            <a:endParaRPr lang="ru-RU" sz="1200" b="1" dirty="0">
              <a:solidFill>
                <a:schemeClr val="accent3">
                  <a:lumMod val="50000"/>
                </a:schemeClr>
              </a:solidFill>
            </a:endParaRPr>
          </a:p>
          <a:p>
            <a:pPr algn="just"/>
            <a:r>
              <a:rPr lang="ru-RU" sz="1200" b="1" dirty="0">
                <a:solidFill>
                  <a:schemeClr val="accent3">
                    <a:lumMod val="50000"/>
                  </a:schemeClr>
                </a:solidFill>
              </a:rPr>
              <a:t>п</a:t>
            </a:r>
            <a:r>
              <a:rPr lang="ru-RU" sz="1200" b="1" dirty="0" smtClean="0">
                <a:solidFill>
                  <a:schemeClr val="accent3">
                    <a:lumMod val="50000"/>
                  </a:schemeClr>
                </a:solidFill>
              </a:rPr>
              <a:t>сихического развития</a:t>
            </a:r>
          </a:p>
          <a:p>
            <a:pPr algn="just"/>
            <a:endParaRPr lang="ru-RU" sz="12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2062396" y="2782670"/>
            <a:ext cx="2304256" cy="793830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>
                <a:solidFill>
                  <a:schemeClr val="accent3">
                    <a:lumMod val="50000"/>
                  </a:schemeClr>
                </a:solidFill>
              </a:rPr>
              <a:t>Задачи</a:t>
            </a: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3554815" y="3576500"/>
            <a:ext cx="2304256" cy="793830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>
                <a:solidFill>
                  <a:schemeClr val="accent3">
                    <a:lumMod val="50000"/>
                  </a:schemeClr>
                </a:solidFill>
              </a:rPr>
              <a:t>Образовательные</a:t>
            </a:r>
          </a:p>
          <a:p>
            <a:pPr algn="ctr"/>
            <a:r>
              <a:rPr lang="ru-RU" sz="1200" b="1" dirty="0">
                <a:solidFill>
                  <a:schemeClr val="accent3">
                    <a:lumMod val="50000"/>
                  </a:schemeClr>
                </a:solidFill>
              </a:rPr>
              <a:t>области</a:t>
            </a: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4895658" y="4377031"/>
            <a:ext cx="2304256" cy="793830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>
                <a:solidFill>
                  <a:schemeClr val="accent3">
                    <a:lumMod val="50000"/>
                  </a:schemeClr>
                </a:solidFill>
              </a:rPr>
              <a:t>Потребности</a:t>
            </a: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6156176" y="5170861"/>
            <a:ext cx="2304256" cy="793830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>
                <a:solidFill>
                  <a:schemeClr val="accent3">
                    <a:lumMod val="50000"/>
                  </a:schemeClr>
                </a:solidFill>
              </a:rPr>
              <a:t>РППС ДОО</a:t>
            </a:r>
          </a:p>
        </p:txBody>
      </p:sp>
      <p:sp>
        <p:nvSpPr>
          <p:cNvPr id="16" name="Штриховая стрелка вправо 15"/>
          <p:cNvSpPr/>
          <p:nvPr/>
        </p:nvSpPr>
        <p:spPr>
          <a:xfrm rot="3019497">
            <a:off x="3347864" y="2132856"/>
            <a:ext cx="504056" cy="465148"/>
          </a:xfrm>
          <a:prstGeom prst="stripedRightArrow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Штриховая стрелка вправо 16"/>
          <p:cNvSpPr/>
          <p:nvPr/>
        </p:nvSpPr>
        <p:spPr>
          <a:xfrm rot="2866935">
            <a:off x="4659882" y="2901115"/>
            <a:ext cx="504056" cy="465148"/>
          </a:xfrm>
          <a:prstGeom prst="stripedRightArrow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Штриховая стрелка вправо 17"/>
          <p:cNvSpPr/>
          <p:nvPr/>
        </p:nvSpPr>
        <p:spPr>
          <a:xfrm rot="3019497">
            <a:off x="6135668" y="3819304"/>
            <a:ext cx="504056" cy="465148"/>
          </a:xfrm>
          <a:prstGeom prst="stripedRightArrow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Штриховая стрелка вправо 18"/>
          <p:cNvSpPr/>
          <p:nvPr/>
        </p:nvSpPr>
        <p:spPr>
          <a:xfrm rot="3019497">
            <a:off x="7287796" y="4595824"/>
            <a:ext cx="504056" cy="465148"/>
          </a:xfrm>
          <a:prstGeom prst="stripedRightArrow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50" name="Picture 2" descr="I:\картинка 2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7823" y="4134869"/>
            <a:ext cx="3044695" cy="18175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I:\паровоз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54815" y="5043661"/>
            <a:ext cx="1480772" cy="7936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866264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4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807368"/>
          </a:xfrm>
        </p:spPr>
        <p:txBody>
          <a:bodyPr/>
          <a:lstStyle/>
          <a:p>
            <a:pPr eaLnBrk="1" hangingPunct="1"/>
            <a:r>
              <a:rPr lang="ru-RU" sz="1400" dirty="0" smtClean="0">
                <a:latin typeface="+mn-lt"/>
                <a:cs typeface="Times New Roman" pitchFamily="18" charset="0"/>
              </a:rPr>
              <a:t/>
            </a:r>
            <a:br>
              <a:rPr lang="ru-RU" sz="1400" dirty="0" smtClean="0">
                <a:latin typeface="+mn-lt"/>
                <a:cs typeface="Times New Roman" pitchFamily="18" charset="0"/>
              </a:rPr>
            </a:br>
            <a:r>
              <a:rPr lang="ru-RU" sz="1400" dirty="0">
                <a:latin typeface="+mn-lt"/>
                <a:cs typeface="Times New Roman" pitchFamily="18" charset="0"/>
              </a:rPr>
              <a:t/>
            </a:r>
            <a:br>
              <a:rPr lang="ru-RU" sz="1400" dirty="0">
                <a:latin typeface="+mn-lt"/>
                <a:cs typeface="Times New Roman" pitchFamily="18" charset="0"/>
              </a:rPr>
            </a:br>
            <a:r>
              <a:rPr lang="ru-RU" sz="1400" dirty="0" smtClean="0">
                <a:latin typeface="+mn-lt"/>
                <a:cs typeface="Times New Roman" pitchFamily="18" charset="0"/>
              </a:rPr>
              <a:t/>
            </a:r>
            <a:br>
              <a:rPr lang="ru-RU" sz="1400" dirty="0" smtClean="0">
                <a:latin typeface="+mn-lt"/>
                <a:cs typeface="Times New Roman" pitchFamily="18" charset="0"/>
              </a:rPr>
            </a:br>
            <a:r>
              <a:rPr lang="ru-RU" sz="1300" dirty="0">
                <a:latin typeface="+mn-lt"/>
                <a:cs typeface="Times New Roman" pitchFamily="18" charset="0"/>
              </a:rPr>
              <a:t/>
            </a:r>
            <a:br>
              <a:rPr lang="ru-RU" sz="1300" dirty="0">
                <a:latin typeface="+mn-lt"/>
                <a:cs typeface="Times New Roman" pitchFamily="18" charset="0"/>
              </a:rPr>
            </a:br>
            <a:r>
              <a:rPr lang="ru-RU" sz="1300" dirty="0" smtClean="0">
                <a:latin typeface="+mn-lt"/>
                <a:cs typeface="Times New Roman" pitchFamily="18" charset="0"/>
              </a:rPr>
              <a:t/>
            </a:r>
            <a:br>
              <a:rPr lang="ru-RU" sz="1300" dirty="0" smtClean="0">
                <a:latin typeface="+mn-lt"/>
                <a:cs typeface="Times New Roman" pitchFamily="18" charset="0"/>
              </a:rPr>
            </a:br>
            <a:r>
              <a:rPr lang="ru-RU" sz="1300" dirty="0" smtClean="0">
                <a:latin typeface="+mn-lt"/>
                <a:cs typeface="Times New Roman" pitchFamily="18" charset="0"/>
              </a:rPr>
              <a:t/>
            </a:r>
            <a:br>
              <a:rPr lang="ru-RU" sz="1300" dirty="0" smtClean="0">
                <a:latin typeface="+mn-lt"/>
                <a:cs typeface="Times New Roman" pitchFamily="18" charset="0"/>
              </a:rPr>
            </a:br>
            <a:r>
              <a:rPr lang="ru-RU" sz="1800" i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i="1" dirty="0">
                <a:latin typeface="Times New Roman" pitchFamily="18" charset="0"/>
                <a:cs typeface="Times New Roman" pitchFamily="18" charset="0"/>
              </a:rPr>
            </a:br>
            <a:r>
              <a:rPr lang="ru-RU" sz="1800" i="1" dirty="0"/>
              <a:t/>
            </a:r>
            <a:br>
              <a:rPr lang="ru-RU" sz="1800" i="1" dirty="0"/>
            </a:br>
            <a:r>
              <a:rPr lang="ru-RU" b="1" dirty="0" smtClean="0"/>
              <a:t>            </a:t>
            </a:r>
            <a:endParaRPr lang="ru-RU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685800" y="1772816"/>
            <a:ext cx="7848600" cy="4353347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286000" y="2413338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8200" y="2060848"/>
            <a:ext cx="7467600" cy="37444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Прямоугольник 8"/>
          <p:cNvSpPr/>
          <p:nvPr/>
        </p:nvSpPr>
        <p:spPr>
          <a:xfrm>
            <a:off x="2996504" y="3244334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dirty="0"/>
          </a:p>
        </p:txBody>
      </p:sp>
      <p:sp>
        <p:nvSpPr>
          <p:cNvPr id="10" name="Заголовок 1"/>
          <p:cNvSpPr txBox="1">
            <a:spLocks/>
          </p:cNvSpPr>
          <p:nvPr/>
        </p:nvSpPr>
        <p:spPr bwMode="auto">
          <a:xfrm>
            <a:off x="539552" y="1124744"/>
            <a:ext cx="8136904" cy="648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ahoma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ahoma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ahoma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ahoma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ahoma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ahoma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ahoma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ahoma" pitchFamily="34" charset="0"/>
              </a:defRPr>
            </a:lvl9pPr>
          </a:lstStyle>
          <a:p>
            <a:pPr eaLnBrk="1" hangingPunct="1"/>
            <a:r>
              <a:rPr lang="ru-RU" sz="1400" dirty="0" smtClean="0">
                <a:latin typeface="+mn-lt"/>
                <a:cs typeface="Times New Roman" pitchFamily="18" charset="0"/>
              </a:rPr>
              <a:t/>
            </a:r>
            <a:br>
              <a:rPr lang="ru-RU" sz="1400" dirty="0" smtClean="0">
                <a:latin typeface="+mn-lt"/>
                <a:cs typeface="Times New Roman" pitchFamily="18" charset="0"/>
              </a:rPr>
            </a:br>
            <a:r>
              <a:rPr lang="ru-RU" sz="1400" dirty="0" smtClean="0">
                <a:latin typeface="+mn-lt"/>
                <a:cs typeface="Times New Roman" pitchFamily="18" charset="0"/>
              </a:rPr>
              <a:t/>
            </a:r>
            <a:br>
              <a:rPr lang="ru-RU" sz="1400" dirty="0" smtClean="0">
                <a:latin typeface="+mn-lt"/>
                <a:cs typeface="Times New Roman" pitchFamily="18" charset="0"/>
              </a:rPr>
            </a:br>
            <a:r>
              <a:rPr lang="ru-RU" sz="1400" dirty="0" smtClean="0">
                <a:latin typeface="+mn-lt"/>
                <a:cs typeface="Times New Roman" pitchFamily="18" charset="0"/>
              </a:rPr>
              <a:t/>
            </a:r>
            <a:br>
              <a:rPr lang="ru-RU" sz="1400" dirty="0" smtClean="0">
                <a:latin typeface="+mn-lt"/>
                <a:cs typeface="Times New Roman" pitchFamily="18" charset="0"/>
              </a:rPr>
            </a:br>
            <a:r>
              <a:rPr lang="ru-RU" b="1" i="1" dirty="0" smtClean="0">
                <a:latin typeface="+mn-lt"/>
                <a:cs typeface="Times New Roman" pitchFamily="18" charset="0"/>
              </a:rPr>
              <a:t>Архитектура РППС ДОО</a:t>
            </a:r>
            <a:r>
              <a:rPr lang="ru-RU" sz="1300" dirty="0" smtClean="0">
                <a:latin typeface="+mn-lt"/>
                <a:cs typeface="Times New Roman" pitchFamily="18" charset="0"/>
              </a:rPr>
              <a:t/>
            </a:r>
            <a:br>
              <a:rPr lang="ru-RU" sz="1300" dirty="0" smtClean="0">
                <a:latin typeface="+mn-lt"/>
                <a:cs typeface="Times New Roman" pitchFamily="18" charset="0"/>
              </a:rPr>
            </a:br>
            <a:r>
              <a:rPr lang="ru-RU" sz="1300" dirty="0" smtClean="0">
                <a:latin typeface="+mn-lt"/>
                <a:cs typeface="Times New Roman" pitchFamily="18" charset="0"/>
              </a:rPr>
              <a:t/>
            </a:r>
            <a:br>
              <a:rPr lang="ru-RU" sz="1300" dirty="0" smtClean="0">
                <a:latin typeface="+mn-lt"/>
                <a:cs typeface="Times New Roman" pitchFamily="18" charset="0"/>
              </a:rPr>
            </a:br>
            <a:r>
              <a:rPr lang="ru-RU" sz="1800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i="1" dirty="0" smtClean="0"/>
              <a:t/>
            </a:r>
            <a:br>
              <a:rPr lang="ru-RU" i="1" dirty="0" smtClean="0"/>
            </a:br>
            <a:r>
              <a:rPr lang="ru-RU" b="1" dirty="0" smtClean="0"/>
              <a:t>            </a:t>
            </a:r>
            <a:endParaRPr lang="ru-RU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05643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807368"/>
          </a:xfrm>
        </p:spPr>
        <p:txBody>
          <a:bodyPr/>
          <a:lstStyle/>
          <a:p>
            <a:pPr eaLnBrk="1" hangingPunct="1"/>
            <a:r>
              <a:rPr lang="ru-RU" sz="1300" dirty="0" smtClean="0">
                <a:latin typeface="+mn-lt"/>
                <a:cs typeface="Times New Roman" pitchFamily="18" charset="0"/>
              </a:rPr>
              <a:t/>
            </a:r>
            <a:br>
              <a:rPr lang="ru-RU" sz="1300" dirty="0" smtClean="0">
                <a:latin typeface="+mn-lt"/>
                <a:cs typeface="Times New Roman" pitchFamily="18" charset="0"/>
              </a:rPr>
            </a:br>
            <a:r>
              <a:rPr lang="ru-RU" sz="1800" i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i="1" dirty="0">
                <a:latin typeface="Times New Roman" pitchFamily="18" charset="0"/>
                <a:cs typeface="Times New Roman" pitchFamily="18" charset="0"/>
              </a:rPr>
            </a:br>
            <a:r>
              <a:rPr lang="ru-RU" sz="1800" i="1" dirty="0"/>
              <a:t/>
            </a:r>
            <a:br>
              <a:rPr lang="ru-RU" sz="1800" i="1" dirty="0"/>
            </a:br>
            <a:r>
              <a:rPr lang="ru-RU" b="1" dirty="0" smtClean="0"/>
              <a:t>            </a:t>
            </a:r>
            <a:endParaRPr lang="ru-RU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685800" y="1844824"/>
            <a:ext cx="7848600" cy="4281339"/>
          </a:xfrm>
        </p:spPr>
        <p:txBody>
          <a:bodyPr/>
          <a:lstStyle/>
          <a:p>
            <a:pPr marL="285750" indent="-285750" algn="just">
              <a:buFont typeface="Arial" pitchFamily="34" charset="0"/>
              <a:buChar char="•"/>
            </a:pPr>
            <a:r>
              <a:rPr lang="ru-RU" sz="1600" dirty="0">
                <a:solidFill>
                  <a:schemeClr val="accent3">
                    <a:lumMod val="50000"/>
                  </a:schemeClr>
                </a:solidFill>
              </a:rPr>
              <a:t>гигиенические нормы площади на одного ребенка (норматив наполняемости групп); </a:t>
            </a:r>
          </a:p>
          <a:p>
            <a:pPr marL="285750" indent="-285750" algn="just">
              <a:buFont typeface="Arial" pitchFamily="34" charset="0"/>
              <a:buChar char="•"/>
            </a:pPr>
            <a:r>
              <a:rPr lang="ru-RU" sz="1600" dirty="0">
                <a:solidFill>
                  <a:schemeClr val="accent3">
                    <a:lumMod val="50000"/>
                  </a:schemeClr>
                </a:solidFill>
              </a:rPr>
              <a:t>наличие физкультурного и музыкального залов;</a:t>
            </a:r>
          </a:p>
          <a:p>
            <a:pPr marL="285750" indent="-285750" algn="just">
              <a:buFont typeface="Arial" pitchFamily="34" charset="0"/>
              <a:buChar char="•"/>
            </a:pPr>
            <a:r>
              <a:rPr lang="ru-RU" sz="1600" dirty="0">
                <a:solidFill>
                  <a:schemeClr val="accent3">
                    <a:lumMod val="50000"/>
                  </a:schemeClr>
                </a:solidFill>
              </a:rPr>
              <a:t>наличие прогулочных площадок, обеспечивающих физическую активность и разнообразную игровую деятельность детей на прогулке;</a:t>
            </a:r>
          </a:p>
          <a:p>
            <a:pPr marL="285750" indent="-285750" algn="just">
              <a:buFont typeface="Arial" pitchFamily="34" charset="0"/>
              <a:buChar char="•"/>
            </a:pPr>
            <a:r>
              <a:rPr lang="ru-RU" sz="1600" dirty="0">
                <a:solidFill>
                  <a:schemeClr val="accent3">
                    <a:lumMod val="50000"/>
                  </a:schemeClr>
                </a:solidFill>
              </a:rPr>
              <a:t>оснащенность групп мебелью, игровым и дидактическим материалом в соответствии с ФГОС;</a:t>
            </a:r>
          </a:p>
          <a:p>
            <a:pPr marL="285750" indent="-285750" algn="just">
              <a:buFont typeface="Arial" pitchFamily="34" charset="0"/>
              <a:buChar char="•"/>
            </a:pPr>
            <a:r>
              <a:rPr lang="ru-RU" sz="1600" dirty="0">
                <a:solidFill>
                  <a:schemeClr val="accent3">
                    <a:lumMod val="50000"/>
                  </a:schemeClr>
                </a:solidFill>
              </a:rPr>
              <a:t>наличие в дошкольной организации возможностей, необходимых для организации питания детей;</a:t>
            </a:r>
          </a:p>
          <a:p>
            <a:pPr marL="285750" indent="-285750" algn="just">
              <a:buFont typeface="Arial" pitchFamily="34" charset="0"/>
              <a:buChar char="•"/>
            </a:pPr>
            <a:r>
              <a:rPr lang="ru-RU" sz="1600" dirty="0">
                <a:solidFill>
                  <a:schemeClr val="accent3">
                    <a:lumMod val="50000"/>
                  </a:schemeClr>
                </a:solidFill>
              </a:rPr>
              <a:t>наличие в дошкольной организации возможностей для дополнительного образования детей;</a:t>
            </a:r>
          </a:p>
          <a:p>
            <a:pPr marL="285750" indent="-285750" algn="just">
              <a:buFont typeface="Arial" pitchFamily="34" charset="0"/>
              <a:buChar char="•"/>
            </a:pPr>
            <a:r>
              <a:rPr lang="ru-RU" sz="1600" dirty="0">
                <a:solidFill>
                  <a:schemeClr val="accent3">
                    <a:lumMod val="50000"/>
                  </a:schemeClr>
                </a:solidFill>
              </a:rPr>
              <a:t>наличие возможностей для работы специалистов, в том числе для педагогов коррекционного образования;  </a:t>
            </a:r>
          </a:p>
          <a:p>
            <a:pPr marL="285750" indent="-285750" algn="just">
              <a:buFont typeface="Arial" pitchFamily="34" charset="0"/>
              <a:buChar char="•"/>
            </a:pPr>
            <a:r>
              <a:rPr lang="ru-RU" sz="1600" dirty="0">
                <a:solidFill>
                  <a:schemeClr val="accent3">
                    <a:lumMod val="50000"/>
                  </a:schemeClr>
                </a:solidFill>
              </a:rPr>
              <a:t>наличие дополнительных помещений для организации разнообразной деятельности детей.</a:t>
            </a:r>
          </a:p>
          <a:p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286000" y="2413338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2996504" y="3244334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dirty="0"/>
          </a:p>
        </p:txBody>
      </p:sp>
      <p:sp>
        <p:nvSpPr>
          <p:cNvPr id="10" name="Заголовок 1"/>
          <p:cNvSpPr txBox="1">
            <a:spLocks/>
          </p:cNvSpPr>
          <p:nvPr/>
        </p:nvSpPr>
        <p:spPr bwMode="auto">
          <a:xfrm>
            <a:off x="539552" y="764704"/>
            <a:ext cx="8136904" cy="6840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ahoma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ahoma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ahoma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ahoma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ahoma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ahoma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ahoma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ahoma" pitchFamily="34" charset="0"/>
              </a:defRPr>
            </a:lvl9pPr>
          </a:lstStyle>
          <a:p>
            <a:pPr eaLnBrk="1" hangingPunct="1"/>
            <a:r>
              <a:rPr lang="ru-RU" sz="3200" b="1" i="1" kern="100" dirty="0">
                <a:solidFill>
                  <a:schemeClr val="accent3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При организации </a:t>
            </a:r>
            <a:r>
              <a:rPr lang="ru-RU" sz="3200" b="1" i="1" kern="100" dirty="0" smtClean="0">
                <a:solidFill>
                  <a:schemeClr val="accent3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РППС </a:t>
            </a:r>
            <a:r>
              <a:rPr lang="ru-RU" sz="3200" b="1" i="1" kern="100" dirty="0">
                <a:solidFill>
                  <a:schemeClr val="accent3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необходимо учитывать</a:t>
            </a:r>
            <a:r>
              <a:rPr lang="ru-RU" sz="2800" b="1" kern="100" dirty="0">
                <a:solidFill>
                  <a:schemeClr val="accent3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:</a:t>
            </a:r>
            <a:endParaRPr lang="ru-RU" sz="2800" b="1" dirty="0" smtClean="0">
              <a:solidFill>
                <a:schemeClr val="accent3">
                  <a:lumMod val="50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30943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807368"/>
          </a:xfrm>
        </p:spPr>
        <p:txBody>
          <a:bodyPr/>
          <a:lstStyle/>
          <a:p>
            <a:pPr eaLnBrk="1" hangingPunct="1"/>
            <a:r>
              <a:rPr lang="ru-RU" sz="1300" dirty="0" smtClean="0">
                <a:latin typeface="+mn-lt"/>
                <a:cs typeface="Times New Roman" pitchFamily="18" charset="0"/>
              </a:rPr>
              <a:t/>
            </a:r>
            <a:br>
              <a:rPr lang="ru-RU" sz="1300" dirty="0" smtClean="0">
                <a:latin typeface="+mn-lt"/>
                <a:cs typeface="Times New Roman" pitchFamily="18" charset="0"/>
              </a:rPr>
            </a:br>
            <a:r>
              <a:rPr lang="ru-RU" sz="1800" i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i="1" dirty="0">
                <a:latin typeface="Times New Roman" pitchFamily="18" charset="0"/>
                <a:cs typeface="Times New Roman" pitchFamily="18" charset="0"/>
              </a:rPr>
            </a:br>
            <a:r>
              <a:rPr lang="ru-RU" sz="1800" i="1" dirty="0"/>
              <a:t/>
            </a:r>
            <a:br>
              <a:rPr lang="ru-RU" sz="1800" i="1" dirty="0"/>
            </a:br>
            <a:r>
              <a:rPr lang="ru-RU" b="1" dirty="0" smtClean="0"/>
              <a:t>            </a:t>
            </a:r>
            <a:endParaRPr lang="ru-RU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685800" y="1844824"/>
            <a:ext cx="7848600" cy="4281339"/>
          </a:xfrm>
        </p:spPr>
        <p:txBody>
          <a:bodyPr/>
          <a:lstStyle/>
          <a:p>
            <a:pPr algn="just" eaLnBrk="1" hangingPunct="1">
              <a:lnSpc>
                <a:spcPct val="80000"/>
              </a:lnSpc>
            </a:pPr>
            <a:r>
              <a:rPr lang="ru-RU" sz="2000" dirty="0"/>
              <a:t>Для детей этого возраста – достаточно большое пространство в группе для удовлетворения потребности в двигательной активности. Правильно организованная развивающая среда позволяет каждому малышу найти занятие по душе, поверить в свои силы и способности, научиться взаимодействовать с педагогами и со сверстниками, понимать и оценивать их чувства и поступки, а ведь именно это и лежит в основе развивающего обучения.</a:t>
            </a:r>
          </a:p>
          <a:p>
            <a:pPr algn="just" eaLnBrk="1" hangingPunct="1">
              <a:lnSpc>
                <a:spcPct val="80000"/>
              </a:lnSpc>
            </a:pPr>
            <a:r>
              <a:rPr lang="ru-RU" sz="2000" dirty="0"/>
              <a:t>При создании развивающего пространства в групповом помещении необходимо учитывать ведущую роль игровой деятельности в развитии, это в свою очередь обеспечит эмоциональное благополучие каждого ребёнка, развитие его положительного самоощущения, компетентности в сфере отношений к миру, к людям, к себе, включение в различные формы сотрудничества, что и является основными целями дошкольного обучения и воспитания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286000" y="2413338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2996504" y="3244334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dirty="0"/>
          </a:p>
        </p:txBody>
      </p:sp>
      <p:sp>
        <p:nvSpPr>
          <p:cNvPr id="10" name="Заголовок 1"/>
          <p:cNvSpPr txBox="1">
            <a:spLocks/>
          </p:cNvSpPr>
          <p:nvPr/>
        </p:nvSpPr>
        <p:spPr bwMode="auto">
          <a:xfrm>
            <a:off x="539552" y="764704"/>
            <a:ext cx="8136904" cy="6840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ahoma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ahoma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ahoma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ahoma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ahoma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ahoma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ahoma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ahoma" pitchFamily="34" charset="0"/>
              </a:defRPr>
            </a:lvl9pPr>
          </a:lstStyle>
          <a:p>
            <a:pPr eaLnBrk="1" hangingPunct="1"/>
            <a:r>
              <a:rPr lang="ru-RU" sz="2400" b="1" i="1" dirty="0" smtClean="0">
                <a:solidFill>
                  <a:schemeClr val="accent3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РППС в младшем </a:t>
            </a:r>
          </a:p>
          <a:p>
            <a:pPr eaLnBrk="1" hangingPunct="1"/>
            <a:r>
              <a:rPr lang="ru-RU" sz="2400" b="1" i="1" dirty="0" smtClean="0">
                <a:solidFill>
                  <a:schemeClr val="accent3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дошкольном возрасте</a:t>
            </a:r>
          </a:p>
        </p:txBody>
      </p:sp>
    </p:spTree>
    <p:extLst>
      <p:ext uri="{BB962C8B-B14F-4D97-AF65-F5344CB8AC3E}">
        <p14:creationId xmlns:p14="http://schemas.microsoft.com/office/powerpoint/2010/main" val="19413118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807368"/>
          </a:xfrm>
        </p:spPr>
        <p:txBody>
          <a:bodyPr/>
          <a:lstStyle/>
          <a:p>
            <a:pPr eaLnBrk="1" hangingPunct="1"/>
            <a:r>
              <a:rPr lang="ru-RU" sz="1300" dirty="0" smtClean="0">
                <a:latin typeface="+mn-lt"/>
                <a:cs typeface="Times New Roman" pitchFamily="18" charset="0"/>
              </a:rPr>
              <a:t/>
            </a:r>
            <a:br>
              <a:rPr lang="ru-RU" sz="1300" dirty="0" smtClean="0">
                <a:latin typeface="+mn-lt"/>
                <a:cs typeface="Times New Roman" pitchFamily="18" charset="0"/>
              </a:rPr>
            </a:br>
            <a:r>
              <a:rPr lang="ru-RU" sz="1800" i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i="1" dirty="0">
                <a:latin typeface="Times New Roman" pitchFamily="18" charset="0"/>
                <a:cs typeface="Times New Roman" pitchFamily="18" charset="0"/>
              </a:rPr>
            </a:br>
            <a:r>
              <a:rPr lang="ru-RU" sz="1800" i="1" dirty="0"/>
              <a:t/>
            </a:r>
            <a:br>
              <a:rPr lang="ru-RU" sz="1800" i="1" dirty="0"/>
            </a:br>
            <a:r>
              <a:rPr lang="ru-RU" b="1" dirty="0" smtClean="0"/>
              <a:t>            </a:t>
            </a:r>
            <a:endParaRPr lang="ru-RU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685800" y="1844824"/>
            <a:ext cx="7848600" cy="4281339"/>
          </a:xfrm>
        </p:spPr>
        <p:txBody>
          <a:bodyPr/>
          <a:lstStyle/>
          <a:p>
            <a:pPr algn="just" eaLnBrk="1" hangingPunct="1"/>
            <a:r>
              <a:rPr lang="ru-RU" sz="2000" dirty="0"/>
              <a:t>Организация жизни и воспитание детей пятого года жизни направлены на дальнейшее развитие умения понимать окружающих людей, проявлять к ним доброжелательное отношение, стремиться к общению и взаимодействию</a:t>
            </a:r>
            <a:r>
              <a:rPr lang="ru-RU" sz="2000" dirty="0" smtClean="0"/>
              <a:t>.</a:t>
            </a:r>
          </a:p>
          <a:p>
            <a:pPr marL="0" indent="0" algn="just" eaLnBrk="1" hangingPunct="1">
              <a:buNone/>
            </a:pPr>
            <a:endParaRPr lang="ru-RU" sz="2000" dirty="0"/>
          </a:p>
          <a:p>
            <a:pPr algn="just" eaLnBrk="1" hangingPunct="1"/>
            <a:r>
              <a:rPr lang="ru-RU" sz="2000" dirty="0"/>
              <a:t>Предметно-развивающая среда группы организуется с учётом возможностей для детей играть и заниматься отдельными подгруппами. Пособия и игрушки располагаются так, чтобы не мешать их свободному перемещению. Необходимо предусмотреть место для временного уединения дошкольника, где он может подумать, помечтать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286000" y="2413338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2996504" y="3244334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dirty="0"/>
          </a:p>
        </p:txBody>
      </p:sp>
      <p:sp>
        <p:nvSpPr>
          <p:cNvPr id="10" name="Заголовок 1"/>
          <p:cNvSpPr txBox="1">
            <a:spLocks/>
          </p:cNvSpPr>
          <p:nvPr/>
        </p:nvSpPr>
        <p:spPr bwMode="auto">
          <a:xfrm>
            <a:off x="539552" y="764704"/>
            <a:ext cx="8136904" cy="6840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ahoma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ahoma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ahoma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ahoma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ahoma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ahoma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ahoma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ahoma" pitchFamily="34" charset="0"/>
              </a:defRPr>
            </a:lvl9pPr>
          </a:lstStyle>
          <a:p>
            <a:pPr eaLnBrk="1" hangingPunct="1"/>
            <a:endParaRPr lang="ru-RU" sz="2800" b="1" dirty="0" smtClean="0">
              <a:solidFill>
                <a:schemeClr val="accent3">
                  <a:lumMod val="50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7" name="Заголовок 1"/>
          <p:cNvSpPr txBox="1">
            <a:spLocks/>
          </p:cNvSpPr>
          <p:nvPr/>
        </p:nvSpPr>
        <p:spPr bwMode="auto">
          <a:xfrm>
            <a:off x="691952" y="917104"/>
            <a:ext cx="8136904" cy="6840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ahoma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ahoma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ahoma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ahoma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ahoma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ahoma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ahoma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ahoma" pitchFamily="34" charset="0"/>
              </a:defRPr>
            </a:lvl9pPr>
          </a:lstStyle>
          <a:p>
            <a:pPr eaLnBrk="1" hangingPunct="1"/>
            <a:r>
              <a:rPr lang="ru-RU" sz="2800" b="1" i="1" dirty="0">
                <a:solidFill>
                  <a:schemeClr val="accent3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РППС в </a:t>
            </a:r>
            <a:r>
              <a:rPr lang="ru-RU" sz="2800" b="1" i="1" dirty="0" smtClean="0">
                <a:solidFill>
                  <a:schemeClr val="accent3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среднем </a:t>
            </a:r>
          </a:p>
          <a:p>
            <a:pPr eaLnBrk="1" hangingPunct="1"/>
            <a:r>
              <a:rPr lang="ru-RU" sz="2800" b="1" i="1" dirty="0" smtClean="0">
                <a:solidFill>
                  <a:schemeClr val="accent3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дошкольном </a:t>
            </a:r>
            <a:r>
              <a:rPr lang="ru-RU" sz="2800" b="1" i="1" dirty="0">
                <a:solidFill>
                  <a:schemeClr val="accent3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возрасте</a:t>
            </a:r>
          </a:p>
        </p:txBody>
      </p:sp>
    </p:spTree>
    <p:extLst>
      <p:ext uri="{BB962C8B-B14F-4D97-AF65-F5344CB8AC3E}">
        <p14:creationId xmlns:p14="http://schemas.microsoft.com/office/powerpoint/2010/main" val="37400839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2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0" grpId="0"/>
      <p:bldP spid="7" grpId="0"/>
    </p:bldLst>
  </p:timing>
</p:sld>
</file>

<file path=ppt/theme/theme1.xml><?xml version="1.0" encoding="utf-8"?>
<a:theme xmlns:a="http://schemas.openxmlformats.org/drawingml/2006/main" name="10069046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Office Theme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5A867B"/>
        </a:dk2>
        <a:lt2>
          <a:srgbClr val="B7D760"/>
        </a:lt2>
        <a:accent1>
          <a:srgbClr val="F1F3CF"/>
        </a:accent1>
        <a:accent2>
          <a:srgbClr val="E9CC7A"/>
        </a:accent2>
        <a:accent3>
          <a:srgbClr val="FFFFFF"/>
        </a:accent3>
        <a:accent4>
          <a:srgbClr val="000000"/>
        </a:accent4>
        <a:accent5>
          <a:srgbClr val="F7F8E4"/>
        </a:accent5>
        <a:accent6>
          <a:srgbClr val="D3B96E"/>
        </a:accent6>
        <a:hlink>
          <a:srgbClr val="D1B4C8"/>
        </a:hlink>
        <a:folHlink>
          <a:srgbClr val="96C8D1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10069046</Template>
  <TotalTime>1165</TotalTime>
  <Words>1013</Words>
  <Application>Microsoft Office PowerPoint</Application>
  <PresentationFormat>Экран (4:3)</PresentationFormat>
  <Paragraphs>209</Paragraphs>
  <Slides>21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10069046</vt:lpstr>
      <vt:lpstr>РАЗВИВАЮЩАЯ ПРЕДМЕТНО-ПРОСТРАНСТВЕННАЯ СРЕДА В СООТВЕТСТВИИ С ФГОС   </vt:lpstr>
      <vt:lpstr>      «Нет такой стороны воспитания, на которую обстановка не оказывала бы влияние, нет способности,  которая находилась бы в прямой зависимости от непосредственно окружающего ребёнка конкретного мира. Тот, кому удастся создать такую обстановку, облегчит свой труд в высшей степени. Среди неё ребёнок будет жить – развиваться собственно самодовлеющей жизнью, его духовный рост будет совершенствоваться из самого себя, от природы…»                      Е.И. Тихеева               </vt:lpstr>
      <vt:lpstr>      Цели организации (РППС ДОО):              </vt:lpstr>
      <vt:lpstr>    НОРМАТИВНАЯ БАЗА                </vt:lpstr>
      <vt:lpstr>    ФОРМИРОВАНИЕ РППС ДОО                </vt:lpstr>
      <vt:lpstr>                    </vt:lpstr>
      <vt:lpstr>               </vt:lpstr>
      <vt:lpstr>               </vt:lpstr>
      <vt:lpstr>               </vt:lpstr>
      <vt:lpstr>               </vt:lpstr>
      <vt:lpstr>                    </vt:lpstr>
      <vt:lpstr>                    </vt:lpstr>
      <vt:lpstr>                    </vt:lpstr>
      <vt:lpstr>                    </vt:lpstr>
      <vt:lpstr>                    </vt:lpstr>
      <vt:lpstr>                    </vt:lpstr>
      <vt:lpstr>Безопасность среды</vt:lpstr>
      <vt:lpstr>Ожидаемые результаты</vt:lpstr>
      <vt:lpstr>Примерные центры по образовательным областям в свете требований ФГОС</vt:lpstr>
      <vt:lpstr>Дети – активные участники создания РППС к праздникам </vt:lpstr>
      <vt:lpstr>Благодарим за внимание! Желаем успеха в профессиональной деятельности!</vt:lpstr>
    </vt:vector>
  </TitlesOfParts>
  <Company>URTISI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118</cp:revision>
  <dcterms:created xsi:type="dcterms:W3CDTF">2011-08-18T13:52:20Z</dcterms:created>
  <dcterms:modified xsi:type="dcterms:W3CDTF">2015-01-19T07:51:46Z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TC100690461049</vt:lpwstr>
  </property>
</Properties>
</file>