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2" r:id="rId5"/>
    <p:sldId id="267" r:id="rId6"/>
    <p:sldId id="274" r:id="rId7"/>
    <p:sldId id="275" r:id="rId8"/>
    <p:sldId id="289" r:id="rId9"/>
    <p:sldId id="29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99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19.01.2015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 Организационный этап урока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800" b="1" dirty="0" smtClean="0">
                <a:solidFill>
                  <a:srgbClr val="002060"/>
                </a:solidFill>
              </a:rPr>
              <a:t> Оригинальное начало уроков русского языка и литературы </a:t>
            </a:r>
            <a:endParaRPr lang="ru-RU" sz="4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0486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>
                <a:solidFill>
                  <a:srgbClr val="002060"/>
                </a:solidFill>
              </a:rPr>
              <a:t>Задача данного этапа урока создать соответствующий эмоциональный настрой, психологически подготовить учащихся к усвоению нового материала.  </a:t>
            </a:r>
            <a:endParaRPr lang="ru-RU" sz="4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120680"/>
          </a:xfrm>
        </p:spPr>
        <p:txBody>
          <a:bodyPr/>
          <a:lstStyle/>
          <a:p>
            <a:r>
              <a:rPr lang="ru-RU" dirty="0" smtClean="0"/>
              <a:t>Петербургский учитель А. А. Окунев в своей книге: «Спасибо за урок, дети» говорит о том, что даже у опытного учителя урок «не пойдет», если он не будет начинаться каждый раз по- новому: середина и конец урока могут быть традиционными, но начало должно быть оригинальным (автор в книге приводит до полутора десятков неповторяющихся начал урока).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Эпиграф к уроку. </a:t>
            </a:r>
          </a:p>
          <a:p>
            <a:pPr>
              <a:buNone/>
            </a:pPr>
            <a:r>
              <a:rPr lang="ru-RU" dirty="0" smtClean="0"/>
              <a:t>Глагол – самая </a:t>
            </a:r>
            <a:r>
              <a:rPr lang="ru-RU" dirty="0" err="1" smtClean="0"/>
              <a:t>огнепышущая</a:t>
            </a:r>
            <a:r>
              <a:rPr lang="ru-RU" dirty="0" smtClean="0"/>
              <a:t>, </a:t>
            </a:r>
            <a:r>
              <a:rPr lang="ru-RU" dirty="0" err="1" smtClean="0"/>
              <a:t>самая</a:t>
            </a:r>
            <a:r>
              <a:rPr lang="ru-RU" dirty="0" smtClean="0"/>
              <a:t> живая часть речи. </a:t>
            </a:r>
          </a:p>
          <a:p>
            <a:pPr>
              <a:buNone/>
            </a:pPr>
            <a:r>
              <a:rPr lang="ru-RU" dirty="0" smtClean="0"/>
              <a:t>«Пунктуационные знаки имеют своё определённое назначение в письменной речи. Как и каждая нота, пунктуационный знак имеет своё определённое место в системе письма, имеет свой неповторимый "характер"» (С. И. Львова).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Пословица к уроку</a:t>
            </a:r>
          </a:p>
          <a:p>
            <a:r>
              <a:rPr lang="ru-RU" dirty="0" smtClean="0"/>
              <a:t>Слово молвит - соловей поёт. </a:t>
            </a:r>
          </a:p>
          <a:p>
            <a:r>
              <a:rPr lang="ru-RU" dirty="0" smtClean="0"/>
              <a:t>Слово </a:t>
            </a:r>
            <a:r>
              <a:rPr lang="ru-RU" dirty="0" err="1" smtClean="0"/>
              <a:t>слово</a:t>
            </a:r>
            <a:r>
              <a:rPr lang="ru-RU" dirty="0" smtClean="0"/>
              <a:t> родит, третье само бежит. </a:t>
            </a:r>
          </a:p>
          <a:p>
            <a:r>
              <a:rPr lang="ru-RU" dirty="0" smtClean="0"/>
              <a:t>Слово жжёт хуже огня. </a:t>
            </a:r>
          </a:p>
          <a:p>
            <a:r>
              <a:rPr lang="ru-RU" dirty="0" smtClean="0"/>
              <a:t>Умные речи приятно и слушать. </a:t>
            </a:r>
          </a:p>
          <a:p>
            <a:r>
              <a:rPr lang="ru-RU" dirty="0" smtClean="0"/>
              <a:t>Повторенье – мать ученья. </a:t>
            </a:r>
          </a:p>
          <a:p>
            <a:r>
              <a:rPr lang="ru-RU" dirty="0" smtClean="0"/>
              <a:t>Повторять да учить – ум точить. </a:t>
            </a:r>
          </a:p>
          <a:p>
            <a:r>
              <a:rPr lang="ru-RU" dirty="0" smtClean="0"/>
              <a:t>Поговорка – цветочек, а пословица – ягодка.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2646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О чём произведение?  </a:t>
            </a:r>
          </a:p>
          <a:p>
            <a:pPr>
              <a:buNone/>
            </a:pPr>
            <a:r>
              <a:rPr lang="ru-RU" sz="3600" dirty="0" smtClean="0"/>
              <a:t>Что по названию произведения, которое вы ещё не читали, можно сказать о нём?</a:t>
            </a:r>
          </a:p>
          <a:p>
            <a:pPr>
              <a:buNone/>
            </a:pPr>
            <a:r>
              <a:rPr lang="ru-RU" sz="3600" dirty="0" smtClean="0"/>
              <a:t> («Кавказский пленник»Л.Н.Толстого, «</a:t>
            </a:r>
            <a:r>
              <a:rPr lang="ru-RU" sz="3600" dirty="0" err="1" smtClean="0"/>
              <a:t>Муму</a:t>
            </a:r>
            <a:r>
              <a:rPr lang="ru-RU" sz="3600" dirty="0" smtClean="0"/>
              <a:t>»И.С. Тургенева, «Кусака» Л.Андреева и т.д.)  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6309320"/>
          </a:xfrm>
        </p:spPr>
        <p:txBody>
          <a:bodyPr/>
          <a:lstStyle/>
          <a:p>
            <a:r>
              <a:rPr lang="ru-RU" dirty="0" smtClean="0"/>
              <a:t>«Чей предмет»?</a:t>
            </a:r>
          </a:p>
          <a:p>
            <a:endParaRPr lang="ru-RU" dirty="0" smtClean="0"/>
          </a:p>
          <a:p>
            <a:r>
              <a:rPr lang="ru-RU" dirty="0" smtClean="0"/>
              <a:t> Учитель показывает предмет и предлагает определить, какому герою изучаемого произведения он принадлежит ( При изучении комедии «Ревизор»: собачка - </a:t>
            </a:r>
            <a:r>
              <a:rPr lang="ru-RU" dirty="0" err="1" smtClean="0"/>
              <a:t>Аммосу</a:t>
            </a:r>
            <a:r>
              <a:rPr lang="ru-RU" dirty="0" smtClean="0"/>
              <a:t> Фёдоровичу, шпага – городничему)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60648"/>
            <a:ext cx="8686800" cy="581947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smtClean="0"/>
              <a:t>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- Отгадайте, что это?</a:t>
            </a:r>
          </a:p>
          <a:p>
            <a:pPr>
              <a:buNone/>
            </a:pPr>
            <a:r>
              <a:rPr lang="ru-RU" dirty="0" smtClean="0"/>
              <a:t>Его можно услышать, произнести, записать, затранскрибировать, прошептать, пропеть, нарисовать, им можно приласкать, огорчить, приободрить.</a:t>
            </a:r>
          </a:p>
          <a:p>
            <a:pPr>
              <a:buNone/>
            </a:pPr>
            <a:r>
              <a:rPr lang="ru-RU" dirty="0" smtClean="0"/>
              <a:t>  Учитель: О чём сегодня пойдёт речь на уроке</a:t>
            </a:r>
            <a:r>
              <a:rPr lang="ru-RU" b="1" dirty="0" smtClean="0"/>
              <a:t>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Спасибо за внимание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2415</TotalTime>
  <Words>268</Words>
  <Application>Microsoft Office PowerPoint</Application>
  <PresentationFormat>Экран (4:3)</PresentationFormat>
  <Paragraphs>28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Трек</vt:lpstr>
      <vt:lpstr> Организационный этап урока</vt:lpstr>
      <vt:lpstr>Слайд 2</vt:lpstr>
      <vt:lpstr>Слайд 3</vt:lpstr>
      <vt:lpstr>Слайд 4</vt:lpstr>
      <vt:lpstr>Слайд 5</vt:lpstr>
      <vt:lpstr>Слайд 6</vt:lpstr>
      <vt:lpstr>Слайд 7</vt:lpstr>
      <vt:lpstr> </vt:lpstr>
      <vt:lpstr>Спасибо за внимание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Гафур</dc:creator>
  <cp:lastModifiedBy>Гафур</cp:lastModifiedBy>
  <cp:revision>60</cp:revision>
  <dcterms:created xsi:type="dcterms:W3CDTF">2014-02-06T13:41:45Z</dcterms:created>
  <dcterms:modified xsi:type="dcterms:W3CDTF">2015-01-19T15:01:48Z</dcterms:modified>
</cp:coreProperties>
</file>