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56" d="100"/>
          <a:sy n="56" d="100"/>
        </p:scale>
        <p:origin x="-94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83EF7-D84C-4EE3-B84F-7FE675A99231}" type="datetimeFigureOut">
              <a:rPr lang="ru-RU" smtClean="0"/>
              <a:pPr/>
              <a:t>15.09.2014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0B398-6DC8-4046-A82C-06ED334B6D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7913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4F25BA8-1DE9-4B8D-A41F-5C542CD79D90}" type="datetime1">
              <a:rPr lang="ru-RU" smtClean="0"/>
              <a:pPr/>
              <a:t>15.09.2014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74CEE4D-CE79-4D5B-B87A-BFF1DE3B6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F899F4-EE71-45AE-9AC9-177A906701D5}" type="datetime1">
              <a:rPr lang="ru-RU" smtClean="0"/>
              <a:pPr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4CEE4D-CE79-4D5B-B87A-BFF1DE3B6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7E85FE-04C9-450E-9C14-00D6C95785A0}" type="datetime1">
              <a:rPr lang="ru-RU" smtClean="0"/>
              <a:pPr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4CEE4D-CE79-4D5B-B87A-BFF1DE3B6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3AD769-64B0-43DE-AF9F-EA2DD5B85674}" type="datetime1">
              <a:rPr lang="ru-RU" smtClean="0"/>
              <a:pPr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4CEE4D-CE79-4D5B-B87A-BFF1DE3B6C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0DC2DB-6B30-467F-8E06-2DFC229041D0}" type="datetime1">
              <a:rPr lang="ru-RU" smtClean="0"/>
              <a:pPr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4CEE4D-CE79-4D5B-B87A-BFF1DE3B6C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26D03A-B6B9-49E6-A2F3-041B45E716CE}" type="datetime1">
              <a:rPr lang="ru-RU" smtClean="0"/>
              <a:pPr/>
              <a:t>15.09.2014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4CEE4D-CE79-4D5B-B87A-BFF1DE3B6C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B7EC7B-0FCA-43E8-A50A-02CB4A837B9C}" type="datetime1">
              <a:rPr lang="ru-RU" smtClean="0"/>
              <a:pPr/>
              <a:t>15.09.2014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4CEE4D-CE79-4D5B-B87A-BFF1DE3B6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88D2F0-6447-4683-8A66-6B7CB6C32B4C}" type="datetime1">
              <a:rPr lang="ru-RU" smtClean="0"/>
              <a:pPr/>
              <a:t>15.09.2014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4CEE4D-CE79-4D5B-B87A-BFF1DE3B6C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D78A08-DEE3-4CDB-893D-91985ADFDD17}" type="datetime1">
              <a:rPr lang="ru-RU" smtClean="0"/>
              <a:pPr/>
              <a:t>15.09.2014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4CEE4D-CE79-4D5B-B87A-BFF1DE3B6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E499622-E307-4A8F-AC85-3C095E8E6E21}" type="datetime1">
              <a:rPr lang="ru-RU" smtClean="0"/>
              <a:pPr/>
              <a:t>15.09.2014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4CEE4D-CE79-4D5B-B87A-BFF1DE3B6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01C908-2103-44E2-A66E-EBA291BD8ABA}" type="datetime1">
              <a:rPr lang="ru-RU" smtClean="0"/>
              <a:pPr/>
              <a:t>15.09.2014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74CEE4D-CE79-4D5B-B87A-BFF1DE3B6C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236A08C-6E55-4DAE-A45D-527D36B26317}" type="datetime1">
              <a:rPr lang="ru-RU" smtClean="0"/>
              <a:pPr/>
              <a:t>15.09.2014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74CEE4D-CE79-4D5B-B87A-BFF1DE3B6C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bryansk032.ru/filesnews/2010_03_0_18_54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5.jpeg"/><Relationship Id="rId2" Type="http://schemas.openxmlformats.org/officeDocument/2006/relationships/hyperlink" Target="http://img0.liveinternet.ru/images/attach/b/3/27/653/27653276_lomonosov_L_copy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cspb.ru/image.php?file=big/2803992519.jpg" TargetMode="External"/><Relationship Id="rId5" Type="http://schemas.openxmlformats.org/officeDocument/2006/relationships/image" Target="../media/image24.jpeg"/><Relationship Id="rId4" Type="http://schemas.openxmlformats.org/officeDocument/2006/relationships/hyperlink" Target="http://www.ras.ru/fstorage/download.aspx?id=e39b7c78-3c21-4d5b-995a-9a9c25a6e325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islam.tomsk.ru/nauch_relig_imgs/nauchnaya_religiya.gi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museum.lomic.ru/img/zal3_img1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u.wikipedia.org/wiki/%D0%A4%D0%B0%D0%B9%D0%BB:HallwayTwelveCollegiaJune2009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ru.wikipedia.org/wiki/%D0%A4%D0%B0%D0%B9%D0%BB:Lomonosov-house_marburg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www.runivers.ru/images/date/2009_november/06/s_428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sag.maths.ox.ac.uk/samath/mgu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hyperlink" Target="http://www.kunstkamera.ru/images/floor/3_XIV_01b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sedmitza.ru/data/371/468/1234/10540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hyperlink" Target="http://www.childrenpedia.org/2/9.files/image003.jpg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836712"/>
            <a:ext cx="6388224" cy="273630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Доклад </a:t>
            </a:r>
            <a:br>
              <a:rPr lang="ru-RU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b="1" dirty="0" smtClean="0"/>
              <a:t>Ломоносов</a:t>
            </a:r>
            <a:br>
              <a:rPr lang="ru-RU" b="1" dirty="0" smtClean="0"/>
            </a:br>
            <a:r>
              <a:rPr lang="ru-RU" dirty="0" smtClean="0"/>
              <a:t>Михаил Васильевич</a:t>
            </a:r>
            <a:r>
              <a:rPr lang="ru-RU" i="1" dirty="0"/>
              <a:t/>
            </a:r>
            <a:br>
              <a:rPr lang="ru-RU" i="1" dirty="0"/>
            </a:b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107160"/>
            <a:ext cx="6400800" cy="7620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 smtClean="0"/>
              <a:t>Подготовил уч. 2 «Б» класса</a:t>
            </a:r>
          </a:p>
          <a:p>
            <a:pPr algn="l"/>
            <a:r>
              <a:rPr lang="ru-RU" dirty="0" smtClean="0"/>
              <a:t>Казаков Антон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CEE4D-CE79-4D5B-B87A-BFF1DE3B6C83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5" name="Picture 20" descr="Картинка 16 из 275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0601" y="2708920"/>
            <a:ext cx="2233612" cy="223361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3425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CEE4D-CE79-4D5B-B87A-BFF1DE3B6C83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6194" y="476672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Ломоносов пытался проникнуть в тайны природы. Он открыл атмосферу на планете Венера с помощью изобретённых им приборов. Учёный организовал при Академии первую в России </a:t>
            </a:r>
            <a:r>
              <a:rPr lang="ru-RU" sz="2400" b="1" i="1" u="sng" dirty="0">
                <a:solidFill>
                  <a:schemeClr val="accent4"/>
                </a:solidFill>
              </a:rPr>
              <a:t>Химическую лабораторию</a:t>
            </a:r>
            <a:r>
              <a:rPr lang="ru-RU" sz="2400" dirty="0"/>
              <a:t>. Под его руководством построили </a:t>
            </a:r>
            <a:r>
              <a:rPr lang="ru-RU" sz="2400" b="1" i="1" u="sng" dirty="0">
                <a:solidFill>
                  <a:schemeClr val="accent4"/>
                </a:solidFill>
              </a:rPr>
              <a:t>фабрику цветного стекла</a:t>
            </a:r>
            <a:r>
              <a:rPr lang="ru-RU" sz="2400" dirty="0"/>
              <a:t>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724" t="35393" r="1079" b="24825"/>
          <a:stretch/>
        </p:blipFill>
        <p:spPr>
          <a:xfrm>
            <a:off x="1979712" y="3933056"/>
            <a:ext cx="2718009" cy="206894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024940" y="2996952"/>
            <a:ext cx="2512515" cy="378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3640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CEE4D-CE79-4D5B-B87A-BFF1DE3B6C83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6194" y="476672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Ломоносов открывает мастерскую для и</a:t>
            </a:r>
            <a:r>
              <a:rPr lang="ru-RU" sz="2400" dirty="0" smtClean="0"/>
              <a:t>зготовления </a:t>
            </a:r>
            <a:r>
              <a:rPr lang="ru-RU" sz="2400" dirty="0"/>
              <a:t>картин </a:t>
            </a:r>
            <a:r>
              <a:rPr lang="ru-RU" sz="2400" dirty="0" smtClean="0"/>
              <a:t>из мозаики и </a:t>
            </a:r>
            <a:r>
              <a:rPr lang="ru-RU" sz="2400" dirty="0"/>
              <a:t>сам становится первым в России человеком, который начал на собственном опыте и своими руками осваивать технику </a:t>
            </a:r>
            <a:r>
              <a:rPr lang="ru-RU" sz="2400" b="1" i="1" u="sng" dirty="0" smtClean="0">
                <a:solidFill>
                  <a:schemeClr val="accent4"/>
                </a:solidFill>
              </a:rPr>
              <a:t>МОЗАИКИ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3768" y="2492896"/>
            <a:ext cx="5544616" cy="415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6257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CEE4D-CE79-4D5B-B87A-BFF1DE3B6C83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6194" y="476672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Великий учёный много сделал для развития и образования России. По его предложению в 1755 году был </a:t>
            </a:r>
            <a:r>
              <a:rPr lang="ru-RU" sz="2400" b="1" i="1" dirty="0">
                <a:solidFill>
                  <a:schemeClr val="accent4"/>
                </a:solidFill>
              </a:rPr>
              <a:t>открыт Московский университет</a:t>
            </a:r>
            <a:r>
              <a:rPr lang="ru-RU" sz="2400" dirty="0"/>
              <a:t>, который по праву носит имя Ломоносова.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4507" y="2132856"/>
            <a:ext cx="2682953" cy="3600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0785" y="4005064"/>
            <a:ext cx="3347437" cy="273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2132856"/>
            <a:ext cx="2376264" cy="3127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29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CEE4D-CE79-4D5B-B87A-BFF1DE3B6C83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9" name="Rectangle 2"/>
          <p:cNvSpPr>
            <a:spLocks noGrp="1" noChangeArrowheads="1"/>
          </p:cNvSpPr>
          <p:nvPr/>
        </p:nvSpPr>
        <p:spPr bwMode="auto">
          <a:xfrm>
            <a:off x="462211" y="296503"/>
            <a:ext cx="82296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eorg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eorg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eorg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eorg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eorg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eorg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eorg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eorgia" pitchFamily="18" charset="0"/>
              </a:defRPr>
            </a:lvl9pPr>
          </a:lstStyle>
          <a:p>
            <a:pPr algn="ctr"/>
            <a:r>
              <a:rPr lang="ru-RU" sz="3200" b="1" i="1" u="sng" dirty="0">
                <a:solidFill>
                  <a:schemeClr val="accent4"/>
                </a:solidFill>
              </a:rPr>
              <a:t>Заслуги Ломоносова</a:t>
            </a:r>
          </a:p>
        </p:txBody>
      </p:sp>
      <p:sp>
        <p:nvSpPr>
          <p:cNvPr id="10" name="Rectangle 3"/>
          <p:cNvSpPr>
            <a:spLocks noGrp="1" noChangeArrowheads="1"/>
          </p:cNvSpPr>
          <p:nvPr/>
        </p:nvSpPr>
        <p:spPr bwMode="auto">
          <a:xfrm>
            <a:off x="323528" y="1196752"/>
            <a:ext cx="461384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55588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D2DA7A"/>
              </a:buClr>
              <a:buFont typeface="Georgia" pitchFamily="18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7225" indent="-2460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itchFamily="18" charset="0"/>
              <a:buChar char="▫"/>
              <a:defRPr sz="19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2338" indent="-2190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13" indent="-20002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063" indent="-1825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D2DA7A"/>
              </a:buClr>
              <a:buFont typeface="Georgia" pitchFamily="18" charset="0"/>
              <a:buChar char="▫"/>
              <a:defRPr sz="1800" kern="1200">
                <a:solidFill>
                  <a:srgbClr val="D2DA7A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2000" b="1" dirty="0">
                <a:solidFill>
                  <a:schemeClr val="accent4"/>
                </a:solidFill>
              </a:rPr>
              <a:t>Любимая наука </a:t>
            </a:r>
            <a:r>
              <a:rPr lang="ru-RU" sz="2000" b="1" dirty="0"/>
              <a:t>Ломоносова – </a:t>
            </a:r>
            <a:r>
              <a:rPr lang="ru-RU" sz="2000" b="1" dirty="0">
                <a:solidFill>
                  <a:schemeClr val="accent4"/>
                </a:solidFill>
              </a:rPr>
              <a:t>химия. </a:t>
            </a:r>
            <a:r>
              <a:rPr lang="ru-RU" sz="2000" b="1" dirty="0"/>
              <a:t>Он создал </a:t>
            </a:r>
            <a:r>
              <a:rPr lang="ru-RU" sz="2000" b="1" dirty="0">
                <a:solidFill>
                  <a:schemeClr val="accent4"/>
                </a:solidFill>
              </a:rPr>
              <a:t>химическую лабораторию </a:t>
            </a:r>
            <a:r>
              <a:rPr lang="ru-RU" sz="2000" b="1" dirty="0"/>
              <a:t>в Петербурге и открыл новый закон</a:t>
            </a:r>
            <a:r>
              <a:rPr lang="ru-RU" sz="2000" b="1" dirty="0" smtClean="0"/>
              <a:t>;</a:t>
            </a:r>
          </a:p>
          <a:p>
            <a:pPr>
              <a:lnSpc>
                <a:spcPct val="90000"/>
              </a:lnSpc>
              <a:buNone/>
            </a:pPr>
            <a:endParaRPr lang="ru-RU" sz="2000" b="1" dirty="0"/>
          </a:p>
          <a:p>
            <a:pPr>
              <a:lnSpc>
                <a:spcPct val="90000"/>
              </a:lnSpc>
            </a:pPr>
            <a:r>
              <a:rPr lang="ru-RU" sz="2000" b="1" dirty="0"/>
              <a:t>Занимаясь физикой, он раскрыл </a:t>
            </a:r>
            <a:r>
              <a:rPr lang="ru-RU" sz="2000" b="1" dirty="0">
                <a:solidFill>
                  <a:schemeClr val="accent4"/>
                </a:solidFill>
              </a:rPr>
              <a:t>загадку грозы и северного сияния</a:t>
            </a:r>
            <a:r>
              <a:rPr lang="ru-RU" sz="2000" b="1" dirty="0" smtClean="0"/>
              <a:t>;</a:t>
            </a:r>
          </a:p>
          <a:p>
            <a:pPr>
              <a:lnSpc>
                <a:spcPct val="90000"/>
              </a:lnSpc>
              <a:buNone/>
            </a:pPr>
            <a:endParaRPr lang="ru-RU" sz="2000" b="1" dirty="0"/>
          </a:p>
          <a:p>
            <a:pPr>
              <a:lnSpc>
                <a:spcPct val="90000"/>
              </a:lnSpc>
            </a:pPr>
            <a:r>
              <a:rPr lang="ru-RU" sz="2000" b="1" dirty="0"/>
              <a:t>Он любил наблюдать за </a:t>
            </a:r>
            <a:r>
              <a:rPr lang="ru-RU" sz="2000" b="1" dirty="0">
                <a:solidFill>
                  <a:schemeClr val="accent4"/>
                </a:solidFill>
              </a:rPr>
              <a:t>звездами,</a:t>
            </a:r>
            <a:r>
              <a:rPr lang="ru-RU" sz="2000" b="1" dirty="0"/>
              <a:t> усовершенствовал </a:t>
            </a:r>
            <a:r>
              <a:rPr lang="ru-RU" sz="2000" b="1" dirty="0">
                <a:solidFill>
                  <a:schemeClr val="accent4"/>
                </a:solidFill>
              </a:rPr>
              <a:t>телескоп</a:t>
            </a:r>
            <a:r>
              <a:rPr lang="ru-RU" sz="2000" b="1" dirty="0" smtClean="0"/>
              <a:t>;</a:t>
            </a:r>
          </a:p>
          <a:p>
            <a:pPr>
              <a:lnSpc>
                <a:spcPct val="90000"/>
              </a:lnSpc>
            </a:pPr>
            <a:endParaRPr lang="ru-RU" sz="2000" b="1" dirty="0"/>
          </a:p>
          <a:p>
            <a:pPr>
              <a:lnSpc>
                <a:spcPct val="90000"/>
              </a:lnSpc>
            </a:pPr>
            <a:r>
              <a:rPr lang="ru-RU" sz="2000" b="1" dirty="0"/>
              <a:t>Наблюдая за </a:t>
            </a:r>
            <a:r>
              <a:rPr lang="ru-RU" sz="2000" b="1" dirty="0">
                <a:solidFill>
                  <a:schemeClr val="accent4"/>
                </a:solidFill>
              </a:rPr>
              <a:t>Венерой</a:t>
            </a:r>
            <a:r>
              <a:rPr lang="ru-RU" sz="2000" b="1" dirty="0"/>
              <a:t>, установил, что у этой планеты есть </a:t>
            </a:r>
            <a:r>
              <a:rPr lang="ru-RU" sz="2000" b="1" dirty="0">
                <a:solidFill>
                  <a:schemeClr val="accent4"/>
                </a:solidFill>
              </a:rPr>
              <a:t>атмосфера</a:t>
            </a:r>
            <a:r>
              <a:rPr lang="ru-RU" sz="2000" b="1" dirty="0" smtClean="0"/>
              <a:t>;</a:t>
            </a:r>
          </a:p>
          <a:p>
            <a:pPr>
              <a:lnSpc>
                <a:spcPct val="90000"/>
              </a:lnSpc>
            </a:pPr>
            <a:endParaRPr lang="ru-RU" sz="2000" b="1" dirty="0"/>
          </a:p>
        </p:txBody>
      </p:sp>
      <p:sp>
        <p:nvSpPr>
          <p:cNvPr id="12" name="Rectangle 4"/>
          <p:cNvSpPr>
            <a:spLocks noGrp="1" noChangeArrowheads="1"/>
          </p:cNvSpPr>
          <p:nvPr/>
        </p:nvSpPr>
        <p:spPr bwMode="auto">
          <a:xfrm>
            <a:off x="5076056" y="1196752"/>
            <a:ext cx="4067944" cy="4428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55588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D2DA7A"/>
              </a:buClr>
              <a:buFont typeface="Georgia" pitchFamily="18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7225" indent="-2460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itchFamily="18" charset="0"/>
              <a:buChar char="▫"/>
              <a:defRPr sz="19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2338" indent="-2190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13" indent="-20002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063" indent="-1825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D2DA7A"/>
              </a:buClr>
              <a:buFont typeface="Georgia" pitchFamily="18" charset="0"/>
              <a:buChar char="▫"/>
              <a:defRPr sz="1800" kern="1200">
                <a:solidFill>
                  <a:srgbClr val="D2DA7A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2000" b="1" dirty="0"/>
              <a:t>Занимался </a:t>
            </a:r>
            <a:r>
              <a:rPr lang="ru-RU" sz="2000" b="1" dirty="0">
                <a:solidFill>
                  <a:schemeClr val="accent4"/>
                </a:solidFill>
              </a:rPr>
              <a:t>историей древних </a:t>
            </a:r>
            <a:r>
              <a:rPr lang="ru-RU" sz="2000" b="1" dirty="0" smtClean="0">
                <a:solidFill>
                  <a:schemeClr val="accent4"/>
                </a:solidFill>
              </a:rPr>
              <a:t>славян.</a:t>
            </a:r>
          </a:p>
          <a:p>
            <a:pPr>
              <a:lnSpc>
                <a:spcPct val="90000"/>
              </a:lnSpc>
              <a:buNone/>
            </a:pPr>
            <a:endParaRPr lang="ru-RU" sz="2000" b="1" dirty="0"/>
          </a:p>
          <a:p>
            <a:pPr>
              <a:lnSpc>
                <a:spcPct val="90000"/>
              </a:lnSpc>
            </a:pPr>
            <a:r>
              <a:rPr lang="ru-RU" sz="2000" b="1" dirty="0"/>
              <a:t>А сколько он сделал для совершенствования русского языка</a:t>
            </a:r>
            <a:r>
              <a:rPr lang="ru-RU" sz="2000" b="1" dirty="0" smtClean="0"/>
              <a:t>!</a:t>
            </a:r>
          </a:p>
          <a:p>
            <a:pPr>
              <a:lnSpc>
                <a:spcPct val="90000"/>
              </a:lnSpc>
            </a:pPr>
            <a:endParaRPr lang="ru-RU" sz="2000" b="1" dirty="0"/>
          </a:p>
          <a:p>
            <a:pPr>
              <a:lnSpc>
                <a:spcPct val="90000"/>
              </a:lnSpc>
            </a:pPr>
            <a:r>
              <a:rPr lang="ru-RU" sz="2000" b="1" dirty="0"/>
              <a:t>Сочинял </a:t>
            </a:r>
            <a:r>
              <a:rPr lang="ru-RU" sz="2000" b="1" dirty="0">
                <a:solidFill>
                  <a:schemeClr val="accent4"/>
                </a:solidFill>
              </a:rPr>
              <a:t>стихи;</a:t>
            </a:r>
          </a:p>
          <a:p>
            <a:pPr>
              <a:lnSpc>
                <a:spcPct val="90000"/>
              </a:lnSpc>
            </a:pPr>
            <a:r>
              <a:rPr lang="ru-RU" sz="2000" b="1" dirty="0"/>
              <a:t>Возродил производство </a:t>
            </a:r>
            <a:r>
              <a:rPr lang="ru-RU" sz="2000" b="1" dirty="0">
                <a:solidFill>
                  <a:schemeClr val="accent4"/>
                </a:solidFill>
              </a:rPr>
              <a:t>цветного стекла </a:t>
            </a:r>
            <a:r>
              <a:rPr lang="ru-RU" sz="2000" b="1" dirty="0"/>
              <a:t>и сделал </a:t>
            </a:r>
            <a:r>
              <a:rPr lang="ru-RU" sz="2000" b="1" dirty="0" smtClean="0"/>
              <a:t>картины </a:t>
            </a:r>
            <a:r>
              <a:rPr lang="ru-RU" sz="2000" b="1" dirty="0" smtClean="0">
                <a:solidFill>
                  <a:schemeClr val="accent4"/>
                </a:solidFill>
              </a:rPr>
              <a:t>ИЗ МОЗАИКИ </a:t>
            </a:r>
            <a:r>
              <a:rPr lang="ru-RU" sz="2000" b="1" dirty="0"/>
              <a:t>("Портрет Петра I", "Полтавская битва</a:t>
            </a:r>
            <a:r>
              <a:rPr lang="ru-RU" sz="2000" b="1" dirty="0" smtClean="0"/>
              <a:t>");</a:t>
            </a:r>
          </a:p>
          <a:p>
            <a:pPr>
              <a:lnSpc>
                <a:spcPct val="90000"/>
              </a:lnSpc>
              <a:buNone/>
            </a:pPr>
            <a:endParaRPr lang="ru-RU" sz="2000" b="1" dirty="0"/>
          </a:p>
          <a:p>
            <a:pPr>
              <a:lnSpc>
                <a:spcPct val="90000"/>
              </a:lnSpc>
            </a:pPr>
            <a:r>
              <a:rPr lang="ru-RU" sz="2000" b="1" dirty="0"/>
              <a:t>Открыл первый </a:t>
            </a:r>
            <a:r>
              <a:rPr lang="ru-RU" sz="2000" b="1" dirty="0">
                <a:solidFill>
                  <a:schemeClr val="accent4"/>
                </a:solidFill>
              </a:rPr>
              <a:t>российский университет в Москве</a:t>
            </a:r>
            <a:r>
              <a:rPr lang="ru-RU" sz="2000" b="1" dirty="0" smtClean="0">
                <a:solidFill>
                  <a:schemeClr val="accent4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ru-RU" b="1" dirty="0" smtClean="0"/>
              <a:t> Он первый в мире </a:t>
            </a:r>
            <a:r>
              <a:rPr lang="ru-RU" b="1" dirty="0" smtClean="0">
                <a:solidFill>
                  <a:schemeClr val="accent4"/>
                </a:solidFill>
              </a:rPr>
              <a:t>географ-</a:t>
            </a:r>
            <a:r>
              <a:rPr lang="ru-RU" b="1" dirty="0" smtClean="0"/>
              <a:t>полярник;</a:t>
            </a:r>
          </a:p>
          <a:p>
            <a:pPr>
              <a:lnSpc>
                <a:spcPct val="90000"/>
              </a:lnSpc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64992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CEE4D-CE79-4D5B-B87A-BFF1DE3B6C83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6194" y="476672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наши дни российским и иностранным учёным за выдающиеся работы в области естественных наук присуждается </a:t>
            </a:r>
            <a:r>
              <a:rPr lang="ru-RU" sz="2400" i="1" u="sng" dirty="0">
                <a:solidFill>
                  <a:schemeClr val="accent4"/>
                </a:solidFill>
              </a:rPr>
              <a:t>золотая медаль имени М.В. Ломоносова. </a:t>
            </a:r>
          </a:p>
        </p:txBody>
      </p:sp>
      <p:pic>
        <p:nvPicPr>
          <p:cNvPr id="9" name="Picture 5" descr="Картинка 21 из 111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8348" y="2564904"/>
            <a:ext cx="1970088" cy="2636837"/>
          </a:xfrm>
          <a:prstGeom prst="rect">
            <a:avLst/>
          </a:prstGeom>
          <a:noFill/>
          <a:ln w="9525">
            <a:solidFill>
              <a:srgbClr val="B8450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Картинка 37 из 6400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59712" y="2420888"/>
            <a:ext cx="3203575" cy="2398712"/>
          </a:xfrm>
          <a:prstGeom prst="rect">
            <a:avLst/>
          </a:prstGeom>
          <a:noFill/>
          <a:ln w="9525">
            <a:solidFill>
              <a:srgbClr val="B8450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9" descr="Картинка 6 из 6400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6977" y="4030166"/>
            <a:ext cx="3313112" cy="2343150"/>
          </a:xfrm>
          <a:prstGeom prst="rect">
            <a:avLst/>
          </a:prstGeom>
          <a:noFill/>
          <a:ln w="9525">
            <a:solidFill>
              <a:srgbClr val="B8450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4709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CEE4D-CE79-4D5B-B87A-BFF1DE3B6C83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2636912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СПАСИБО </a:t>
            </a:r>
          </a:p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ЗА ВНИМАНИЕ!!!!</a:t>
            </a:r>
            <a:endParaRPr lang="ru-RU" sz="2400" i="1" u="sng" dirty="0">
              <a:solidFill>
                <a:srgbClr val="39639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656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60" descr="Картинка 34 из 64000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437112"/>
            <a:ext cx="3473797" cy="1712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CEE4D-CE79-4D5B-B87A-BFF1DE3B6C83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15" name="Picture 23" descr="news-lomonosov_200808191843590_middl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501008"/>
            <a:ext cx="2434689" cy="2704554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55576" y="1086346"/>
            <a:ext cx="792088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Михаил Васильевич Ломоносов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был первым русским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ученым: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естествоиспытателем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литератором, историком, художником, а главное -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организатором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российской науки.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7701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CEE4D-CE79-4D5B-B87A-BFF1DE3B6C83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908720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Родился он 19 ноября 1711 года недалеко от села Холмогоры Архангельской губернии, в семье крестьянина, занимавшейся морским промыслом. Его мать умерла очень рано, поэтому воспитывала маленького Мишу его мачеха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Он помогал отцу ловить рыбу. </a:t>
            </a:r>
          </a:p>
          <a:p>
            <a:r>
              <a:rPr lang="ru-RU" sz="2400" dirty="0" smtClean="0"/>
              <a:t>Читать </a:t>
            </a:r>
            <a:r>
              <a:rPr lang="ru-RU" sz="2400" dirty="0"/>
              <a:t>он научился рано, а первыми прочитанными книгами были «Грамматика», «Арифметика» и «Стихотворный Псалтырь».</a:t>
            </a:r>
            <a:endParaRPr lang="ru-RU" dirty="0"/>
          </a:p>
        </p:txBody>
      </p:sp>
      <p:pic>
        <p:nvPicPr>
          <p:cNvPr id="7" name="Picture 4" descr="slide0003_image0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509120"/>
            <a:ext cx="3161366" cy="203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2575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CEE4D-CE79-4D5B-B87A-BFF1DE3B6C83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908720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декабре 1730 г. с рыбным обозом Ломоносов отправляется в </a:t>
            </a:r>
            <a:r>
              <a:rPr lang="ru-RU" sz="2400" dirty="0" smtClean="0"/>
              <a:t>Москву, чтобы там поступить в школу. В это время ему было 19 лет. Через 3 недели он был в Москве, где не знал ни одного человека.</a:t>
            </a:r>
            <a:endParaRPr lang="ru-RU" sz="2400" dirty="0"/>
          </a:p>
          <a:p>
            <a:r>
              <a:rPr lang="ru-RU" sz="2400" dirty="0" smtClean="0"/>
              <a:t>.</a:t>
            </a:r>
            <a:endParaRPr lang="ru-RU" dirty="0"/>
          </a:p>
        </p:txBody>
      </p:sp>
      <p:pic>
        <p:nvPicPr>
          <p:cNvPr id="5" name="Picture 5" descr="&quot;Юноша Ломоносов на пути в Москву&quot; Художник Н. И. Кисляков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425" y="3284538"/>
            <a:ext cx="2743200" cy="34290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8" name="Picture 9" descr="путь в москву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95425" y="3141663"/>
            <a:ext cx="2851150" cy="360045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4356100" y="4149725"/>
            <a:ext cx="936625" cy="215900"/>
          </a:xfrm>
          <a:prstGeom prst="leftArrow">
            <a:avLst>
              <a:gd name="adj1" fmla="val 50000"/>
              <a:gd name="adj2" fmla="val 108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>
              <a:solidFill>
                <a:srgbClr val="FF0000"/>
              </a:solidFill>
            </a:endParaRP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>
            <a:off x="468313" y="6381750"/>
            <a:ext cx="1008062" cy="215900"/>
          </a:xfrm>
          <a:prstGeom prst="rightArrow">
            <a:avLst>
              <a:gd name="adj1" fmla="val 50000"/>
              <a:gd name="adj2" fmla="val 116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>
              <a:solidFill>
                <a:srgbClr val="FF0000"/>
              </a:solidFill>
            </a:endParaRP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1476375" y="5897563"/>
            <a:ext cx="14335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 dirty="0" smtClean="0">
                <a:solidFill>
                  <a:srgbClr val="FF0000"/>
                </a:solidFill>
              </a:rPr>
              <a:t>Москва</a:t>
            </a:r>
            <a:endParaRPr lang="ru-RU" altLang="ru-RU" sz="1800" dirty="0">
              <a:solidFill>
                <a:srgbClr val="FF0000"/>
              </a:solidFill>
            </a:endParaRP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3048363" y="3806249"/>
            <a:ext cx="14335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 dirty="0" smtClean="0">
                <a:solidFill>
                  <a:srgbClr val="FF0000"/>
                </a:solidFill>
              </a:rPr>
              <a:t>Холмогоры</a:t>
            </a:r>
            <a:endParaRPr lang="ru-RU" altLang="ru-RU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615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CEE4D-CE79-4D5B-B87A-BFF1DE3B6C83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908720"/>
            <a:ext cx="79208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январе </a:t>
            </a:r>
            <a:r>
              <a:rPr lang="ru-RU" sz="2400" dirty="0"/>
              <a:t>1731 года, представившись сыном дворянина, </a:t>
            </a:r>
            <a:r>
              <a:rPr lang="ru-RU" sz="2400" dirty="0" smtClean="0"/>
              <a:t>Ломоносов стал </a:t>
            </a:r>
            <a:r>
              <a:rPr lang="ru-RU" sz="2400" dirty="0"/>
              <a:t>учащимся </a:t>
            </a:r>
            <a:r>
              <a:rPr lang="ru-RU" sz="2400" b="1" u="sng" dirty="0">
                <a:solidFill>
                  <a:schemeClr val="accent4"/>
                </a:solidFill>
              </a:rPr>
              <a:t>Славяно-греко-латинской академии</a:t>
            </a:r>
            <a:r>
              <a:rPr lang="ru-RU" sz="2400" b="1" u="sng" dirty="0"/>
              <a:t>,</a:t>
            </a:r>
            <a:r>
              <a:rPr lang="ru-RU" sz="2400" dirty="0"/>
              <a:t> где учился 5 лет и изучал латинский </a:t>
            </a:r>
            <a:r>
              <a:rPr lang="ru-RU" sz="2400" dirty="0" smtClean="0"/>
              <a:t>язык и другие «науки». </a:t>
            </a:r>
            <a:r>
              <a:rPr lang="ru-RU" sz="2400" dirty="0"/>
              <a:t>Как одного из самых лучших учеников, в 1735 году его отправили учиться в </a:t>
            </a:r>
            <a:r>
              <a:rPr lang="ru-RU" sz="2400" b="1" i="1" u="sng" dirty="0">
                <a:solidFill>
                  <a:schemeClr val="accent4"/>
                </a:solidFill>
              </a:rPr>
              <a:t>Санкт-Петербург</a:t>
            </a:r>
            <a:r>
              <a:rPr lang="ru-RU" sz="2400" dirty="0"/>
              <a:t> в </a:t>
            </a:r>
            <a:r>
              <a:rPr lang="ru-RU" sz="2400" b="1" i="1" u="sng" dirty="0">
                <a:solidFill>
                  <a:schemeClr val="accent4"/>
                </a:solidFill>
              </a:rPr>
              <a:t>Академический </a:t>
            </a:r>
            <a:r>
              <a:rPr lang="ru-RU" sz="2400" b="1" i="1" u="sng" dirty="0" smtClean="0">
                <a:solidFill>
                  <a:schemeClr val="accent4"/>
                </a:solidFill>
              </a:rPr>
              <a:t>университет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</a:t>
            </a:r>
            <a:endParaRPr lang="ru-RU" dirty="0"/>
          </a:p>
        </p:txBody>
      </p:sp>
      <p:pic>
        <p:nvPicPr>
          <p:cNvPr id="14" name="Picture 2" descr="http://upload.wikimedia.org/wikipedia/commons/thumb/6/66/HallwayTwelveCollegiaJune2009.JPG/256px-HallwayTwelveCollegiaJune2009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717032"/>
            <a:ext cx="2936807" cy="2673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 descr="rkr-1-2857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58085" y="3717032"/>
            <a:ext cx="3859920" cy="271983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0454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CEE4D-CE79-4D5B-B87A-BFF1DE3B6C83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908720"/>
            <a:ext cx="79208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Уже через </a:t>
            </a:r>
            <a:r>
              <a:rPr lang="ru-RU" sz="2400" dirty="0"/>
              <a:t>год будущий ученый вместе с тремя студентами был направлен в </a:t>
            </a:r>
            <a:r>
              <a:rPr lang="ru-RU" sz="2400" b="1" i="1" u="sng" dirty="0">
                <a:solidFill>
                  <a:schemeClr val="accent4"/>
                </a:solidFill>
              </a:rPr>
              <a:t>Германию</a:t>
            </a:r>
            <a:r>
              <a:rPr lang="ru-RU" sz="2400" dirty="0"/>
              <a:t>, чтобы углубленно изучать математику, физику, философию, химию и металлургию. Ломоносов прожил за границей около четырёх лет и всё это время неустанно работал. Профессора удивлялись его трудолюбию, его успехам и дарованиям. </a:t>
            </a:r>
          </a:p>
        </p:txBody>
      </p:sp>
      <p:pic>
        <p:nvPicPr>
          <p:cNvPr id="5" name="Picture 2" descr="http://upload.wikimedia.org/wikipedia/commons/thumb/2/22/Lomonosov-house_marburg1.jpg/220px-Lomonosov-house_marburg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3813547"/>
            <a:ext cx="209550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Картинка 8 из 34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926740"/>
            <a:ext cx="3547189" cy="2677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1412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CEE4D-CE79-4D5B-B87A-BFF1DE3B6C83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692696"/>
            <a:ext cx="79208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Изучив все премудрости европейской науки, </a:t>
            </a:r>
            <a:r>
              <a:rPr lang="ru-RU" sz="2400" dirty="0" smtClean="0"/>
              <a:t>он </a:t>
            </a:r>
            <a:r>
              <a:rPr lang="ru-RU" sz="2400" dirty="0"/>
              <a:t>вернулся в Россию и поступил на службу в физический класс </a:t>
            </a:r>
            <a:r>
              <a:rPr lang="ru-RU" sz="2400" dirty="0" smtClean="0"/>
              <a:t>Академии и стал </a:t>
            </a:r>
            <a:r>
              <a:rPr lang="ru-RU" sz="2400" dirty="0"/>
              <a:t>первым русским, которого выбрали профессором химии. В то время лекции читались на латыни либо на немецком языке, но профессор </a:t>
            </a:r>
            <a:r>
              <a:rPr lang="ru-RU" sz="2400" b="1" dirty="0"/>
              <a:t>Ломоносов</a:t>
            </a:r>
            <a:r>
              <a:rPr lang="ru-RU" sz="2400" dirty="0"/>
              <a:t> добился того, чтобы чтение публичных лекций осуществлялось на русском языке. </a:t>
            </a:r>
          </a:p>
        </p:txBody>
      </p:sp>
      <p:pic>
        <p:nvPicPr>
          <p:cNvPr id="4" name="Picture 10" descr="Картинка 8 из 35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11869" y="3933056"/>
            <a:ext cx="4168243" cy="2744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3" descr="Картинка 49 из 35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0669" y="3932129"/>
            <a:ext cx="2223338" cy="2732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6497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CEE4D-CE79-4D5B-B87A-BFF1DE3B6C83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908720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1746 году он добивается того, чтобы для учебы набирали студентов из семинарий, хлопочет о доступности книг, о том, чтобы все естественные науки могли применяться на практике, а также пишет научные </a:t>
            </a:r>
            <a:r>
              <a:rPr lang="ru-RU" sz="2400" dirty="0" smtClean="0"/>
              <a:t>работы </a:t>
            </a:r>
            <a:r>
              <a:rPr lang="ru-RU" sz="2400" dirty="0"/>
              <a:t>по физике и химии.</a:t>
            </a:r>
          </a:p>
        </p:txBody>
      </p:sp>
      <p:pic>
        <p:nvPicPr>
          <p:cNvPr id="5" name="Picture 13" descr="Картинка 41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242849"/>
            <a:ext cx="2294206" cy="2886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Картинка 10 из 6400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242849"/>
            <a:ext cx="2304256" cy="2868041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6497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CEE4D-CE79-4D5B-B87A-BFF1DE3B6C83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15201" y="404664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  <a:p>
            <a:r>
              <a:rPr lang="ru-RU" sz="2400" dirty="0"/>
              <a:t>В самых различных областях знаний раскрылся талант Ломоносова. Он прославился как физик, химик, геолог, поэт, художник, астроном, географ, историк. </a:t>
            </a:r>
            <a:endParaRPr lang="ru-RU" sz="2400" dirty="0">
              <a:effectLst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2743200" y="2492896"/>
            <a:ext cx="5905500" cy="4022204"/>
            <a:chOff x="495300" y="342900"/>
            <a:chExt cx="8153400" cy="6172200"/>
          </a:xfrm>
        </p:grpSpPr>
        <p:pic>
          <p:nvPicPr>
            <p:cNvPr id="8" name="Picture 4" descr="04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90875" y="2147888"/>
              <a:ext cx="2381250" cy="2790825"/>
            </a:xfrm>
            <a:prstGeom prst="rect">
              <a:avLst/>
            </a:prstGeom>
            <a:noFill/>
          </p:spPr>
        </p:pic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5676900" y="3619500"/>
              <a:ext cx="1143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10" name="AutoShape 9"/>
            <p:cNvSpPr>
              <a:spLocks/>
            </p:cNvSpPr>
            <p:nvPr/>
          </p:nvSpPr>
          <p:spPr bwMode="auto">
            <a:xfrm>
              <a:off x="6901780" y="2463180"/>
              <a:ext cx="1600200" cy="1981200"/>
            </a:xfrm>
            <a:prstGeom prst="borderCallout1">
              <a:avLst>
                <a:gd name="adj1" fmla="val 5769"/>
                <a:gd name="adj2" fmla="val -4764"/>
                <a:gd name="adj3" fmla="val 102884"/>
                <a:gd name="adj4" fmla="val -476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 algn="ctr"/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b="1" dirty="0"/>
                <a:t>Географ</a:t>
              </a:r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auto">
            <a:xfrm>
              <a:off x="495300" y="2476501"/>
              <a:ext cx="1828800" cy="1905000"/>
            </a:xfrm>
            <a:prstGeom prst="wedgeRectCallout">
              <a:avLst>
                <a:gd name="adj1" fmla="val -9208"/>
                <a:gd name="adj2" fmla="val 3641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 algn="ctr"/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b="1" dirty="0"/>
                <a:t>Астроном</a:t>
              </a:r>
            </a:p>
          </p:txBody>
        </p:sp>
        <p:sp>
          <p:nvSpPr>
            <p:cNvPr id="13" name="AutoShape 11"/>
            <p:cNvSpPr>
              <a:spLocks noChangeArrowheads="1"/>
            </p:cNvSpPr>
            <p:nvPr/>
          </p:nvSpPr>
          <p:spPr bwMode="auto">
            <a:xfrm>
              <a:off x="3238500" y="5372100"/>
              <a:ext cx="2057400" cy="1143000"/>
            </a:xfrm>
            <a:prstGeom prst="wedgeRectCallout">
              <a:avLst>
                <a:gd name="adj1" fmla="val 8333"/>
                <a:gd name="adj2" fmla="val 67361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 algn="ctr"/>
              <a:endParaRPr lang="ru-RU" b="1" dirty="0" smtClean="0"/>
            </a:p>
            <a:p>
              <a:pPr algn="ctr"/>
              <a:r>
                <a:rPr lang="ru-RU" b="1" dirty="0" smtClean="0"/>
                <a:t>Поэт</a:t>
              </a:r>
              <a:endParaRPr lang="ru-RU" b="1" dirty="0"/>
            </a:p>
          </p:txBody>
        </p:sp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3301380" y="374948"/>
              <a:ext cx="2057400" cy="1371600"/>
            </a:xfrm>
            <a:prstGeom prst="wedgeRectCallout">
              <a:avLst>
                <a:gd name="adj1" fmla="val 8333"/>
                <a:gd name="adj2" fmla="val 4224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 algn="ctr"/>
              <a:endParaRPr lang="ru-RU" b="1" dirty="0">
                <a:latin typeface="+mn-lt"/>
              </a:endParaRPr>
            </a:p>
            <a:p>
              <a:pPr algn="ctr"/>
              <a:r>
                <a:rPr lang="ru-RU" b="1" dirty="0" smtClean="0">
                  <a:latin typeface="+mn-lt"/>
                </a:rPr>
                <a:t>Физик</a:t>
              </a:r>
              <a:endParaRPr lang="ru-RU" b="1" dirty="0">
                <a:latin typeface="+mn-lt"/>
              </a:endParaRPr>
            </a:p>
          </p:txBody>
        </p:sp>
        <p:sp>
          <p:nvSpPr>
            <p:cNvPr id="15" name="AutoShape 15"/>
            <p:cNvSpPr>
              <a:spLocks noChangeArrowheads="1"/>
            </p:cNvSpPr>
            <p:nvPr/>
          </p:nvSpPr>
          <p:spPr bwMode="auto">
            <a:xfrm>
              <a:off x="5905500" y="342900"/>
              <a:ext cx="2209800" cy="1295400"/>
            </a:xfrm>
            <a:prstGeom prst="wedgeRectCallout">
              <a:avLst>
                <a:gd name="adj1" fmla="val 35343"/>
                <a:gd name="adj2" fmla="val 4178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 algn="ctr"/>
              <a:endParaRPr lang="ru-RU" b="1" dirty="0">
                <a:latin typeface="+mn-lt"/>
              </a:endParaRPr>
            </a:p>
            <a:p>
              <a:pPr algn="ctr"/>
              <a:r>
                <a:rPr lang="ru-RU" b="1" dirty="0"/>
                <a:t>Историк</a:t>
              </a:r>
            </a:p>
          </p:txBody>
        </p:sp>
        <p:sp>
          <p:nvSpPr>
            <p:cNvPr id="16" name="AutoShape 16"/>
            <p:cNvSpPr>
              <a:spLocks noChangeArrowheads="1"/>
            </p:cNvSpPr>
            <p:nvPr/>
          </p:nvSpPr>
          <p:spPr bwMode="auto">
            <a:xfrm>
              <a:off x="495300" y="5143500"/>
              <a:ext cx="1905000" cy="1143000"/>
            </a:xfrm>
            <a:prstGeom prst="wedgeRectCallout">
              <a:avLst>
                <a:gd name="adj1" fmla="val 5000"/>
                <a:gd name="adj2" fmla="val 9402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 algn="ctr"/>
              <a:endParaRPr lang="ru-RU" b="1"/>
            </a:p>
            <a:p>
              <a:pPr algn="ctr"/>
              <a:r>
                <a:rPr lang="ru-RU" b="1"/>
                <a:t>Художник</a:t>
              </a:r>
            </a:p>
          </p:txBody>
        </p:sp>
        <p:sp>
          <p:nvSpPr>
            <p:cNvPr id="17" name="AutoShape 17"/>
            <p:cNvSpPr>
              <a:spLocks noChangeArrowheads="1"/>
            </p:cNvSpPr>
            <p:nvPr/>
          </p:nvSpPr>
          <p:spPr bwMode="auto">
            <a:xfrm>
              <a:off x="6743700" y="5143500"/>
              <a:ext cx="1905000" cy="1371600"/>
            </a:xfrm>
            <a:prstGeom prst="wedgeRectCallout">
              <a:avLst>
                <a:gd name="adj1" fmla="val 7083"/>
                <a:gd name="adj2" fmla="val 7326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 algn="ctr"/>
              <a:endParaRPr lang="ru-RU" b="1" dirty="0"/>
            </a:p>
            <a:p>
              <a:pPr algn="ctr"/>
              <a:r>
                <a:rPr lang="ru-RU" b="1" dirty="0" smtClean="0"/>
                <a:t>Геолог</a:t>
              </a:r>
              <a:endParaRPr lang="ru-RU" b="1" dirty="0"/>
            </a:p>
          </p:txBody>
        </p:sp>
        <p:sp>
          <p:nvSpPr>
            <p:cNvPr id="18" name="Line 19"/>
            <p:cNvSpPr>
              <a:spLocks noChangeShapeType="1"/>
            </p:cNvSpPr>
            <p:nvPr/>
          </p:nvSpPr>
          <p:spPr bwMode="auto">
            <a:xfrm>
              <a:off x="4229100" y="4914900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19" name="Line 21"/>
            <p:cNvSpPr>
              <a:spLocks noChangeShapeType="1"/>
            </p:cNvSpPr>
            <p:nvPr/>
          </p:nvSpPr>
          <p:spPr bwMode="auto">
            <a:xfrm flipV="1">
              <a:off x="5676900" y="1714500"/>
              <a:ext cx="99060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20" name="Line 22"/>
            <p:cNvSpPr>
              <a:spLocks noChangeShapeType="1"/>
            </p:cNvSpPr>
            <p:nvPr/>
          </p:nvSpPr>
          <p:spPr bwMode="auto">
            <a:xfrm>
              <a:off x="5676900" y="4533900"/>
              <a:ext cx="99060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21" name="Line 23"/>
            <p:cNvSpPr>
              <a:spLocks noChangeShapeType="1"/>
            </p:cNvSpPr>
            <p:nvPr/>
          </p:nvSpPr>
          <p:spPr bwMode="auto">
            <a:xfrm flipH="1">
              <a:off x="2400300" y="4533900"/>
              <a:ext cx="685800" cy="609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22" name="Line 24"/>
            <p:cNvSpPr>
              <a:spLocks noChangeShapeType="1"/>
            </p:cNvSpPr>
            <p:nvPr/>
          </p:nvSpPr>
          <p:spPr bwMode="auto">
            <a:xfrm flipH="1">
              <a:off x="2324100" y="3390900"/>
              <a:ext cx="914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23" name="Line 25"/>
            <p:cNvSpPr>
              <a:spLocks noChangeShapeType="1"/>
            </p:cNvSpPr>
            <p:nvPr/>
          </p:nvSpPr>
          <p:spPr bwMode="auto">
            <a:xfrm flipH="1" flipV="1">
              <a:off x="2628900" y="1638300"/>
              <a:ext cx="53340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24" name="Line 26"/>
            <p:cNvSpPr>
              <a:spLocks noChangeShapeType="1"/>
            </p:cNvSpPr>
            <p:nvPr/>
          </p:nvSpPr>
          <p:spPr bwMode="auto">
            <a:xfrm flipV="1">
              <a:off x="4381500" y="17145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ru-RU"/>
            </a:p>
          </p:txBody>
        </p:sp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495300" y="342900"/>
              <a:ext cx="2057400" cy="1371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 algn="ctr"/>
              <a:r>
                <a:rPr lang="ru-RU" b="1" dirty="0">
                  <a:latin typeface="+mn-lt"/>
                </a:rPr>
                <a:t>Химик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90164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194</TotalTime>
  <Words>607</Words>
  <Application>Microsoft Office PowerPoint</Application>
  <PresentationFormat>Экран (4:3)</PresentationFormat>
  <Paragraphs>74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Доклад   Ломоносов Михаил Васильевич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Казакова Наталья Юрьевна</dc:creator>
  <cp:lastModifiedBy>1</cp:lastModifiedBy>
  <cp:revision>71</cp:revision>
  <cp:lastPrinted>2014-09-09T11:02:40Z</cp:lastPrinted>
  <dcterms:created xsi:type="dcterms:W3CDTF">2014-03-03T08:27:51Z</dcterms:created>
  <dcterms:modified xsi:type="dcterms:W3CDTF">2014-09-15T06:46:13Z</dcterms:modified>
</cp:coreProperties>
</file>