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3" r:id="rId8"/>
    <p:sldId id="265" r:id="rId9"/>
    <p:sldId id="260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84" autoAdjust="0"/>
    <p:restoredTop sz="94660"/>
  </p:normalViewPr>
  <p:slideViewPr>
    <p:cSldViewPr>
      <p:cViewPr varScale="1">
        <p:scale>
          <a:sx n="100" d="100"/>
          <a:sy n="100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F761F-89CD-4507-9737-A8A1C91AFB71}" type="datetimeFigureOut">
              <a:rPr lang="fr-FR"/>
              <a:pPr>
                <a:defRPr/>
              </a:pPr>
              <a:t>25/05/2014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E653A-0C7A-4E47-8107-1FA5067892F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6D97E-DE75-40F8-9F59-582B2CAE0418}" type="datetimeFigureOut">
              <a:rPr lang="fr-FR"/>
              <a:pPr>
                <a:defRPr/>
              </a:pPr>
              <a:t>25/05/2014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FAF59-9E04-4D9C-8EFF-4B9F7F3AFFB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1B1E1-C7BD-4314-A915-FD7046573EE1}" type="datetimeFigureOut">
              <a:rPr lang="fr-FR"/>
              <a:pPr>
                <a:defRPr/>
              </a:pPr>
              <a:t>25/05/2014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4A028-D7DF-4BA9-8767-5A6FEB31EBC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FE6BE-E586-4E9E-B1AC-23376EF7F797}" type="datetimeFigureOut">
              <a:rPr lang="fr-FR"/>
              <a:pPr>
                <a:defRPr/>
              </a:pPr>
              <a:t>25/05/2014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91DBA-DCE1-4166-A716-E69A9F4E4EE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1F0DE-0A1A-4C17-80C6-47C36302A738}" type="datetimeFigureOut">
              <a:rPr lang="fr-FR"/>
              <a:pPr>
                <a:defRPr/>
              </a:pPr>
              <a:t>25/05/2014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94E68-C40B-4547-97C0-44412845901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36DFD-5280-42D5-B16A-1A6C1F029403}" type="datetimeFigureOut">
              <a:rPr lang="fr-FR"/>
              <a:pPr>
                <a:defRPr/>
              </a:pPr>
              <a:t>25/05/2014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27D09-6FDC-4AFD-9E59-7B70D9A30B0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8D44C-AACE-457B-892A-4167731BDCCD}" type="datetimeFigureOut">
              <a:rPr lang="fr-FR"/>
              <a:pPr>
                <a:defRPr/>
              </a:pPr>
              <a:t>25/05/2014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3E4AA-7CF3-48A3-BCFD-8D9C2921E9F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D5A25-7B54-4431-B712-E2D9F1D0A9C9}" type="datetimeFigureOut">
              <a:rPr lang="fr-FR"/>
              <a:pPr>
                <a:defRPr/>
              </a:pPr>
              <a:t>25/05/2014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8AD68-04B5-44FD-AE9B-FC3FEE3D89A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54220-567B-40D0-B831-32C815BAFF84}" type="datetimeFigureOut">
              <a:rPr lang="fr-FR"/>
              <a:pPr>
                <a:defRPr/>
              </a:pPr>
              <a:t>25/05/2014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A05E7-B963-4262-9AC9-0770A82C764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8F4E8-893E-4C8D-89FA-5E5789B5558F}" type="datetimeFigureOut">
              <a:rPr lang="fr-FR"/>
              <a:pPr>
                <a:defRPr/>
              </a:pPr>
              <a:t>25/05/2014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0F35A-E277-46D4-9DC2-694CBC683D0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77F18-FFD2-4A28-A05C-B4485AE89229}" type="datetimeFigureOut">
              <a:rPr lang="fr-FR"/>
              <a:pPr>
                <a:defRPr/>
              </a:pPr>
              <a:t>25/05/2014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7527B-A165-42A0-8594-FCF74447D46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5F4897-AE7A-4914-97E9-4221E26A7661}" type="datetimeFigureOut">
              <a:rPr lang="fr-FR"/>
              <a:pPr>
                <a:defRPr/>
              </a:pPr>
              <a:t>25/05/2014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96BB6A-F932-461A-8DA5-9C648E579D0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785813"/>
          </a:xfrm>
        </p:spPr>
        <p:txBody>
          <a:bodyPr/>
          <a:lstStyle/>
          <a:p>
            <a:r>
              <a:rPr lang="ru-RU" sz="3800" dirty="0" smtClean="0"/>
              <a:t>Темперамент человека</a:t>
            </a:r>
            <a:endParaRPr lang="fr-CA" sz="3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dirty="0" smtClean="0"/>
              <a:t>1 группа</a:t>
            </a:r>
            <a:br>
              <a:rPr lang="ru-RU" dirty="0" smtClean="0"/>
            </a:br>
            <a:r>
              <a:rPr lang="ru-RU" dirty="0" smtClean="0"/>
              <a:t>1-14 вопрос</a:t>
            </a:r>
            <a:endParaRPr lang="fr-CA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0" y="1857375"/>
            <a:ext cx="8686800" cy="5000625"/>
          </a:xfrm>
        </p:spPr>
        <p:txBody>
          <a:bodyPr/>
          <a:lstStyle/>
          <a:p>
            <a:r>
              <a:rPr lang="ru-RU" sz="1800" dirty="0" smtClean="0"/>
              <a:t>1. Вы неусидчивы, суетливы</a:t>
            </a:r>
          </a:p>
          <a:p>
            <a:r>
              <a:rPr lang="ru-RU" sz="1800" dirty="0" smtClean="0"/>
              <a:t>2. Невыдержанны, вспыльчивы</a:t>
            </a:r>
          </a:p>
          <a:p>
            <a:r>
              <a:rPr lang="ru-RU" sz="1800" dirty="0" smtClean="0"/>
              <a:t>3. Нетерпеливы</a:t>
            </a:r>
          </a:p>
          <a:p>
            <a:r>
              <a:rPr lang="ru-RU" sz="1800" dirty="0" smtClean="0"/>
              <a:t>4. Резки, прямолинейны в обращении с людьми</a:t>
            </a:r>
          </a:p>
          <a:p>
            <a:r>
              <a:rPr lang="ru-RU" sz="1800" dirty="0" smtClean="0"/>
              <a:t>5. Решительны и инициативны</a:t>
            </a:r>
          </a:p>
          <a:p>
            <a:r>
              <a:rPr lang="ru-RU" sz="1800" dirty="0" smtClean="0"/>
              <a:t>6. Упрямы</a:t>
            </a:r>
          </a:p>
          <a:p>
            <a:r>
              <a:rPr lang="ru-RU" sz="1800" dirty="0" smtClean="0"/>
              <a:t>7. Находчивы в споре</a:t>
            </a:r>
          </a:p>
          <a:p>
            <a:r>
              <a:rPr lang="ru-RU" sz="1800" dirty="0" smtClean="0"/>
              <a:t>8. Работаете рывками</a:t>
            </a:r>
          </a:p>
          <a:p>
            <a:r>
              <a:rPr lang="ru-RU" sz="1800" dirty="0" smtClean="0"/>
              <a:t>9. Злопамятны и обидчивы</a:t>
            </a:r>
          </a:p>
          <a:p>
            <a:r>
              <a:rPr lang="ru-RU" sz="1800" dirty="0" smtClean="0"/>
              <a:t>10. Обладаете быстрой, страстной, сбивчивой речью</a:t>
            </a:r>
          </a:p>
          <a:p>
            <a:r>
              <a:rPr lang="ru-RU" sz="1800" dirty="0" smtClean="0"/>
              <a:t>11. Неуравновешенны, склонны к горячности</a:t>
            </a:r>
          </a:p>
          <a:p>
            <a:r>
              <a:rPr lang="ru-RU" sz="1800" dirty="0" smtClean="0"/>
              <a:t>12. Агрессивны</a:t>
            </a:r>
          </a:p>
          <a:p>
            <a:r>
              <a:rPr lang="ru-RU" sz="1800" dirty="0" smtClean="0"/>
              <a:t>13. Склонны к риску</a:t>
            </a:r>
          </a:p>
          <a:p>
            <a:r>
              <a:rPr lang="ru-RU" sz="1800" dirty="0" smtClean="0"/>
              <a:t>14. Нетерпимы к недостаткам</a:t>
            </a:r>
          </a:p>
          <a:p>
            <a:endParaRPr lang="fr-CA" sz="1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dirty="0" smtClean="0"/>
              <a:t>2 группа</a:t>
            </a:r>
            <a:br>
              <a:rPr lang="ru-RU" dirty="0" smtClean="0"/>
            </a:br>
            <a:r>
              <a:rPr lang="ru-RU" dirty="0" smtClean="0"/>
              <a:t>15-28 вопрос</a:t>
            </a:r>
            <a:endParaRPr lang="fr-CA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0" y="1857375"/>
            <a:ext cx="8686800" cy="5000625"/>
          </a:xfrm>
        </p:spPr>
        <p:txBody>
          <a:bodyPr/>
          <a:lstStyle/>
          <a:p>
            <a:r>
              <a:rPr lang="ru-RU" sz="1800" dirty="0" smtClean="0"/>
              <a:t>15. Обладаете выразительной мимикой</a:t>
            </a:r>
          </a:p>
          <a:p>
            <a:r>
              <a:rPr lang="ru-RU" sz="1800" dirty="0" smtClean="0"/>
              <a:t>16. Способны быстро действовать и решать</a:t>
            </a:r>
          </a:p>
          <a:p>
            <a:r>
              <a:rPr lang="ru-RU" sz="1800" dirty="0" smtClean="0"/>
              <a:t>17. Неустанно стремитесь к новому</a:t>
            </a:r>
          </a:p>
          <a:p>
            <a:r>
              <a:rPr lang="ru-RU" sz="1800" dirty="0" smtClean="0"/>
              <a:t>18. Обладаете резкими, порывистыми движениями</a:t>
            </a:r>
          </a:p>
          <a:p>
            <a:r>
              <a:rPr lang="ru-RU" sz="1800" dirty="0" smtClean="0"/>
              <a:t>19. Настойчивы в достижении поставленной цели</a:t>
            </a:r>
          </a:p>
          <a:p>
            <a:r>
              <a:rPr lang="ru-RU" sz="1800" dirty="0" smtClean="0"/>
              <a:t>20. Склонны к резким сменам настроения</a:t>
            </a:r>
          </a:p>
          <a:p>
            <a:r>
              <a:rPr lang="ru-RU" sz="1800" dirty="0" smtClean="0"/>
              <a:t>21. Вы веселы и жизнерадостны</a:t>
            </a:r>
          </a:p>
          <a:p>
            <a:r>
              <a:rPr lang="ru-RU" sz="1800" dirty="0" smtClean="0"/>
              <a:t>22. Энергичны и деловиты</a:t>
            </a:r>
          </a:p>
          <a:p>
            <a:r>
              <a:rPr lang="ru-RU" sz="1800" dirty="0" smtClean="0"/>
              <a:t>23. Часто не доводите дело до конца</a:t>
            </a:r>
          </a:p>
          <a:p>
            <a:r>
              <a:rPr lang="ru-RU" sz="1800" dirty="0" smtClean="0"/>
              <a:t>24. Склонны переоценивать себя</a:t>
            </a:r>
          </a:p>
          <a:p>
            <a:r>
              <a:rPr lang="ru-RU" sz="1800" dirty="0" smtClean="0"/>
              <a:t>25. Способны быстро схватывать новое</a:t>
            </a:r>
          </a:p>
          <a:p>
            <a:r>
              <a:rPr lang="ru-RU" sz="1800" dirty="0" smtClean="0"/>
              <a:t>26. Неустойчивы в интересах и склонностях</a:t>
            </a:r>
          </a:p>
          <a:p>
            <a:r>
              <a:rPr lang="ru-RU" sz="1800" dirty="0" smtClean="0"/>
              <a:t>27. Легко переживаете неудачи и неприятности</a:t>
            </a:r>
          </a:p>
          <a:p>
            <a:r>
              <a:rPr lang="ru-RU" sz="1800" dirty="0" smtClean="0"/>
              <a:t>28. Легко приспосабливаетесь к разным обстоятельствам</a:t>
            </a:r>
          </a:p>
          <a:p>
            <a:endParaRPr lang="ru-RU" sz="1800" dirty="0" smtClean="0"/>
          </a:p>
          <a:p>
            <a:endParaRPr lang="fr-CA" sz="1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dirty="0" smtClean="0"/>
              <a:t>3 группа</a:t>
            </a:r>
            <a:br>
              <a:rPr lang="ru-RU" dirty="0" smtClean="0"/>
            </a:br>
            <a:r>
              <a:rPr lang="ru-RU" dirty="0" smtClean="0"/>
              <a:t>29-42 вопрос</a:t>
            </a:r>
            <a:endParaRPr lang="fr-CA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0" y="1857375"/>
            <a:ext cx="8686800" cy="5000625"/>
          </a:xfrm>
        </p:spPr>
        <p:txBody>
          <a:bodyPr/>
          <a:lstStyle/>
          <a:p>
            <a:r>
              <a:rPr lang="ru-RU" sz="1800" dirty="0" smtClean="0"/>
              <a:t>29. С увлечением беретесь за дело</a:t>
            </a:r>
          </a:p>
          <a:p>
            <a:r>
              <a:rPr lang="ru-RU" sz="1800" dirty="0" smtClean="0"/>
              <a:t>30. Быстро остываете, если дело перестает Вас интересовать</a:t>
            </a:r>
          </a:p>
          <a:p>
            <a:r>
              <a:rPr lang="ru-RU" sz="1800" dirty="0" smtClean="0"/>
              <a:t>31. Быстро включаетесь в новую работу, быстро переключаетесь с одной работы на другую</a:t>
            </a:r>
          </a:p>
          <a:p>
            <a:r>
              <a:rPr lang="ru-RU" sz="1800" dirty="0" smtClean="0"/>
              <a:t>32. Тяготитесь однообразием будничной работы</a:t>
            </a:r>
          </a:p>
          <a:p>
            <a:r>
              <a:rPr lang="ru-RU" sz="1800" dirty="0" smtClean="0"/>
              <a:t>33. Общительны, отзывчивы, не чувствуете скованности с новыми людьми</a:t>
            </a:r>
          </a:p>
          <a:p>
            <a:r>
              <a:rPr lang="ru-RU" sz="1800" dirty="0" smtClean="0"/>
              <a:t>34. Сохраняете самообладание в неожиданно сложной обстановке</a:t>
            </a:r>
          </a:p>
          <a:p>
            <a:r>
              <a:rPr lang="ru-RU" sz="1800" dirty="0" smtClean="0"/>
              <a:t>35. Выносливы и трудоспособны</a:t>
            </a:r>
          </a:p>
          <a:p>
            <a:r>
              <a:rPr lang="ru-RU" sz="1800" dirty="0" smtClean="0"/>
              <a:t>36. Обладаете живой, громкой речью, с живыми жестами и мимикой</a:t>
            </a:r>
          </a:p>
          <a:p>
            <a:r>
              <a:rPr lang="ru-RU" sz="1800" dirty="0" smtClean="0"/>
              <a:t>37. Обладаете всегда бодрым настроением</a:t>
            </a:r>
          </a:p>
          <a:p>
            <a:r>
              <a:rPr lang="ru-RU" sz="1800" dirty="0" smtClean="0"/>
              <a:t>38. Быстро засыпаете и просыпаетесь</a:t>
            </a:r>
          </a:p>
          <a:p>
            <a:r>
              <a:rPr lang="ru-RU" sz="1800" dirty="0" smtClean="0"/>
              <a:t>39. Часто не собранны, поспешны в решениях</a:t>
            </a:r>
          </a:p>
          <a:p>
            <a:r>
              <a:rPr lang="ru-RU" sz="1800" dirty="0" smtClean="0"/>
              <a:t>40. Склонны иногда скользить по поверхности в делах, отвлекаться</a:t>
            </a:r>
          </a:p>
          <a:p>
            <a:r>
              <a:rPr lang="ru-RU" sz="1800" dirty="0" smtClean="0"/>
              <a:t>41. Вы спокойны и хладнокровны</a:t>
            </a:r>
          </a:p>
          <a:p>
            <a:r>
              <a:rPr lang="ru-RU" sz="1800" dirty="0" smtClean="0"/>
              <a:t>42. Последовательны и обстоятельны в делах</a:t>
            </a:r>
          </a:p>
          <a:p>
            <a:endParaRPr lang="fr-CA" sz="1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dirty="0" smtClean="0"/>
              <a:t>4 группа</a:t>
            </a:r>
            <a:br>
              <a:rPr lang="ru-RU" dirty="0" smtClean="0"/>
            </a:br>
            <a:r>
              <a:rPr lang="ru-RU" dirty="0" smtClean="0"/>
              <a:t>43-56 вопрос</a:t>
            </a:r>
            <a:endParaRPr lang="fr-CA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0" y="1857375"/>
            <a:ext cx="8686800" cy="5000625"/>
          </a:xfrm>
        </p:spPr>
        <p:txBody>
          <a:bodyPr/>
          <a:lstStyle/>
          <a:p>
            <a:r>
              <a:rPr lang="ru-RU" sz="1800" dirty="0" smtClean="0"/>
              <a:t>43. </a:t>
            </a:r>
            <a:r>
              <a:rPr lang="ru-RU" sz="1800" dirty="0" err="1" smtClean="0"/>
              <a:t>Оcторожны</a:t>
            </a:r>
            <a:r>
              <a:rPr lang="ru-RU" sz="1800" dirty="0" smtClean="0"/>
              <a:t> и рассудительны</a:t>
            </a:r>
          </a:p>
          <a:p>
            <a:r>
              <a:rPr lang="ru-RU" sz="1800" dirty="0" smtClean="0"/>
              <a:t>44. Умеете ждать</a:t>
            </a:r>
          </a:p>
          <a:p>
            <a:r>
              <a:rPr lang="ru-RU" sz="1800" dirty="0" smtClean="0"/>
              <a:t>45. Молчаливы и не любите попусту болтать</a:t>
            </a:r>
          </a:p>
          <a:p>
            <a:r>
              <a:rPr lang="ru-RU" sz="1800" dirty="0" smtClean="0"/>
              <a:t>46. Обладаете спокойной равномерной речью, без резко выраженных эмоций, жестикуляции и мимики</a:t>
            </a:r>
          </a:p>
          <a:p>
            <a:r>
              <a:rPr lang="ru-RU" sz="1800" dirty="0" smtClean="0"/>
              <a:t>47. Сдержанны и терпеливы</a:t>
            </a:r>
          </a:p>
          <a:p>
            <a:r>
              <a:rPr lang="ru-RU" sz="1800" dirty="0" smtClean="0"/>
              <a:t>48. Доводите начатое дело до конца</a:t>
            </a:r>
          </a:p>
          <a:p>
            <a:r>
              <a:rPr lang="ru-RU" sz="1800" dirty="0" smtClean="0"/>
              <a:t>49. Не растрачиваете попусту сил</a:t>
            </a:r>
          </a:p>
          <a:p>
            <a:r>
              <a:rPr lang="ru-RU" sz="1800" dirty="0" smtClean="0"/>
              <a:t>50. Строго придерживаетесь распорядка в жизни, системы в работе</a:t>
            </a:r>
          </a:p>
          <a:p>
            <a:r>
              <a:rPr lang="ru-RU" sz="1800" dirty="0" smtClean="0"/>
              <a:t>51. Легко сдерживаете порывы</a:t>
            </a:r>
          </a:p>
          <a:p>
            <a:r>
              <a:rPr lang="ru-RU" sz="1800" dirty="0" smtClean="0"/>
              <a:t>52. Мало восприимчивы к одобрению или порицанию</a:t>
            </a:r>
          </a:p>
          <a:p>
            <a:r>
              <a:rPr lang="ru-RU" sz="1800" dirty="0" smtClean="0"/>
              <a:t>53. Незлобны, проявляете снисходительность</a:t>
            </a:r>
          </a:p>
          <a:p>
            <a:r>
              <a:rPr lang="ru-RU" sz="1800" dirty="0" smtClean="0"/>
              <a:t>54. Постоянны в своих интересах и отношениях</a:t>
            </a:r>
          </a:p>
          <a:p>
            <a:r>
              <a:rPr lang="ru-RU" sz="1800" dirty="0" smtClean="0"/>
              <a:t>55. Медленно включаетесь в работу и переключаетесь с одного дела на </a:t>
            </a:r>
            <a:r>
              <a:rPr lang="ru-RU" sz="1800" dirty="0" smtClean="0"/>
              <a:t>другое</a:t>
            </a:r>
          </a:p>
          <a:p>
            <a:r>
              <a:rPr lang="ru-RU" sz="1800" dirty="0" smtClean="0"/>
              <a:t>56. Ровны в отношениях с людьми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fr-CA" sz="1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теста</a:t>
            </a:r>
            <a:endParaRPr lang="fr-CA" dirty="0" smtClean="0"/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539552" y="1268760"/>
            <a:ext cx="8435280" cy="3528392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В </a:t>
            </a:r>
            <a:r>
              <a:rPr lang="ru-RU" sz="2000" dirty="0" smtClean="0"/>
              <a:t>тесте 4 группы вопросов, в каждой группе 14 утверждений. </a:t>
            </a:r>
            <a:endParaRPr lang="ru-RU" sz="2000" dirty="0" smtClean="0"/>
          </a:p>
          <a:p>
            <a:r>
              <a:rPr lang="ru-RU" sz="2000" dirty="0" smtClean="0"/>
              <a:t>Первая группа, с 1-го по 14-ое описывают </a:t>
            </a:r>
            <a:r>
              <a:rPr lang="ru-RU" sz="2000" dirty="0" smtClean="0"/>
              <a:t>холерический темперамент. </a:t>
            </a:r>
            <a:endParaRPr lang="ru-RU" sz="2000" dirty="0" smtClean="0"/>
          </a:p>
          <a:p>
            <a:r>
              <a:rPr lang="ru-RU" sz="2000" dirty="0" smtClean="0"/>
              <a:t>Вторая </a:t>
            </a:r>
            <a:r>
              <a:rPr lang="ru-RU" sz="2000" dirty="0" smtClean="0"/>
              <a:t>группа, с 15-го по 28-ое </a:t>
            </a:r>
            <a:r>
              <a:rPr lang="ru-RU" sz="2000" dirty="0" smtClean="0"/>
              <a:t>-описывает </a:t>
            </a:r>
            <a:r>
              <a:rPr lang="ru-RU" sz="2000" dirty="0" smtClean="0"/>
              <a:t>сангвиника. </a:t>
            </a:r>
            <a:endParaRPr lang="ru-RU" sz="2000" dirty="0" smtClean="0"/>
          </a:p>
          <a:p>
            <a:r>
              <a:rPr lang="ru-RU" sz="2000" dirty="0" smtClean="0"/>
              <a:t>Третья </a:t>
            </a:r>
            <a:r>
              <a:rPr lang="ru-RU" sz="2000" dirty="0" smtClean="0"/>
              <a:t>группа, с </a:t>
            </a:r>
            <a:r>
              <a:rPr lang="ru-RU" sz="2000" dirty="0" smtClean="0"/>
              <a:t>29</a:t>
            </a:r>
            <a:r>
              <a:rPr lang="ru-RU" sz="2000" dirty="0" smtClean="0"/>
              <a:t>-го</a:t>
            </a:r>
            <a:r>
              <a:rPr lang="ru-RU" sz="2000" dirty="0" smtClean="0"/>
              <a:t> </a:t>
            </a:r>
            <a:r>
              <a:rPr lang="ru-RU" sz="2000" dirty="0" smtClean="0"/>
              <a:t>по </a:t>
            </a:r>
            <a:r>
              <a:rPr lang="ru-RU" sz="2000" dirty="0" smtClean="0"/>
              <a:t>42</a:t>
            </a:r>
            <a:r>
              <a:rPr lang="ru-RU" sz="2000" dirty="0" smtClean="0"/>
              <a:t>-ое</a:t>
            </a:r>
            <a:r>
              <a:rPr lang="ru-RU" sz="2000" dirty="0" smtClean="0"/>
              <a:t> </a:t>
            </a:r>
            <a:r>
              <a:rPr lang="ru-RU" sz="2000" dirty="0" smtClean="0"/>
              <a:t>– флегматический тип темперамента. </a:t>
            </a:r>
            <a:endParaRPr lang="ru-RU" sz="2000" dirty="0" smtClean="0"/>
          </a:p>
          <a:p>
            <a:r>
              <a:rPr lang="ru-RU" sz="2000" dirty="0" smtClean="0"/>
              <a:t>Четвертая группа, </a:t>
            </a:r>
            <a:r>
              <a:rPr lang="ru-RU" sz="2000" dirty="0" smtClean="0"/>
              <a:t>с </a:t>
            </a:r>
            <a:r>
              <a:rPr lang="ru-RU" sz="2000" dirty="0" smtClean="0"/>
              <a:t>43</a:t>
            </a:r>
            <a:r>
              <a:rPr lang="ru-RU" sz="2000" dirty="0" smtClean="0"/>
              <a:t>-го</a:t>
            </a:r>
            <a:r>
              <a:rPr lang="ru-RU" sz="2000" dirty="0" smtClean="0"/>
              <a:t> </a:t>
            </a:r>
            <a:r>
              <a:rPr lang="ru-RU" sz="2000" dirty="0" smtClean="0"/>
              <a:t>по </a:t>
            </a:r>
            <a:r>
              <a:rPr lang="ru-RU" sz="2000" dirty="0" smtClean="0"/>
              <a:t>56</a:t>
            </a:r>
            <a:r>
              <a:rPr lang="ru-RU" sz="2000" dirty="0" smtClean="0"/>
              <a:t>-ое</a:t>
            </a:r>
            <a:r>
              <a:rPr lang="ru-RU" sz="2000" dirty="0" smtClean="0"/>
              <a:t> -описывает </a:t>
            </a:r>
            <a:r>
              <a:rPr lang="ru-RU" sz="2000" dirty="0" smtClean="0"/>
              <a:t>меланхолический темперамент.</a:t>
            </a:r>
            <a:br>
              <a:rPr lang="ru-RU" sz="2000" dirty="0" smtClean="0"/>
            </a:b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Если </a:t>
            </a:r>
            <a:r>
              <a:rPr lang="ru-RU" sz="2000" dirty="0" smtClean="0"/>
              <a:t>в какой-то из групп вы получили больше 10 плюсов, то этот </a:t>
            </a:r>
            <a:r>
              <a:rPr lang="ru-RU" sz="2000" dirty="0" smtClean="0"/>
              <a:t>тип темперамента </a:t>
            </a:r>
            <a:r>
              <a:rPr lang="ru-RU" sz="2000" dirty="0" smtClean="0"/>
              <a:t>у вас доминирующий. Если количество плюсов 5-9, то эти черты выражены у вас в значительной мере. И если положительных ответов меньше 4, то черты такого типа темперамента слабо выражены.</a:t>
            </a:r>
            <a:endParaRPr lang="ru-RU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400800" cy="1143000"/>
          </a:xfrm>
        </p:spPr>
        <p:txBody>
          <a:bodyPr/>
          <a:lstStyle/>
          <a:p>
            <a:pPr algn="l"/>
            <a:r>
              <a:rPr lang="ru-RU" dirty="0" smtClean="0"/>
              <a:t>Что такое темперамент?</a:t>
            </a:r>
            <a:endParaRPr lang="fr-CA" dirty="0" smtClean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286000" y="1600200"/>
            <a:ext cx="6400800" cy="4525963"/>
          </a:xfrm>
          <a:noFill/>
          <a:ln>
            <a:noFill/>
          </a:ln>
        </p:spPr>
        <p:txBody>
          <a:bodyPr/>
          <a:lstStyle/>
          <a:p>
            <a:r>
              <a:rPr lang="ru-RU" sz="2400" dirty="0" err="1" smtClean="0"/>
              <a:t>Темпера́мент</a:t>
            </a:r>
            <a:r>
              <a:rPr lang="ru-RU" sz="2400" dirty="0" smtClean="0"/>
              <a:t> </a:t>
            </a:r>
            <a:r>
              <a:rPr lang="ru-RU" sz="2400" dirty="0" smtClean="0"/>
              <a:t>(лат.</a:t>
            </a:r>
            <a:r>
              <a:rPr lang="ru-RU" sz="2400" dirty="0" smtClean="0"/>
              <a:t> </a:t>
            </a:r>
            <a:r>
              <a:rPr lang="ru-RU" sz="2400" dirty="0" err="1" smtClean="0"/>
              <a:t>temperamentum</a:t>
            </a:r>
            <a:r>
              <a:rPr lang="ru-RU" sz="2400" dirty="0" smtClean="0"/>
              <a:t> — «надлежащее соотношение частей») — устойчивое объединение индивидуальных особенностей </a:t>
            </a:r>
            <a:r>
              <a:rPr lang="ru-RU" sz="2400" dirty="0" smtClean="0"/>
              <a:t>личности. </a:t>
            </a:r>
            <a:r>
              <a:rPr lang="ru-RU" sz="2400" dirty="0" smtClean="0"/>
              <a:t>Темперамент составляет основу развития </a:t>
            </a:r>
            <a:r>
              <a:rPr lang="ru-RU" sz="2400" dirty="0" smtClean="0"/>
              <a:t>характера. </a:t>
            </a:r>
            <a:r>
              <a:rPr lang="ru-RU" sz="2400" dirty="0" smtClean="0"/>
              <a:t>С физиологической точки зрения он обусловлен </a:t>
            </a:r>
            <a:r>
              <a:rPr lang="ru-RU" sz="2400" dirty="0" smtClean="0"/>
              <a:t>типом высшей нервной деятельности человека (ВНД).</a:t>
            </a:r>
            <a:endParaRPr lang="fr-CA" sz="2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fr-CA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525963"/>
          </a:xfrm>
        </p:spPr>
        <p:txBody>
          <a:bodyPr/>
          <a:lstStyle/>
          <a:p>
            <a:r>
              <a:rPr lang="ru-RU" sz="2400" dirty="0" smtClean="0"/>
              <a:t>Слово «темперамент» (от </a:t>
            </a:r>
            <a:r>
              <a:rPr lang="ru-RU" sz="2400" dirty="0" smtClean="0"/>
              <a:t>лат.</a:t>
            </a:r>
            <a:r>
              <a:rPr lang="ru-RU" sz="2400" dirty="0" smtClean="0"/>
              <a:t> </a:t>
            </a:r>
            <a:r>
              <a:rPr lang="ru-RU" sz="2400" dirty="0" err="1" smtClean="0"/>
              <a:t>temperans</a:t>
            </a:r>
            <a:r>
              <a:rPr lang="ru-RU" sz="2400" dirty="0" smtClean="0"/>
              <a:t>, «умеренный») в переводе с латинского обозначает «надлежащее соотношение частей», равное ему по значению греческое слово «</a:t>
            </a:r>
            <a:r>
              <a:rPr lang="ru-RU" sz="2400" dirty="0" err="1" smtClean="0"/>
              <a:t>красис</a:t>
            </a:r>
            <a:r>
              <a:rPr lang="ru-RU" sz="2400" dirty="0" smtClean="0"/>
              <a:t>» </a:t>
            </a:r>
            <a:r>
              <a:rPr lang="ru-RU" sz="2400" dirty="0" smtClean="0"/>
              <a:t>(</a:t>
            </a:r>
            <a:r>
              <a:rPr lang="ru-RU" sz="2400" dirty="0" err="1" smtClean="0"/>
              <a:t>др.-греч</a:t>
            </a:r>
            <a:r>
              <a:rPr lang="ru-RU" sz="2400" dirty="0" smtClean="0"/>
              <a:t>. </a:t>
            </a:r>
            <a:r>
              <a:rPr lang="ru-RU" sz="2400" dirty="0" err="1" smtClean="0"/>
              <a:t>κράσις</a:t>
            </a:r>
            <a:r>
              <a:rPr lang="ru-RU" sz="2400" dirty="0" err="1" smtClean="0"/>
              <a:t>, </a:t>
            </a:r>
            <a:r>
              <a:rPr lang="ru-RU" sz="2400" dirty="0" smtClean="0"/>
              <a:t>«слияние, смешивание») ввёл врач античности Гиппократ. Под темпераментом он понимал и анатомо-физиологические, и индивидуальные психологические особенности человека. Гиппократ объяснял темперамент как особенности поведения, преобладание в организме одного из «жизненных соков» (четырёх элементов</a:t>
            </a:r>
            <a:r>
              <a:rPr lang="ru-RU" sz="2400" dirty="0" smtClean="0"/>
              <a:t>).</a:t>
            </a:r>
            <a:endParaRPr lang="fr-CA" sz="2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«Жизненные соки»</a:t>
            </a:r>
            <a:endParaRPr lang="fr-CA" dirty="0" smtClean="0"/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525963"/>
          </a:xfrm>
        </p:spPr>
        <p:txBody>
          <a:bodyPr/>
          <a:lstStyle/>
          <a:p>
            <a:r>
              <a:rPr lang="ru-RU" sz="2400" dirty="0" smtClean="0"/>
              <a:t>Преобладание </a:t>
            </a:r>
            <a:r>
              <a:rPr lang="ru-RU" sz="2400" dirty="0" smtClean="0"/>
              <a:t>лимфы</a:t>
            </a:r>
            <a:r>
              <a:rPr lang="ru-RU" sz="2400" dirty="0" smtClean="0"/>
              <a:t> </a:t>
            </a:r>
            <a:r>
              <a:rPr lang="ru-RU" sz="2400" dirty="0" smtClean="0"/>
              <a:t>(</a:t>
            </a:r>
            <a:r>
              <a:rPr lang="ru-RU" sz="2400" dirty="0" err="1" smtClean="0"/>
              <a:t>др.-греч</a:t>
            </a:r>
            <a:r>
              <a:rPr lang="ru-RU" sz="2400" dirty="0" smtClean="0"/>
              <a:t>. </a:t>
            </a:r>
            <a:r>
              <a:rPr lang="ru-RU" sz="2400" dirty="0" smtClean="0"/>
              <a:t> </a:t>
            </a:r>
            <a:r>
              <a:rPr lang="ru-RU" sz="2400" dirty="0" smtClean="0"/>
              <a:t>флегма</a:t>
            </a:r>
            <a:r>
              <a:rPr lang="ru-RU" sz="2400" dirty="0" smtClean="0"/>
              <a:t>, «мокрота») делает человека спокойным и </a:t>
            </a:r>
            <a:r>
              <a:rPr lang="ru-RU" sz="2400" dirty="0" smtClean="0"/>
              <a:t>медлительным (элемент «вода») —</a:t>
            </a:r>
            <a:r>
              <a:rPr lang="ru-RU" sz="2400" dirty="0" smtClean="0"/>
              <a:t> </a:t>
            </a:r>
            <a:r>
              <a:rPr lang="ru-RU" sz="2400" dirty="0" smtClean="0"/>
              <a:t>флегматиком.</a:t>
            </a:r>
            <a:endParaRPr lang="ru-RU" sz="2400" dirty="0" smtClean="0"/>
          </a:p>
          <a:p>
            <a:r>
              <a:rPr lang="ru-RU" sz="2400" dirty="0" smtClean="0"/>
              <a:t>Преобладание жёлтой </a:t>
            </a:r>
            <a:r>
              <a:rPr lang="ru-RU" sz="2400" dirty="0" smtClean="0"/>
              <a:t>жёлчи</a:t>
            </a:r>
            <a:r>
              <a:rPr lang="ru-RU" sz="2400" dirty="0" smtClean="0"/>
              <a:t> </a:t>
            </a:r>
            <a:r>
              <a:rPr lang="ru-RU" sz="2400" dirty="0" smtClean="0"/>
              <a:t>(</a:t>
            </a:r>
            <a:r>
              <a:rPr lang="ru-RU" sz="2400" dirty="0" err="1" smtClean="0"/>
              <a:t>др.-греч</a:t>
            </a:r>
            <a:r>
              <a:rPr lang="ru-RU" sz="2400" dirty="0" smtClean="0"/>
              <a:t>.</a:t>
            </a:r>
            <a:r>
              <a:rPr lang="ru-RU" sz="2400" dirty="0" smtClean="0"/>
              <a:t>,</a:t>
            </a:r>
            <a:r>
              <a:rPr lang="ru-RU" sz="2400" dirty="0" smtClean="0"/>
              <a:t> холе, «жёлчь, яд») делает человека истеричным и </a:t>
            </a:r>
            <a:r>
              <a:rPr lang="ru-RU" sz="2400" dirty="0" err="1" smtClean="0"/>
              <a:t>хамовитым</a:t>
            </a:r>
            <a:r>
              <a:rPr lang="ru-RU" sz="2400" dirty="0" smtClean="0"/>
              <a:t>, «горячим» (элемент «огонь») — </a:t>
            </a:r>
            <a:r>
              <a:rPr lang="ru-RU" sz="2400" dirty="0" smtClean="0"/>
              <a:t>холериком.</a:t>
            </a:r>
            <a:endParaRPr lang="ru-RU" sz="2400" dirty="0" smtClean="0"/>
          </a:p>
          <a:p>
            <a:r>
              <a:rPr lang="ru-RU" sz="2400" dirty="0" smtClean="0"/>
              <a:t>Преобладание </a:t>
            </a:r>
            <a:r>
              <a:rPr lang="ru-RU" sz="2400" dirty="0" smtClean="0"/>
              <a:t>крови</a:t>
            </a:r>
            <a:r>
              <a:rPr lang="ru-RU" sz="2400" dirty="0" smtClean="0"/>
              <a:t> </a:t>
            </a:r>
            <a:r>
              <a:rPr lang="ru-RU" sz="2400" dirty="0" smtClean="0"/>
              <a:t>(лат.,</a:t>
            </a:r>
            <a:r>
              <a:rPr lang="ru-RU" sz="2400" dirty="0" smtClean="0"/>
              <a:t> </a:t>
            </a:r>
            <a:r>
              <a:rPr lang="ru-RU" sz="2400" dirty="0" err="1" smtClean="0"/>
              <a:t>сангвис</a:t>
            </a:r>
            <a:r>
              <a:rPr lang="ru-RU" sz="2400" dirty="0" smtClean="0"/>
              <a:t>, </a:t>
            </a:r>
            <a:r>
              <a:rPr lang="ru-RU" sz="2400" dirty="0" err="1" smtClean="0"/>
              <a:t>сангуа</a:t>
            </a:r>
            <a:r>
              <a:rPr lang="ru-RU" sz="2400" dirty="0" smtClean="0"/>
              <a:t>, «кровь») делает человека подвижным и весёлым (элемент «воздух») </a:t>
            </a:r>
            <a:r>
              <a:rPr lang="ru-RU" sz="2400" dirty="0" smtClean="0"/>
              <a:t>—сангвиником.</a:t>
            </a:r>
            <a:endParaRPr lang="ru-RU" sz="2400" dirty="0" smtClean="0"/>
          </a:p>
          <a:p>
            <a:r>
              <a:rPr lang="ru-RU" sz="2400" dirty="0" smtClean="0"/>
              <a:t>Преобладание чёрной жёлчи </a:t>
            </a:r>
            <a:r>
              <a:rPr lang="ru-RU" sz="2400" dirty="0" smtClean="0"/>
              <a:t>(</a:t>
            </a:r>
            <a:r>
              <a:rPr lang="ru-RU" sz="2400" dirty="0" err="1" smtClean="0"/>
              <a:t>др.-греч</a:t>
            </a:r>
            <a:r>
              <a:rPr lang="ru-RU" sz="2400" dirty="0" smtClean="0"/>
              <a:t>.</a:t>
            </a:r>
            <a:r>
              <a:rPr lang="ru-RU" sz="2400" dirty="0" smtClean="0"/>
              <a:t>,</a:t>
            </a:r>
            <a:r>
              <a:rPr lang="ru-RU" sz="2400" dirty="0" smtClean="0"/>
              <a:t> </a:t>
            </a:r>
            <a:r>
              <a:rPr lang="ru-RU" sz="2400" dirty="0" err="1" smtClean="0"/>
              <a:t>мелэна</a:t>
            </a:r>
            <a:r>
              <a:rPr lang="ru-RU" sz="2400" dirty="0" smtClean="0"/>
              <a:t> холе, «чёрная жёлчь») делает человека грустным и боязливым (элемент «земля») </a:t>
            </a:r>
            <a:r>
              <a:rPr lang="ru-RU" sz="2400" dirty="0" smtClean="0"/>
              <a:t>—меланхоликом.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Флегматик</a:t>
            </a:r>
            <a:endParaRPr lang="fr-CA" dirty="0" smtClean="0"/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525963"/>
          </a:xfrm>
        </p:spPr>
        <p:txBody>
          <a:bodyPr/>
          <a:lstStyle/>
          <a:p>
            <a:r>
              <a:rPr lang="ru-RU" sz="2400" dirty="0" smtClean="0"/>
              <a:t>Флегматик (греч</a:t>
            </a:r>
            <a:r>
              <a:rPr lang="ru-RU" sz="2400" dirty="0" smtClean="0"/>
              <a:t>.,</a:t>
            </a:r>
            <a:r>
              <a:rPr lang="ru-RU" sz="2400" dirty="0" smtClean="0"/>
              <a:t> флегма, «мокрота», «слизь</a:t>
            </a:r>
            <a:r>
              <a:rPr lang="ru-RU" sz="2400" dirty="0" smtClean="0"/>
              <a:t>»)</a:t>
            </a:r>
            <a:r>
              <a:rPr lang="ru-RU" sz="2400" dirty="0" smtClean="0"/>
              <a:t> — один из четырёх типов </a:t>
            </a:r>
            <a:r>
              <a:rPr lang="ru-RU" sz="2400" dirty="0" smtClean="0"/>
              <a:t>темперамента</a:t>
            </a:r>
            <a:r>
              <a:rPr lang="ru-RU" sz="2400" dirty="0" smtClean="0"/>
              <a:t> в </a:t>
            </a:r>
            <a:r>
              <a:rPr lang="ru-RU" sz="2400" dirty="0" smtClean="0"/>
              <a:t>классификации Гиппократ. </a:t>
            </a:r>
            <a:r>
              <a:rPr lang="ru-RU" sz="2400" dirty="0" smtClean="0"/>
              <a:t>Человека флегматического темперамента можно охарактеризовать как медлительного, невозмутимого, с устойчивыми стремлениями и более или менее постоянным настроением, со слабым внешним выражением душевных </a:t>
            </a:r>
            <a:r>
              <a:rPr lang="ru-RU" sz="2400" dirty="0" smtClean="0"/>
              <a:t>состояний.</a:t>
            </a:r>
            <a:r>
              <a:rPr lang="ru-RU" sz="2400" dirty="0" smtClean="0"/>
              <a:t> При неблагоприятных условиях у флегматика может развиться вялость, бедность эмоций и склонность к выполнению однообразных привычных </a:t>
            </a:r>
            <a:r>
              <a:rPr lang="ru-RU" sz="2400" dirty="0" smtClean="0"/>
              <a:t>действий.</a:t>
            </a:r>
            <a:r>
              <a:rPr lang="ru-RU" sz="2400" dirty="0" smtClean="0"/>
              <a:t> Иван </a:t>
            </a:r>
            <a:r>
              <a:rPr lang="ru-RU" sz="2400" dirty="0" smtClean="0"/>
              <a:t>Петрович Павлов</a:t>
            </a:r>
            <a:r>
              <a:rPr lang="ru-RU" sz="2400" dirty="0" smtClean="0"/>
              <a:t> считал, что флегматик отличается сильным, уравновешенным, инертным типом нервной </a:t>
            </a:r>
            <a:r>
              <a:rPr lang="ru-RU" sz="2400" dirty="0" smtClean="0"/>
              <a:t>системы.</a:t>
            </a:r>
            <a:endParaRPr lang="fr-CA" sz="2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</a:t>
            </a:r>
            <a:r>
              <a:rPr lang="ru-RU" dirty="0" smtClean="0"/>
              <a:t>олерик</a:t>
            </a:r>
            <a:endParaRPr lang="fr-CA" dirty="0" smtClean="0"/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525963"/>
          </a:xfrm>
        </p:spPr>
        <p:txBody>
          <a:bodyPr/>
          <a:lstStyle/>
          <a:p>
            <a:r>
              <a:rPr lang="ru-RU" sz="2000" dirty="0" err="1" smtClean="0"/>
              <a:t>Холе́рик</a:t>
            </a:r>
            <a:r>
              <a:rPr lang="ru-RU" sz="2000" dirty="0" smtClean="0"/>
              <a:t> (греч. </a:t>
            </a:r>
            <a:r>
              <a:rPr lang="ru-RU" sz="2000" dirty="0" err="1" smtClean="0"/>
              <a:t>χολή, </a:t>
            </a:r>
            <a:r>
              <a:rPr lang="ru-RU" sz="2000" i="1" dirty="0" smtClean="0"/>
              <a:t>холе</a:t>
            </a:r>
            <a:r>
              <a:rPr lang="ru-RU" sz="2000" dirty="0" smtClean="0"/>
              <a:t>, «желчь</a:t>
            </a:r>
            <a:r>
              <a:rPr lang="ru-RU" sz="2000" dirty="0" smtClean="0"/>
              <a:t>»)</a:t>
            </a:r>
            <a:r>
              <a:rPr lang="ru-RU" sz="2000" dirty="0" smtClean="0"/>
              <a:t> — один из четырёх типов темперамента в классификации </a:t>
            </a:r>
            <a:r>
              <a:rPr lang="ru-RU" sz="2000" dirty="0" smtClean="0"/>
              <a:t>Гиппократа. </a:t>
            </a:r>
            <a:r>
              <a:rPr lang="ru-RU" sz="2000" dirty="0" smtClean="0"/>
              <a:t>Человека холерического темперамента можно охарактеризовать как быстрого, </a:t>
            </a:r>
            <a:r>
              <a:rPr lang="ru-RU" sz="2000" dirty="0" smtClean="0"/>
              <a:t>порывистого, </a:t>
            </a:r>
            <a:r>
              <a:rPr lang="ru-RU" sz="2000" dirty="0" smtClean="0"/>
              <a:t>преодолевать значительные трудности, но, в то же время, неуравновешенного, склонного к бурным эмоциональным вспышкам и резким сменам </a:t>
            </a:r>
            <a:r>
              <a:rPr lang="ru-RU" sz="2000" dirty="0" smtClean="0"/>
              <a:t>настроения. </a:t>
            </a:r>
            <a:r>
              <a:rPr lang="ru-RU" sz="2000" dirty="0" smtClean="0"/>
              <a:t>Данный темперамент характеризуется сильными, быстро возникающими чувствами, ярко отражающимися в речи, жестах и </a:t>
            </a:r>
            <a:r>
              <a:rPr lang="ru-RU" sz="2000" dirty="0" smtClean="0"/>
              <a:t>мимике</a:t>
            </a:r>
            <a:r>
              <a:rPr lang="ru-RU" sz="2000" baseline="30000" dirty="0" smtClean="0"/>
              <a:t>.</a:t>
            </a:r>
            <a:r>
              <a:rPr lang="ru-RU" sz="2000" dirty="0" smtClean="0"/>
              <a:t> </a:t>
            </a:r>
            <a:r>
              <a:rPr lang="ru-RU" sz="2000" dirty="0" smtClean="0"/>
              <a:t>Среди выдающихся деятелей культуры и искусства прошлого, </a:t>
            </a:r>
            <a:r>
              <a:rPr lang="ru-RU" sz="2000" dirty="0" smtClean="0"/>
              <a:t>к </a:t>
            </a:r>
            <a:r>
              <a:rPr lang="ru-RU" sz="2000" dirty="0" smtClean="0"/>
              <a:t>холерикам можно </a:t>
            </a:r>
            <a:r>
              <a:rPr lang="ru-RU" sz="2000" dirty="0" smtClean="0"/>
              <a:t>отнести Петра </a:t>
            </a:r>
            <a:r>
              <a:rPr lang="ru-RU" sz="2000" dirty="0" smtClean="0"/>
              <a:t>I, Пушкина, </a:t>
            </a:r>
            <a:r>
              <a:rPr lang="ru-RU" sz="2000" dirty="0" smtClean="0"/>
              <a:t>Суворова. </a:t>
            </a:r>
            <a:r>
              <a:rPr lang="ru-RU" sz="2000" dirty="0" smtClean="0"/>
              <a:t>Иван Петрович Павлов относил холерика к сильному неуравновешенному </a:t>
            </a:r>
            <a:r>
              <a:rPr lang="ru-RU" sz="2000" dirty="0" smtClean="0"/>
              <a:t>типу. </a:t>
            </a:r>
            <a:r>
              <a:rPr lang="ru-RU" sz="2000" dirty="0" smtClean="0"/>
              <a:t>При отсутствии </a:t>
            </a:r>
            <a:r>
              <a:rPr lang="ru-RU" sz="2000" dirty="0" smtClean="0"/>
              <a:t>надлежащего воспитания</a:t>
            </a:r>
            <a:r>
              <a:rPr lang="ru-RU" sz="2000" dirty="0" smtClean="0"/>
              <a:t> недостаточная эмоциональная уравновешенность может привести к неспособности контролировать </a:t>
            </a:r>
            <a:r>
              <a:rPr lang="ru-RU" sz="2000" dirty="0" smtClean="0"/>
              <a:t>свои эмоции</a:t>
            </a:r>
            <a:r>
              <a:rPr lang="ru-RU" sz="2000" dirty="0" smtClean="0"/>
              <a:t> в трудных жизненных </a:t>
            </a:r>
            <a:r>
              <a:rPr lang="ru-RU" sz="2000" dirty="0" smtClean="0"/>
              <a:t>обстоятельствах.</a:t>
            </a:r>
            <a:endParaRPr lang="fr-CA" sz="20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Сангвиник</a:t>
            </a:r>
            <a:endParaRPr lang="fr-CA" dirty="0" smtClean="0"/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525963"/>
          </a:xfrm>
        </p:spPr>
        <p:txBody>
          <a:bodyPr/>
          <a:lstStyle/>
          <a:p>
            <a:r>
              <a:rPr lang="ru-RU" sz="2400" dirty="0" smtClean="0"/>
              <a:t>Сангвиник (лат</a:t>
            </a:r>
            <a:r>
              <a:rPr lang="ru-RU" sz="2400" dirty="0" smtClean="0"/>
              <a:t>.,</a:t>
            </a:r>
            <a:r>
              <a:rPr lang="ru-RU" sz="2400" dirty="0" smtClean="0"/>
              <a:t> </a:t>
            </a:r>
            <a:r>
              <a:rPr lang="ru-RU" sz="2400" i="1" dirty="0" err="1" smtClean="0"/>
              <a:t>сангвис</a:t>
            </a:r>
            <a:r>
              <a:rPr lang="ru-RU" sz="2400" dirty="0" smtClean="0"/>
              <a:t>, «</a:t>
            </a:r>
            <a:r>
              <a:rPr lang="ru-RU" sz="2400" dirty="0" smtClean="0"/>
              <a:t>кровь», </a:t>
            </a:r>
            <a:r>
              <a:rPr lang="ru-RU" sz="2400" dirty="0" smtClean="0"/>
              <a:t>«жизненная сила</a:t>
            </a:r>
            <a:r>
              <a:rPr lang="ru-RU" sz="2400" dirty="0" smtClean="0"/>
              <a:t>»</a:t>
            </a:r>
            <a:r>
              <a:rPr lang="ru-RU" sz="2400" dirty="0" smtClean="0"/>
              <a:t> — один из четырёх типов темперамента в классификации Гиппократа. Человека сангвинического темперамента можно охарактеризовать как живого, подвижного, сравнительно легко переживающего неудачи и </a:t>
            </a:r>
            <a:r>
              <a:rPr lang="ru-RU" sz="2400" dirty="0" err="1" smtClean="0"/>
              <a:t>неприятности.Иван</a:t>
            </a:r>
            <a:r>
              <a:rPr lang="ru-RU" sz="2400" dirty="0" smtClean="0"/>
              <a:t> </a:t>
            </a:r>
            <a:r>
              <a:rPr lang="ru-RU" sz="2400" dirty="0" smtClean="0"/>
              <a:t>Петрович Павлов считал, что у сангвиника возбудительный и тормозной процессы достаточно сильны, уравновешенны и подвижны</a:t>
            </a:r>
            <a:r>
              <a:rPr lang="ru-RU" sz="2400" dirty="0" smtClean="0"/>
              <a:t> </a:t>
            </a:r>
            <a:r>
              <a:rPr lang="ru-RU" sz="2400" dirty="0" smtClean="0"/>
              <a:t>Такой темперамент имели Александр Иванович Герцен, австрийский композитор Вольфганг Амадей Моцарт, а также Наполеон </a:t>
            </a:r>
            <a:r>
              <a:rPr lang="ru-RU" sz="2400" dirty="0" smtClean="0"/>
              <a:t>Бонапарт.</a:t>
            </a:r>
            <a:endParaRPr lang="fr-CA" sz="2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Меланхолик</a:t>
            </a:r>
            <a:endParaRPr lang="fr-CA" dirty="0" smtClean="0"/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525963"/>
          </a:xfrm>
        </p:spPr>
        <p:txBody>
          <a:bodyPr/>
          <a:lstStyle/>
          <a:p>
            <a:r>
              <a:rPr lang="ru-RU" sz="2400" dirty="0" err="1" smtClean="0"/>
              <a:t>Меланхо́лик</a:t>
            </a:r>
            <a:r>
              <a:rPr lang="ru-RU" sz="2400" dirty="0" smtClean="0"/>
              <a:t> (греч</a:t>
            </a:r>
            <a:r>
              <a:rPr lang="ru-RU" sz="2400" dirty="0" smtClean="0"/>
              <a:t>.,</a:t>
            </a:r>
            <a:r>
              <a:rPr lang="ru-RU" sz="2400" dirty="0" smtClean="0"/>
              <a:t> </a:t>
            </a:r>
            <a:r>
              <a:rPr lang="ru-RU" sz="2400" dirty="0" err="1" smtClean="0"/>
              <a:t>mélaina</a:t>
            </a:r>
            <a:r>
              <a:rPr lang="ru-RU" sz="2400" dirty="0" smtClean="0"/>
              <a:t> </a:t>
            </a:r>
            <a:r>
              <a:rPr lang="ru-RU" sz="2400" dirty="0" err="1" smtClean="0"/>
              <a:t>chole</a:t>
            </a:r>
            <a:r>
              <a:rPr lang="ru-RU" sz="2400" dirty="0" smtClean="0"/>
              <a:t>, </a:t>
            </a:r>
            <a:r>
              <a:rPr lang="ru-RU" sz="2400" dirty="0" err="1" smtClean="0"/>
              <a:t>мелэна</a:t>
            </a:r>
            <a:r>
              <a:rPr lang="ru-RU" sz="2400" dirty="0" smtClean="0"/>
              <a:t> холе, «чёрная жёлчь</a:t>
            </a:r>
            <a:r>
              <a:rPr lang="ru-RU" sz="2400" dirty="0" smtClean="0"/>
              <a:t>»</a:t>
            </a:r>
            <a:r>
              <a:rPr lang="ru-RU" sz="2400" baseline="30000" dirty="0" smtClean="0"/>
              <a:t> </a:t>
            </a:r>
            <a:r>
              <a:rPr lang="ru-RU" sz="2400" dirty="0" smtClean="0"/>
              <a:t> — один из четырёх </a:t>
            </a:r>
            <a:r>
              <a:rPr lang="ru-RU" sz="2400" dirty="0" smtClean="0"/>
              <a:t>типов темперамента</a:t>
            </a:r>
            <a:r>
              <a:rPr lang="ru-RU" sz="2400" dirty="0" smtClean="0"/>
              <a:t> в классификации </a:t>
            </a:r>
            <a:r>
              <a:rPr lang="ru-RU" sz="2400" dirty="0" smtClean="0"/>
              <a:t>Гиппократа. </a:t>
            </a:r>
            <a:r>
              <a:rPr lang="ru-RU" sz="2400" dirty="0" smtClean="0"/>
              <a:t>Человека меланхолического темперамента можно охарактеризовать как легко ранимого, склонного глубоко переживать даже незначительные неудачи, но внешне вяло реагирующего на </a:t>
            </a:r>
            <a:r>
              <a:rPr lang="ru-RU" sz="2400" dirty="0" smtClean="0"/>
              <a:t>окружающее.</a:t>
            </a:r>
            <a:r>
              <a:rPr lang="ru-RU" sz="2400" dirty="0" smtClean="0"/>
              <a:t> Для меланхоликов характерен низкий уровень психической активности, замедленность </a:t>
            </a:r>
            <a:r>
              <a:rPr lang="ru-RU" sz="2400" dirty="0" smtClean="0"/>
              <a:t>движений, </a:t>
            </a:r>
            <a:r>
              <a:rPr lang="ru-RU" sz="2400" dirty="0" smtClean="0"/>
              <a:t>а также быстрая </a:t>
            </a:r>
            <a:r>
              <a:rPr lang="ru-RU" sz="2400" dirty="0" err="1" smtClean="0"/>
              <a:t>утомляемость</a:t>
            </a:r>
            <a:r>
              <a:rPr lang="ru-RU" sz="2400" dirty="0" err="1" smtClean="0"/>
              <a:t>.</a:t>
            </a:r>
            <a:r>
              <a:rPr lang="ru-RU" sz="2400" dirty="0" err="1" smtClean="0"/>
              <a:t>Среди</a:t>
            </a:r>
            <a:r>
              <a:rPr lang="ru-RU" sz="2400" dirty="0" smtClean="0"/>
              <a:t> </a:t>
            </a:r>
            <a:r>
              <a:rPr lang="ru-RU" sz="2400" dirty="0" smtClean="0"/>
              <a:t>меланхоликов встречаются такие незаурядные личности, как французский философ Рене </a:t>
            </a:r>
            <a:r>
              <a:rPr lang="ru-RU" sz="2400" dirty="0" err="1" smtClean="0"/>
              <a:t>Декарт,русский</a:t>
            </a:r>
            <a:r>
              <a:rPr lang="ru-RU" sz="2400" dirty="0" smtClean="0"/>
              <a:t> </a:t>
            </a:r>
            <a:r>
              <a:rPr lang="ru-RU" sz="2400" dirty="0" smtClean="0"/>
              <a:t>писатель Николай Васильевич </a:t>
            </a:r>
            <a:r>
              <a:rPr lang="ru-RU" sz="2400" dirty="0" smtClean="0"/>
              <a:t>Гоголь, </a:t>
            </a:r>
            <a:r>
              <a:rPr lang="ru-RU" sz="2400" dirty="0" smtClean="0"/>
              <a:t>русский композитор Пётр Ильич </a:t>
            </a:r>
            <a:r>
              <a:rPr lang="ru-RU" sz="2400" dirty="0" smtClean="0"/>
              <a:t>Чайковский.</a:t>
            </a:r>
            <a:endParaRPr lang="fr-CA" sz="2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 на определения темперамента</a:t>
            </a:r>
            <a:endParaRPr lang="fr-CA" dirty="0" smtClean="0"/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539552" y="1484784"/>
            <a:ext cx="8435280" cy="3528392"/>
          </a:xfrm>
        </p:spPr>
        <p:txBody>
          <a:bodyPr/>
          <a:lstStyle/>
          <a:p>
            <a:r>
              <a:rPr lang="ru-RU" sz="2000" dirty="0" smtClean="0"/>
              <a:t>Вы должны ответить на 56 вопросов. Ставьте + или  - в зависимости от проявление данного качества.</a:t>
            </a:r>
          </a:p>
          <a:p>
            <a:r>
              <a:rPr lang="ru-RU" sz="2000" dirty="0" smtClean="0"/>
              <a:t>Никогда- «-»</a:t>
            </a:r>
          </a:p>
          <a:p>
            <a:r>
              <a:rPr lang="ru-RU" sz="2000" dirty="0" smtClean="0"/>
              <a:t>Редко- «-»</a:t>
            </a:r>
          </a:p>
          <a:p>
            <a:r>
              <a:rPr lang="ru-RU" sz="2000" dirty="0" smtClean="0"/>
              <a:t>Часто- «+»</a:t>
            </a:r>
          </a:p>
          <a:p>
            <a:r>
              <a:rPr lang="ru-RU" sz="2000" dirty="0" smtClean="0"/>
              <a:t>Всегда- «+»</a:t>
            </a:r>
            <a:endParaRPr lang="ru-RU" sz="2000" dirty="0" smtClean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3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139</Template>
  <TotalTime>63</TotalTime>
  <Words>518</Words>
  <Application>Microsoft Office PowerPoint</Application>
  <PresentationFormat>Экран (4:3)</PresentationFormat>
  <Paragraphs>92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Calibri</vt:lpstr>
      <vt:lpstr>Arial</vt:lpstr>
      <vt:lpstr>139</vt:lpstr>
      <vt:lpstr>Темперамент человека</vt:lpstr>
      <vt:lpstr>Что такое темперамент?</vt:lpstr>
      <vt:lpstr>История</vt:lpstr>
      <vt:lpstr>«Жизненные соки»</vt:lpstr>
      <vt:lpstr>Флегматик</vt:lpstr>
      <vt:lpstr>Холерик</vt:lpstr>
      <vt:lpstr>Сангвиник</vt:lpstr>
      <vt:lpstr>Меланхолик</vt:lpstr>
      <vt:lpstr>Тест на определения темперамента</vt:lpstr>
      <vt:lpstr>1 группа 1-14 вопрос</vt:lpstr>
      <vt:lpstr>2 группа 15-28 вопрос</vt:lpstr>
      <vt:lpstr>3 группа 29-42 вопрос</vt:lpstr>
      <vt:lpstr>4 группа 43-56 вопрос</vt:lpstr>
      <vt:lpstr>Результаты теста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Темперамент человека</dc:title>
  <dc:creator>Иванов</dc:creator>
  <cp:lastModifiedBy>Иванов</cp:lastModifiedBy>
  <cp:revision>5</cp:revision>
  <dcterms:created xsi:type="dcterms:W3CDTF">2014-05-25T10:52:45Z</dcterms:created>
  <dcterms:modified xsi:type="dcterms:W3CDTF">2014-05-25T11:56:03Z</dcterms:modified>
</cp:coreProperties>
</file>