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57" r:id="rId6"/>
    <p:sldId id="266" r:id="rId7"/>
    <p:sldId id="261" r:id="rId8"/>
    <p:sldId id="262" r:id="rId9"/>
    <p:sldId id="275" r:id="rId10"/>
    <p:sldId id="272" r:id="rId11"/>
    <p:sldId id="273" r:id="rId12"/>
    <p:sldId id="265" r:id="rId13"/>
    <p:sldId id="267" r:id="rId14"/>
    <p:sldId id="268" r:id="rId15"/>
    <p:sldId id="269" r:id="rId16"/>
    <p:sldId id="270" r:id="rId17"/>
    <p:sldId id="274" r:id="rId18"/>
    <p:sldId id="271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330"/>
    <a:srgbClr val="9C21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619672" y="1670943"/>
            <a:ext cx="6048672" cy="175805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>
              <a:defRPr lang="ru-RU" sz="5400" b="1" kern="1200" cap="none" spc="50" dirty="0">
                <a:ln w="11430"/>
                <a:solidFill>
                  <a:srgbClr val="F4433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ulim" pitchFamily="34" charset="-127"/>
                <a:ea typeface="Gulim" pitchFamily="34" charset="-127"/>
                <a:cs typeface="Arabic Typesetting" pitchFamily="66" charset="-78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043608" y="5179640"/>
            <a:ext cx="7128792" cy="553616"/>
          </a:xfrm>
        </p:spPr>
        <p:txBody>
          <a:bodyPr>
            <a:noAutofit/>
          </a:bodyPr>
          <a:lstStyle>
            <a:lvl1pPr marL="0" indent="0" algn="ctr">
              <a:buNone/>
              <a:defRPr sz="32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401D6-9FF9-4DED-B125-F1662CE43C5F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47B22-F940-4D95-A725-EA8B7C8437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800" b="1" kern="1200" cap="none" spc="50" dirty="0" smtClean="0">
          <a:ln w="11430"/>
          <a:solidFill>
            <a:srgbClr val="F44330"/>
          </a:soli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Gulim" pitchFamily="34" charset="-127"/>
          <a:ea typeface="Gulim" pitchFamily="34" charset="-127"/>
          <a:cs typeface="Arabic Typesetting" pitchFamily="66" charset="-7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115000"/>
        <a:buFont typeface="Wingdings" pitchFamily="2" charset="2"/>
        <a:buChar char="§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85000"/>
        <a:buFont typeface="Courier New" pitchFamily="49" charset="0"/>
        <a:buChar char="o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Arial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E%D0%BD%D0%BE%D0%BB%D0%BE%D0%B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smtClean="0"/>
              <a:t>Диалог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86322"/>
            <a:ext cx="7128792" cy="1214446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Работа над </a:t>
            </a:r>
            <a:r>
              <a:rPr lang="ru-RU" sz="9600" dirty="0" smtClean="0"/>
              <a:t>диалогом на логопедических занятиях</a:t>
            </a:r>
          </a:p>
          <a:p>
            <a:r>
              <a:rPr lang="ru-RU" sz="9600" dirty="0" smtClean="0"/>
              <a:t> </a:t>
            </a:r>
            <a:r>
              <a:rPr lang="ru-RU" sz="9600" dirty="0" smtClean="0"/>
              <a:t>в 5 </a:t>
            </a:r>
            <a:r>
              <a:rPr lang="ru-RU" sz="9600" dirty="0" smtClean="0"/>
              <a:t>классе.</a:t>
            </a:r>
            <a:endParaRPr lang="ru-RU" sz="5100" dirty="0" smtClean="0"/>
          </a:p>
          <a:p>
            <a:pPr algn="r"/>
            <a:r>
              <a:rPr lang="ru-RU" sz="6400" dirty="0" smtClean="0"/>
              <a:t>Учитель-логопед Макарова Н.В.</a:t>
            </a:r>
            <a:endParaRPr lang="ru-RU" sz="6400" dirty="0"/>
          </a:p>
        </p:txBody>
      </p:sp>
      <p:pic>
        <p:nvPicPr>
          <p:cNvPr id="5" name="Рисунок 4" descr="http://im7-tub-ru.yandex.net/i?id=357787809-0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325" y="857233"/>
            <a:ext cx="5467350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802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Вежливые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Прошу тебя (Вас)		Если тебе не трудно</a:t>
            </a:r>
          </a:p>
          <a:p>
            <a:pPr>
              <a:buNone/>
            </a:pPr>
            <a:r>
              <a:rPr lang="ru-RU" dirty="0" smtClean="0"/>
              <a:t> Если можешь 				Будь другом</a:t>
            </a:r>
          </a:p>
          <a:p>
            <a:pPr>
              <a:buNone/>
            </a:pPr>
            <a:r>
              <a:rPr lang="ru-RU" dirty="0" smtClean="0"/>
              <a:t>Будь так добр				 Будь добр</a:t>
            </a:r>
          </a:p>
          <a:p>
            <a:pPr>
              <a:buNone/>
            </a:pPr>
            <a:r>
              <a:rPr lang="ru-RU" dirty="0" smtClean="0"/>
              <a:t>Будь так любезен			 Пожалуйста</a:t>
            </a:r>
          </a:p>
          <a:p>
            <a:pPr>
              <a:buNone/>
            </a:pPr>
            <a:r>
              <a:rPr lang="ru-RU" dirty="0" smtClean="0"/>
              <a:t> 					</a:t>
            </a:r>
          </a:p>
          <a:p>
            <a:pPr>
              <a:buNone/>
            </a:pPr>
            <a:r>
              <a:rPr lang="ru-RU" dirty="0" smtClean="0"/>
              <a:t>								</a:t>
            </a:r>
          </a:p>
          <a:p>
            <a:pPr>
              <a:buNone/>
            </a:pPr>
            <a:r>
              <a:rPr lang="ru-RU" dirty="0" smtClean="0"/>
              <a:t>				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456762-13d76fcff4e8e6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4429132"/>
            <a:ext cx="3429024" cy="1814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Причина отказа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Извините</a:t>
            </a:r>
          </a:p>
          <a:p>
            <a:pPr>
              <a:buNone/>
            </a:pPr>
            <a:r>
              <a:rPr lang="ru-RU" b="1" dirty="0" smtClean="0"/>
              <a:t>Прости (те)</a:t>
            </a:r>
          </a:p>
          <a:p>
            <a:pPr>
              <a:buNone/>
            </a:pPr>
            <a:r>
              <a:rPr lang="ru-RU" b="1" dirty="0" smtClean="0"/>
              <a:t>Я бы с удовольствием</a:t>
            </a:r>
          </a:p>
          <a:p>
            <a:pPr>
              <a:buNone/>
            </a:pPr>
            <a:r>
              <a:rPr lang="ru-RU" b="1" dirty="0" smtClean="0"/>
              <a:t>Я бы с радостью</a:t>
            </a:r>
          </a:p>
          <a:p>
            <a:pPr>
              <a:buNone/>
            </a:pPr>
            <a:r>
              <a:rPr lang="ru-RU" b="1" dirty="0" smtClean="0"/>
              <a:t>Мне бы очень хотелось</a:t>
            </a:r>
          </a:p>
          <a:p>
            <a:pPr>
              <a:buNone/>
            </a:pPr>
            <a:r>
              <a:rPr lang="ru-RU" b="1" dirty="0" smtClean="0"/>
              <a:t>Жаль, но</a:t>
            </a:r>
            <a:endParaRPr lang="ru-RU" b="1" dirty="0"/>
          </a:p>
        </p:txBody>
      </p:sp>
      <p:pic>
        <p:nvPicPr>
          <p:cNvPr id="5" name="Рисунок 4" descr="809339-e620d40e7fae07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643050"/>
            <a:ext cx="3143272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pPr algn="l"/>
            <a:r>
              <a:rPr sz="2800" dirty="0" smtClean="0"/>
              <a:t/>
            </a:r>
            <a:br>
              <a:rPr sz="2800" dirty="0" smtClean="0"/>
            </a:br>
            <a:r>
              <a:rPr sz="2800" dirty="0" err="1" smtClean="0">
                <a:effectLst/>
              </a:rPr>
              <a:t>Составьте</a:t>
            </a:r>
            <a:r>
              <a:rPr sz="2800" dirty="0" smtClean="0">
                <a:effectLst/>
              </a:rPr>
              <a:t>  </a:t>
            </a:r>
            <a:r>
              <a:rPr sz="2800" dirty="0" err="1">
                <a:effectLst/>
              </a:rPr>
              <a:t>мини-диалоги</a:t>
            </a:r>
            <a:r>
              <a:rPr sz="2800" dirty="0">
                <a:effectLst/>
              </a:rPr>
              <a:t>, </a:t>
            </a:r>
            <a:r>
              <a:rPr sz="2800" dirty="0" err="1">
                <a:effectLst/>
              </a:rPr>
              <a:t>вежливо</a:t>
            </a:r>
            <a:r>
              <a:rPr sz="2800" dirty="0">
                <a:effectLst/>
              </a:rPr>
              <a:t> </a:t>
            </a:r>
            <a:r>
              <a:rPr sz="2800" dirty="0" err="1">
                <a:effectLst/>
              </a:rPr>
              <a:t>отвечая</a:t>
            </a:r>
            <a:r>
              <a:rPr sz="2800" dirty="0">
                <a:effectLst/>
              </a:rPr>
              <a:t> </a:t>
            </a:r>
            <a:r>
              <a:rPr sz="2800" dirty="0" err="1">
                <a:effectLst/>
              </a:rPr>
              <a:t>на</a:t>
            </a:r>
            <a:r>
              <a:rPr sz="2800" dirty="0">
                <a:effectLst/>
              </a:rPr>
              <a:t> </a:t>
            </a:r>
            <a:r>
              <a:rPr sz="2800" dirty="0" err="1">
                <a:effectLst/>
              </a:rPr>
              <a:t>каждую</a:t>
            </a:r>
            <a:r>
              <a:rPr sz="2800" dirty="0">
                <a:effectLst/>
              </a:rPr>
              <a:t> </a:t>
            </a:r>
            <a:r>
              <a:rPr sz="2800" dirty="0" err="1">
                <a:effectLst/>
              </a:rPr>
              <a:t>просьбу</a:t>
            </a:r>
            <a:r>
              <a:rPr sz="2800" dirty="0">
                <a:effectLst/>
              </a:rPr>
              <a:t>: а) </a:t>
            </a:r>
            <a:r>
              <a:rPr sz="2800" dirty="0" err="1">
                <a:effectLst/>
              </a:rPr>
              <a:t>согласием</a:t>
            </a:r>
            <a:r>
              <a:rPr sz="2800" dirty="0">
                <a:effectLst/>
              </a:rPr>
              <a:t>:</a:t>
            </a:r>
            <a:br>
              <a:rPr sz="2800" dirty="0">
                <a:effectLst/>
              </a:rPr>
            </a:br>
            <a:r>
              <a:rPr sz="2800" dirty="0">
                <a:effectLst/>
              </a:rPr>
              <a:t>б) </a:t>
            </a:r>
            <a:r>
              <a:rPr sz="2800" dirty="0" err="1">
                <a:effectLst/>
              </a:rPr>
              <a:t>отказом</a:t>
            </a:r>
            <a:r>
              <a:rPr sz="2800" dirty="0">
                <a:effectLst/>
              </a:rPr>
              <a:t>.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Ольга Николаевна, спросите меня на уроке. Ладно?</a:t>
            </a:r>
          </a:p>
          <a:p>
            <a:pPr>
              <a:buNone/>
            </a:pPr>
            <a:r>
              <a:rPr lang="ru-RU" b="1" dirty="0" smtClean="0"/>
              <a:t>Дай мне, пожалуйста, яблоко.</a:t>
            </a:r>
          </a:p>
          <a:p>
            <a:pPr>
              <a:buNone/>
            </a:pPr>
            <a:r>
              <a:rPr lang="ru-RU" b="1" dirty="0" smtClean="0"/>
              <a:t>Машенька, угости-ка нас чаем, а то мы так замерзли!</a:t>
            </a:r>
          </a:p>
          <a:p>
            <a:endParaRPr lang="ru-RU" dirty="0"/>
          </a:p>
        </p:txBody>
      </p:sp>
      <p:pic>
        <p:nvPicPr>
          <p:cNvPr id="4" name="Рисунок 3" descr="2e8032f159c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4429132"/>
            <a:ext cx="3228975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sz="2800"/>
              <a:t>По ответной реплике восстановите предыдущую и составьте мини-диалоги.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b="1" dirty="0" smtClean="0"/>
              <a:t>1)-...</a:t>
            </a:r>
          </a:p>
          <a:p>
            <a:pPr lvl="0"/>
            <a:r>
              <a:rPr lang="ru-RU" sz="2800" b="1" dirty="0" smtClean="0"/>
              <a:t>Конечно, спрашивай. Я тебя слушаю! </a:t>
            </a:r>
          </a:p>
          <a:p>
            <a:r>
              <a:rPr lang="ru-RU" sz="2800" b="1" dirty="0" smtClean="0"/>
              <a:t>2)-...</a:t>
            </a:r>
          </a:p>
          <a:p>
            <a:pPr lvl="0"/>
            <a:r>
              <a:rPr lang="ru-RU" sz="2800" b="1" dirty="0" smtClean="0"/>
              <a:t>К сожалению, наше справочное бюро таких справок не дает. </a:t>
            </a:r>
          </a:p>
          <a:p>
            <a:r>
              <a:rPr lang="ru-RU" sz="2800" b="1" dirty="0" smtClean="0"/>
              <a:t>3)-...</a:t>
            </a:r>
          </a:p>
          <a:p>
            <a:pPr lvl="0"/>
            <a:r>
              <a:rPr lang="ru-RU" sz="2800" b="1" dirty="0" smtClean="0"/>
              <a:t>С радостью помогу вам. </a:t>
            </a:r>
          </a:p>
          <a:p>
            <a:r>
              <a:rPr lang="ru-RU" sz="2800" b="1" dirty="0" smtClean="0"/>
              <a:t>4)-...</a:t>
            </a:r>
          </a:p>
          <a:p>
            <a:pPr lvl="0"/>
            <a:r>
              <a:rPr lang="ru-RU" sz="2800" b="1" dirty="0" smtClean="0"/>
              <a:t>У меня нет оснований не верить вам. </a:t>
            </a:r>
          </a:p>
          <a:p>
            <a:r>
              <a:rPr lang="ru-RU" sz="2800" b="1" dirty="0" smtClean="0"/>
              <a:t>5)-...</a:t>
            </a:r>
          </a:p>
          <a:p>
            <a:pPr lvl="0"/>
            <a:r>
              <a:rPr lang="ru-RU" sz="2800" b="1" dirty="0" smtClean="0"/>
              <a:t>А что же в этом странного?</a:t>
            </a:r>
          </a:p>
          <a:p>
            <a:r>
              <a:rPr lang="ru-RU" sz="2800" b="1" dirty="0" smtClean="0"/>
              <a:t>6)-...</a:t>
            </a:r>
          </a:p>
          <a:p>
            <a:pPr lvl="0"/>
            <a:r>
              <a:rPr lang="ru-RU" sz="2800" b="1" dirty="0" smtClean="0"/>
              <a:t>Мне жаль, но я не знаю. </a:t>
            </a:r>
          </a:p>
          <a:p>
            <a:r>
              <a:rPr lang="ru-RU" sz="2800" b="1" dirty="0" smtClean="0"/>
              <a:t>7)-...</a:t>
            </a:r>
          </a:p>
          <a:p>
            <a:pPr lvl="0"/>
            <a:r>
              <a:rPr lang="ru-RU" sz="2800" b="1" dirty="0" smtClean="0"/>
              <a:t>Конечно, не трудно! Сейчас все тебе объясню.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Рисунок 3" descr="456766-d410f551b30598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2857496"/>
            <a:ext cx="228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21471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Представьте </a:t>
            </a:r>
            <a:r>
              <a:rPr lang="ru-RU" sz="4400" dirty="0" smtClean="0"/>
              <a:t>ситуацию</a:t>
            </a:r>
            <a:r>
              <a:rPr lang="ru-RU" sz="4400" dirty="0" smtClean="0"/>
              <a:t>: вы потеряли младшего брата на ярмарке. Что вы будете говорить полицейскому, а что своим друзьям или маме?</a:t>
            </a:r>
            <a:endParaRPr lang="ru-RU" sz="4400" dirty="0"/>
          </a:p>
        </p:txBody>
      </p:sp>
      <p:pic>
        <p:nvPicPr>
          <p:cNvPr id="4" name="Содержимое 3" descr="http://griffinmiddleschool.typepad.com/nadia_madrid/images/2008/10/14/dialogue_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071942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45719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4000" spc="0" dirty="0"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500041"/>
            <a:ext cx="421484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/>
              <a:t>В. Бианки «Лис и Мышонок»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400" i="1" dirty="0" smtClean="0"/>
              <a:t>- Мышонок, Мышонок, отчего у тебя нос грязный?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Землю копал.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Для чего землю копал?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Норку делал.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_ Для чего норку делал?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От тебя, Лис, прятаться.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Мышонок, Мышонок, я тебя подстерегу!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А у меня в норке спаленка.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Кушать захочешь – вылезешь!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А у меня в норке </a:t>
            </a:r>
            <a:r>
              <a:rPr lang="ru-RU" sz="1400" i="1" dirty="0" err="1" smtClean="0"/>
              <a:t>кладовочка</a:t>
            </a:r>
            <a:r>
              <a:rPr lang="ru-RU" sz="1400" i="1" dirty="0" smtClean="0"/>
              <a:t>.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- Мышонок, Мышонок, а ведь я твою норку разрою.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400" i="1" dirty="0" smtClean="0"/>
              <a:t>- А я от тебя в </a:t>
            </a:r>
            <a:r>
              <a:rPr lang="ru-RU" sz="1400" i="1" dirty="0" err="1" smtClean="0"/>
              <a:t>отнорочек</a:t>
            </a:r>
            <a:r>
              <a:rPr lang="ru-RU" sz="1400" i="1" dirty="0" smtClean="0"/>
              <a:t> – и был таков!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givotnie.com/wp-content/uploads/2011/04/lis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142984"/>
            <a:ext cx="285752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/>
              <a:t>Составление своего диалога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Например, диалог с цветком на подоконнике (короткого от 3 до 6 реплик) со своим названием.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Герань и Вера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Здравствуй, Герань!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Здравствуй, Вера.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Почему ты засыхаешь?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Меня ребята не поливают.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Давай я тебя полью.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Спасибо.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3600" i="1" dirty="0"/>
              <a:t>Обучение диалогической речи посредством  создания ситуаций общения.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Составление диалога по теме к указанной ситуации с учетом коммуникативной задачи;</a:t>
            </a:r>
          </a:p>
          <a:p>
            <a:r>
              <a:rPr lang="ru-RU" dirty="0" smtClean="0"/>
              <a:t>составление диалога к картинке/серии картинок с использованием ключевых слов;</a:t>
            </a:r>
          </a:p>
          <a:p>
            <a:r>
              <a:rPr lang="ru-RU" dirty="0" smtClean="0"/>
              <a:t>составление диалога с использованием имеющихся данных о ситуации, зачин и концовку диалога;</a:t>
            </a:r>
          </a:p>
          <a:p>
            <a:r>
              <a:rPr lang="ru-RU" dirty="0" smtClean="0"/>
              <a:t>составление диалога по прочитанному тексту;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  диалог в парах, подготовленный в классе по ситуации, по плану;</a:t>
            </a:r>
          </a:p>
          <a:p>
            <a:pPr>
              <a:buNone/>
            </a:pPr>
            <a:r>
              <a:rPr lang="ru-RU" dirty="0" smtClean="0"/>
              <a:t> -   драматизация прослушанного или прочитанного текста;</a:t>
            </a:r>
          </a:p>
          <a:p>
            <a:pPr>
              <a:buNone/>
            </a:pPr>
            <a:r>
              <a:rPr lang="ru-RU" dirty="0" smtClean="0"/>
              <a:t>-    выполнение роли определенного персонажа;</a:t>
            </a:r>
          </a:p>
          <a:p>
            <a:pPr>
              <a:buNone/>
            </a:pPr>
            <a:r>
              <a:rPr lang="ru-RU" dirty="0" smtClean="0"/>
              <a:t>-    беседа по прочитанному тексту (групповая работа) с подготовкой и без нее. Это упражнение подразумевает умения задавать вопросы, отвечать развернутыми репликами, выражать согласие или несогласие с мнением товарища.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ЭТАПЫ ФОРМИРОВАНИЯ НАВЫКОВ </a:t>
            </a:r>
            <a:r>
              <a:rPr lang="ru-RU" sz="3600" dirty="0" smtClean="0"/>
              <a:t>ДИАЛОГИЧЕСКОЙ </a:t>
            </a:r>
            <a:r>
              <a:rPr lang="ru-RU" sz="3600" dirty="0"/>
              <a:t>РЕЧИ</a:t>
            </a:r>
            <a:br>
              <a:rPr lang="ru-RU" sz="3600" dirty="0"/>
            </a:br>
            <a:endParaRPr lang="ru-RU" sz="3600" spc="50" dirty="0">
              <a:ln w="11430"/>
              <a:solidFill>
                <a:srgbClr val="F44330"/>
              </a:solidFill>
              <a:effectLst/>
              <a:latin typeface="Gulim" pitchFamily="34" charset="-127"/>
              <a:ea typeface="Gulim" pitchFamily="34" charset="-127"/>
              <a:cs typeface="Arabic Typesetting" pitchFamily="66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25963"/>
          </a:xfrm>
        </p:spPr>
        <p:txBody>
          <a:bodyPr/>
          <a:lstStyle/>
          <a:p>
            <a:pPr marL="514350" indent="-514350"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1928802"/>
            <a:ext cx="5572164" cy="6429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71868" y="214311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Диалогическая речь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2714620"/>
            <a:ext cx="2000264" cy="6429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Подготовительный этап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68" y="2714620"/>
            <a:ext cx="2428892" cy="6429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Основной этап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72264" y="2714620"/>
            <a:ext cx="1785950" cy="6429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заключительный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662" y="3500438"/>
            <a:ext cx="1343028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Формирование фонетических навыков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5000636"/>
            <a:ext cx="1357322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Формирование грамматических навыков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28662" y="4214818"/>
            <a:ext cx="1357322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Формирование лексических навыков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20" y="3500438"/>
            <a:ext cx="1714512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Диалог - образец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857620" y="4214818"/>
            <a:ext cx="1714512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Диалог с расширением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857620" y="5000636"/>
            <a:ext cx="1714512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Учебно-речевые ситуации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643702" y="3429000"/>
            <a:ext cx="1571636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Полилог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715140" y="4143380"/>
            <a:ext cx="1500198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Дискуссия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715140" y="4857760"/>
            <a:ext cx="1500198" cy="6429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Интервью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4572000" y="2571744"/>
            <a:ext cx="484632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2000232" y="2571744"/>
            <a:ext cx="484632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7072330" y="2571744"/>
            <a:ext cx="484632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ыгнутая влево стрелка 29"/>
          <p:cNvSpPr/>
          <p:nvPr/>
        </p:nvSpPr>
        <p:spPr>
          <a:xfrm>
            <a:off x="285720" y="2928934"/>
            <a:ext cx="445800" cy="85725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4500562" y="3357562"/>
            <a:ext cx="484632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4500562" y="4071942"/>
            <a:ext cx="484632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4500562" y="4714884"/>
            <a:ext cx="48463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Выгнутая вправо стрелка 34"/>
          <p:cNvSpPr/>
          <p:nvPr/>
        </p:nvSpPr>
        <p:spPr>
          <a:xfrm>
            <a:off x="8412480" y="2928934"/>
            <a:ext cx="445800" cy="785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право стрелка 35"/>
          <p:cNvSpPr/>
          <p:nvPr/>
        </p:nvSpPr>
        <p:spPr>
          <a:xfrm>
            <a:off x="8358214" y="3786190"/>
            <a:ext cx="428628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право стрелка 36"/>
          <p:cNvSpPr/>
          <p:nvPr/>
        </p:nvSpPr>
        <p:spPr>
          <a:xfrm>
            <a:off x="8412480" y="4572008"/>
            <a:ext cx="445800" cy="785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2786050" y="2857496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6000760" y="2857496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sz="4000" b="1" dirty="0" smtClean="0"/>
          </a:p>
          <a:p>
            <a:pPr>
              <a:buNone/>
            </a:pPr>
            <a:r>
              <a:rPr lang="ru-RU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ru-RU" dirty="0"/>
          </a:p>
        </p:txBody>
      </p:sp>
      <p:pic>
        <p:nvPicPr>
          <p:cNvPr id="4" name="Рисунок 3" descr="809430-16684cf93ce03a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2786058"/>
            <a:ext cx="3333750" cy="33147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79296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Полило́г</a:t>
            </a:r>
            <a:r>
              <a:rPr lang="ru-RU" sz="3200" dirty="0" smtClean="0"/>
              <a:t> </a:t>
            </a:r>
            <a:r>
              <a:rPr lang="ru-RU" sz="3200" i="1" dirty="0" smtClean="0"/>
              <a:t>(греч., букв. ’речь многих’)</a:t>
            </a:r>
            <a:r>
              <a:rPr lang="ru-RU" sz="3200" dirty="0" smtClean="0"/>
              <a:t> — разговор многих участников. При этом предполагается, что роль говорящего переходит от одного лица к другому, в противном случае разговор превращается в </a:t>
            </a:r>
            <a:r>
              <a:rPr lang="ru-RU" sz="3200" dirty="0" smtClean="0">
                <a:hlinkClick r:id="rId3" tooltip="Монолог"/>
              </a:rPr>
              <a:t>монолог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</a:t>
            </a:r>
            <a:r>
              <a:rPr dirty="0" err="1" smtClean="0"/>
              <a:t>одготовительный</a:t>
            </a:r>
            <a:r>
              <a:rPr dirty="0" smtClean="0"/>
              <a:t> </a:t>
            </a:r>
            <a:r>
              <a:rPr dirty="0" err="1" smtClean="0"/>
              <a:t>этап</a:t>
            </a:r>
            <a:r>
              <a:rPr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sz="2900" dirty="0" smtClean="0"/>
              <a:t>- Задать вопросы к имеющимся предложениям.</a:t>
            </a:r>
          </a:p>
          <a:p>
            <a:pPr>
              <a:buNone/>
            </a:pPr>
            <a:r>
              <a:rPr lang="ru-RU" sz="2900" dirty="0" smtClean="0"/>
              <a:t>       - Заполнить пропуски, закончить предложения.</a:t>
            </a:r>
          </a:p>
          <a:p>
            <a:pPr>
              <a:buNone/>
            </a:pPr>
            <a:r>
              <a:rPr lang="ru-RU" sz="2900" dirty="0" smtClean="0"/>
              <a:t>       - Соединить разрозненные части предложений.</a:t>
            </a:r>
          </a:p>
          <a:p>
            <a:pPr>
              <a:buNone/>
            </a:pPr>
            <a:r>
              <a:rPr lang="ru-RU" sz="2900" dirty="0" smtClean="0"/>
              <a:t>       - Перефразировать предложения с использованием предложенных слов.</a:t>
            </a:r>
          </a:p>
          <a:p>
            <a:pPr lvl="0">
              <a:buNone/>
            </a:pPr>
            <a:r>
              <a:rPr lang="ru-RU" sz="2900" dirty="0" smtClean="0"/>
              <a:t>       - Использовать различные языковые и речевые игры на отгадывание,                   </a:t>
            </a:r>
          </a:p>
          <a:p>
            <a:pPr>
              <a:buNone/>
            </a:pPr>
            <a:r>
              <a:rPr lang="ru-RU" sz="2900" dirty="0" smtClean="0"/>
              <a:t>                          описание, например, игры «Угадай слово».                        </a:t>
            </a:r>
          </a:p>
          <a:p>
            <a:pPr>
              <a:buNone/>
            </a:pPr>
            <a:r>
              <a:rPr lang="ru-RU" sz="2900" dirty="0" smtClean="0"/>
              <a:t>       - Ответить  на вопросы.</a:t>
            </a:r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      -  Прочитать предложения (основа), распространите его.</a:t>
            </a:r>
          </a:p>
          <a:p>
            <a:pPr>
              <a:buNone/>
            </a:pPr>
            <a:r>
              <a:rPr lang="ru-RU" sz="2900" dirty="0" smtClean="0"/>
              <a:t>       -  Составить предложения с помощью подстановочной таблиц.</a:t>
            </a:r>
          </a:p>
          <a:p>
            <a:pPr>
              <a:buNone/>
            </a:pPr>
            <a:r>
              <a:rPr lang="ru-RU" sz="2900" dirty="0" smtClean="0"/>
              <a:t>       -  Заполнить пропуски, выбрав подходящую словоформу из приведенных ниже.</a:t>
            </a:r>
          </a:p>
          <a:p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4" name="Рисунок 3" descr="4e2fb282ee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4714884"/>
            <a:ext cx="2143108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Распространение предложения:</a:t>
            </a:r>
          </a:p>
          <a:p>
            <a:pPr>
              <a:buNone/>
            </a:pPr>
            <a:r>
              <a:rPr lang="ru-RU" dirty="0" smtClean="0"/>
              <a:t>Листва облетела.</a:t>
            </a:r>
          </a:p>
          <a:p>
            <a:pPr>
              <a:buFontTx/>
              <a:buChar char="-"/>
            </a:pPr>
            <a:r>
              <a:rPr lang="ru-RU" dirty="0" smtClean="0"/>
              <a:t>Какая листва облетела?</a:t>
            </a:r>
          </a:p>
          <a:p>
            <a:pPr>
              <a:buNone/>
            </a:pPr>
            <a:r>
              <a:rPr lang="ru-RU" dirty="0" smtClean="0"/>
              <a:t>Желтая листва облетела.</a:t>
            </a:r>
          </a:p>
          <a:p>
            <a:pPr>
              <a:buFontTx/>
              <a:buChar char="-"/>
            </a:pPr>
            <a:r>
              <a:rPr lang="ru-RU" dirty="0" smtClean="0"/>
              <a:t>С чего (откуда) облетела желтая листва?</a:t>
            </a:r>
          </a:p>
          <a:p>
            <a:pPr>
              <a:buNone/>
            </a:pPr>
            <a:r>
              <a:rPr lang="ru-RU" dirty="0" smtClean="0"/>
              <a:t>Желтая листва облетела с осинки.</a:t>
            </a:r>
          </a:p>
          <a:p>
            <a:pPr>
              <a:buFontTx/>
              <a:buChar char="-"/>
            </a:pPr>
            <a:r>
              <a:rPr lang="ru-RU" dirty="0" smtClean="0"/>
              <a:t>С какой осинки облетела желтая листва?</a:t>
            </a:r>
          </a:p>
          <a:p>
            <a:pPr>
              <a:buNone/>
            </a:pPr>
            <a:r>
              <a:rPr lang="ru-RU" dirty="0" smtClean="0"/>
              <a:t>Желтая листва облетела с тонкой осинки.</a:t>
            </a:r>
            <a:endParaRPr lang="ru-RU" dirty="0"/>
          </a:p>
        </p:txBody>
      </p:sp>
      <p:pic>
        <p:nvPicPr>
          <p:cNvPr id="5" name="Рисунок 4" descr="456760-cc6593f560fb32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857232"/>
            <a:ext cx="1500198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ОСНОВНОЙ ЭТАП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ЦЕЛЬ ОСНОВНОГО ЭТАПА</a:t>
            </a:r>
            <a:r>
              <a:rPr lang="ru-RU" b="1" dirty="0" smtClean="0"/>
              <a:t> - </a:t>
            </a:r>
            <a:r>
              <a:rPr lang="ru-RU" dirty="0" smtClean="0"/>
              <a:t>овладение обучаемыми  набором фраз необходимых для коммуникативного взаимодействия,  оперирование языковым материалом в диалогической речи, формирование навыков и умений конструирования диалога в разных ситуациях с учетом характера коммуникативных партнеров и их </a:t>
            </a:r>
            <a:r>
              <a:rPr lang="ru-RU" dirty="0" err="1" smtClean="0"/>
              <a:t>межролевого</a:t>
            </a:r>
            <a:r>
              <a:rPr lang="ru-RU" dirty="0" smtClean="0"/>
              <a:t> взаимодействия, овладение навыками и умениями, необходимыми для реализации ситуации общения в соответствии с коммуникативными задачами обучающихся.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sz="3200"/>
              <a:t>Прочитайте диалог из хорошо знакомой вам книжки Э.Успенского.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Идет себе дядя Федор по лестнице и бутерброд ест. Видит, на окне кот сидит. Большой-пребольшой, полосатый. Кот говорит дяде Федору:</a:t>
            </a:r>
          </a:p>
          <a:p>
            <a:pPr>
              <a:buNone/>
            </a:pPr>
            <a:r>
              <a:rPr lang="ru-RU" b="1" dirty="0" smtClean="0"/>
              <a:t>– Неправильно ты, дядя Федор, бутерброд ешь</a:t>
            </a:r>
            <a:r>
              <a:rPr lang="ru-RU" b="1" i="1" dirty="0" smtClean="0"/>
              <a:t>.</a:t>
            </a:r>
            <a:r>
              <a:rPr lang="ru-RU" b="1" dirty="0" smtClean="0"/>
              <a:t> Ты его колбасой кверху держишь, а его надо колбасой на язык класть. Тогда вкуснее получится.</a:t>
            </a:r>
          </a:p>
          <a:p>
            <a:pPr>
              <a:buNone/>
            </a:pPr>
            <a:r>
              <a:rPr lang="ru-RU" b="1" dirty="0" smtClean="0"/>
              <a:t>Дядя Федор попробовал – так и вправду вкуснее. Он кота угостил и спрашивает:</a:t>
            </a:r>
          </a:p>
          <a:p>
            <a:pPr>
              <a:buNone/>
            </a:pPr>
            <a:r>
              <a:rPr lang="ru-RU" b="1" dirty="0" smtClean="0"/>
              <a:t>– А откуда ты знаешь, что меня дядей Федором зовут?</a:t>
            </a:r>
          </a:p>
          <a:p>
            <a:pPr>
              <a:buNone/>
            </a:pPr>
            <a:r>
              <a:rPr lang="ru-RU" b="1" dirty="0" smtClean="0"/>
              <a:t>Кот отвечает:</a:t>
            </a:r>
          </a:p>
          <a:p>
            <a:pPr>
              <a:buNone/>
            </a:pPr>
            <a:r>
              <a:rPr lang="ru-RU" b="1" dirty="0" smtClean="0"/>
              <a:t>– Я в нашем доме всех знаю. Я на чердаке живу, и мне все видно. Кто хороший и кто плохой. Только сейчас мой чердак ремонтируют, и мне жить негде.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sz="3200" dirty="0" err="1" smtClean="0"/>
              <a:t>Разберите</a:t>
            </a:r>
            <a:r>
              <a:rPr sz="3200" dirty="0" smtClean="0"/>
              <a:t> </a:t>
            </a:r>
            <a:r>
              <a:rPr sz="3200" dirty="0" err="1" smtClean="0"/>
              <a:t>реплики</a:t>
            </a:r>
            <a:r>
              <a:rPr sz="3200" dirty="0" smtClean="0"/>
              <a:t> </a:t>
            </a:r>
            <a:r>
              <a:rPr sz="3200" dirty="0"/>
              <a:t>в </a:t>
            </a:r>
            <a:r>
              <a:rPr sz="3200" dirty="0" err="1" smtClean="0"/>
              <a:t>следующем</a:t>
            </a:r>
            <a:r>
              <a:rPr sz="3200" dirty="0" smtClean="0"/>
              <a:t> </a:t>
            </a:r>
            <a:r>
              <a:rPr sz="3200" dirty="0" err="1" smtClean="0"/>
              <a:t>тексте</a:t>
            </a:r>
            <a:r>
              <a:rPr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Клоун Леня примчался в милицию и говорит</a:t>
            </a:r>
          </a:p>
          <a:p>
            <a:pPr>
              <a:buNone/>
            </a:pPr>
            <a:r>
              <a:rPr lang="ru-RU" b="1" dirty="0" smtClean="0"/>
              <a:t>У меня кота похитили. Кризиса.</a:t>
            </a:r>
          </a:p>
          <a:p>
            <a:pPr>
              <a:buNone/>
            </a:pPr>
            <a:r>
              <a:rPr lang="ru-RU" b="1" dirty="0" smtClean="0"/>
              <a:t>Какого еще кота?</a:t>
            </a:r>
          </a:p>
          <a:p>
            <a:pPr>
              <a:buNone/>
            </a:pPr>
            <a:r>
              <a:rPr lang="ru-RU" b="1" dirty="0" smtClean="0"/>
              <a:t>Не простой кот, поймите! Говорящий. Артист</a:t>
            </a:r>
          </a:p>
          <a:p>
            <a:pPr>
              <a:buNone/>
            </a:pPr>
            <a:r>
              <a:rPr lang="ru-RU" b="1" dirty="0" smtClean="0"/>
              <a:t>цирка! Срывается выступление! </a:t>
            </a:r>
          </a:p>
          <a:p>
            <a:pPr>
              <a:buNone/>
            </a:pPr>
            <a:r>
              <a:rPr lang="ru-RU" b="1" dirty="0" smtClean="0"/>
              <a:t>Что же тут непонятного? Укажите приметы похищенного.</a:t>
            </a:r>
          </a:p>
          <a:p>
            <a:endParaRPr lang="ru-RU" dirty="0"/>
          </a:p>
        </p:txBody>
      </p:sp>
      <p:pic>
        <p:nvPicPr>
          <p:cNvPr id="4" name="Рисунок 3" descr="http://upload.wikimedia.org/wikipedia/commons/thumb/1/1d/Dialog_ballons_icon.svg/642px-Dialog_ballons_icon.sv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857232"/>
            <a:ext cx="271464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spc="0" dirty="0" smtClean="0"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Прочитайте диалог по ролям</a:t>
            </a:r>
            <a:r>
              <a:rPr sz="2800" spc="0" dirty="0" smtClean="0"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endParaRPr lang="ru-RU" sz="2800" spc="0" dirty="0"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b="1" dirty="0" smtClean="0"/>
              <a:t>Кот. </a:t>
            </a:r>
          </a:p>
          <a:p>
            <a:pPr>
              <a:buNone/>
            </a:pPr>
            <a:r>
              <a:rPr lang="ru-RU" b="1" dirty="0" smtClean="0"/>
              <a:t>	Почему ты черен кот </a:t>
            </a:r>
          </a:p>
          <a:p>
            <a:pPr>
              <a:buNone/>
            </a:pPr>
            <a:r>
              <a:rPr lang="ru-RU" b="1" dirty="0" smtClean="0"/>
              <a:t>	Лазил ночью в дымоход </a:t>
            </a:r>
          </a:p>
          <a:p>
            <a:pPr>
              <a:buNone/>
            </a:pPr>
            <a:r>
              <a:rPr lang="ru-RU" b="1" dirty="0" smtClean="0"/>
              <a:t>	Почему сейчас ты бел</a:t>
            </a:r>
          </a:p>
          <a:p>
            <a:pPr>
              <a:buNone/>
            </a:pPr>
            <a:r>
              <a:rPr lang="ru-RU" b="1" dirty="0" smtClean="0"/>
              <a:t>	Из горшка сметану ел </a:t>
            </a:r>
          </a:p>
          <a:p>
            <a:pPr>
              <a:buNone/>
            </a:pPr>
            <a:r>
              <a:rPr lang="ru-RU" b="1" dirty="0" smtClean="0"/>
              <a:t>	Почему ты черен стал </a:t>
            </a:r>
          </a:p>
          <a:p>
            <a:pPr>
              <a:buNone/>
            </a:pPr>
            <a:r>
              <a:rPr lang="ru-RU" b="1" dirty="0" smtClean="0"/>
              <a:t>	Меня пес в пыли валял </a:t>
            </a:r>
          </a:p>
          <a:p>
            <a:pPr>
              <a:buNone/>
            </a:pPr>
            <a:r>
              <a:rPr lang="ru-RU" b="1" dirty="0" smtClean="0"/>
              <a:t>	Так какого же ты цвета </a:t>
            </a:r>
          </a:p>
          <a:p>
            <a:pPr>
              <a:buNone/>
            </a:pPr>
            <a:r>
              <a:rPr lang="ru-RU" b="1" dirty="0" smtClean="0"/>
              <a:t>	Я и сам не знаю это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Рисунок 8" descr="mult_37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214554"/>
            <a:ext cx="2843214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4122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3" ma:contentTypeDescription="Create a new document." ma:contentTypeScope="" ma:versionID="2a5270fa24c9a38fa487f85340389844"/>
</file>

<file path=customXml/itemProps1.xml><?xml version="1.0" encoding="utf-8"?>
<ds:datastoreItem xmlns:ds="http://schemas.openxmlformats.org/officeDocument/2006/customXml" ds:itemID="{E26F662A-8662-4212-9D87-10BF813554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79C4A1-7D7A-44F4-9EC8-50956B401D5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B60E512-AE66-444C-BC24-A8A8F4CCFC3D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TS101941220</Template>
  <TotalTime>228</TotalTime>
  <Words>717</Words>
  <Application>Microsoft Office PowerPoint</Application>
  <PresentationFormat>Экран (4:3)</PresentationFormat>
  <Paragraphs>120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TS101941220</vt:lpstr>
      <vt:lpstr>Диалог</vt:lpstr>
      <vt:lpstr>ЭТАПЫ ФОРМИРОВАНИЯ НАВЫКОВ ДИАЛОГИЧЕСКОЙ РЕЧИ </vt:lpstr>
      <vt:lpstr>Слайд 3</vt:lpstr>
      <vt:lpstr>Подготовительный этап.</vt:lpstr>
      <vt:lpstr>Слайд 5</vt:lpstr>
      <vt:lpstr>ОСНОВНОЙ ЭТАП </vt:lpstr>
      <vt:lpstr>Прочитайте диалог из хорошо знакомой вам книжки Э.Успенского.</vt:lpstr>
      <vt:lpstr>Разберите реплики в следующем тексте.</vt:lpstr>
      <vt:lpstr>Прочитайте диалог по ролям. </vt:lpstr>
      <vt:lpstr>Вежливые слова</vt:lpstr>
      <vt:lpstr>Причина отказа</vt:lpstr>
      <vt:lpstr> Составьте  мини-диалоги, вежливо отвечая на каждую просьбу: а) согласием: б) отказом.</vt:lpstr>
      <vt:lpstr>По ответной реплике восстановите предыдущую и составьте мини-диалоги.</vt:lpstr>
      <vt:lpstr>Представьте ситуацию: вы потеряли младшего брата на ярмарке. Что вы будете говорить полицейскому, а что своим друзьям или маме?</vt:lpstr>
      <vt:lpstr>Слайд 15</vt:lpstr>
      <vt:lpstr>Составление своего диалога</vt:lpstr>
      <vt:lpstr>Обучение диалогической речи посредством  создания ситуаций общения.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Диалог</dc:title>
  <dc:creator>Admin</dc:creator>
  <cp:lastModifiedBy>Антон</cp:lastModifiedBy>
  <cp:revision>26</cp:revision>
  <dcterms:created xsi:type="dcterms:W3CDTF">2010-12-08T17:29:23Z</dcterms:created>
  <dcterms:modified xsi:type="dcterms:W3CDTF">2012-11-06T14:48:51Z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TC101941220</vt:lpwstr>
  </property>
  <property fmtid="{D5CDD505-2E9C-101B-9397-08002B2CF9AE}" pid="3" name="_MsoHelpTopicId">
    <vt:lpwstr/>
  </property>
</Properties>
</file>