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8" r:id="rId4"/>
    <p:sldId id="261" r:id="rId5"/>
    <p:sldId id="263" r:id="rId6"/>
    <p:sldId id="267" r:id="rId7"/>
    <p:sldId id="257" r:id="rId8"/>
    <p:sldId id="265" r:id="rId9"/>
    <p:sldId id="266" r:id="rId10"/>
    <p:sldId id="264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960D8-8D94-495C-89EA-1FA975AD98C4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812BD-E3A5-4106-B3F8-E442DBAF73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737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12BD-E3A5-4106-B3F8-E442DBAF73A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409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c-dic.com/rusethy/Glagol-5997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900igr.net/kartinki/istorija/Kultura-i-byt-Drevnej-Rusi/034-Bukvitsa-ili-initsial-zaglavnaja-bukva-v-nachale-teksta-knigi-glavy.html" TargetMode="External"/><Relationship Id="rId4" Type="http://schemas.openxmlformats.org/officeDocument/2006/relationships/hyperlink" Target="http://900igr.net/kartinki/russkij-jazyk/Glagoly-proshedshego-vremeni/012-Glagoly-proshedshego-vremeni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073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 numCol="2">
            <a:normAutofit fontScale="90000"/>
          </a:bodyPr>
          <a:lstStyle/>
          <a:p>
            <a:r>
              <a:rPr lang="ru-RU" b="1" dirty="0" smtClean="0"/>
              <a:t>Энциклопедия одного слова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908720"/>
            <a:ext cx="9433048" cy="4632937"/>
          </a:xfrm>
        </p:spPr>
        <p:txBody>
          <a:bodyPr numCol="2">
            <a:normAutofit/>
          </a:bodyPr>
          <a:lstStyle/>
          <a:p>
            <a:endParaRPr lang="ru-RU" sz="8600" dirty="0" smtClean="0"/>
          </a:p>
          <a:p>
            <a:r>
              <a:rPr lang="ru-RU" sz="8600" b="1" dirty="0" smtClean="0">
                <a:solidFill>
                  <a:srgbClr val="7030A0"/>
                </a:solidFill>
              </a:rPr>
              <a:t>ГЛАГОЛ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Выполнили обучающиеся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4 класса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  МОУ «СОШ с.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Теликовка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  Духовницкого района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   Саратовской области»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  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Шихларова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Гюльмира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и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  Крылова Алёна</a:t>
            </a:r>
          </a:p>
          <a:p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    Руководитель: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        учитель начальных классов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     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Булыкина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С.И.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81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60" y="-19793"/>
            <a:ext cx="9147860" cy="6860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 numCol="2"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7030A0"/>
                </a:solidFill>
              </a:rPr>
              <a:t>Правописание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глаголов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/>
              <a:t>1) НЕ с глаголом пиши раздельно, </a:t>
            </a:r>
            <a:br>
              <a:rPr lang="ru-RU" sz="2000" b="1" dirty="0" smtClean="0"/>
            </a:br>
            <a:r>
              <a:rPr lang="ru-RU" sz="2000" b="1" dirty="0" smtClean="0"/>
              <a:t>коме тех, которые без НЕ </a:t>
            </a:r>
            <a:br>
              <a:rPr lang="ru-RU" sz="2000" b="1" dirty="0" smtClean="0"/>
            </a:br>
            <a:r>
              <a:rPr lang="ru-RU" sz="2000" b="1" dirty="0" err="1" smtClean="0"/>
              <a:t>не</a:t>
            </a:r>
            <a:r>
              <a:rPr lang="ru-RU" sz="2000" b="1" dirty="0" smtClean="0"/>
              <a:t>    употребляются.</a:t>
            </a:r>
            <a:br>
              <a:rPr lang="ru-RU" sz="2000" b="1" dirty="0" smtClean="0"/>
            </a:br>
            <a:r>
              <a:rPr lang="ru-RU" sz="2000" b="1" dirty="0" smtClean="0"/>
              <a:t>2) Правописание сочетаний      </a:t>
            </a:r>
            <a:br>
              <a:rPr lang="ru-RU" sz="2000" b="1" dirty="0" smtClean="0"/>
            </a:br>
            <a:r>
              <a:rPr lang="ru-RU" sz="2000" b="1" dirty="0" smtClean="0"/>
              <a:t>ТСЯ и ТЬСЯ </a:t>
            </a:r>
            <a:br>
              <a:rPr lang="ru-RU" sz="2000" b="1" dirty="0" smtClean="0"/>
            </a:br>
            <a:r>
              <a:rPr lang="ru-RU" sz="2000" b="1" dirty="0" smtClean="0"/>
              <a:t>проверяй вопросами: что </a:t>
            </a:r>
            <a:r>
              <a:rPr lang="ru-RU" sz="2000" b="1" dirty="0" err="1" smtClean="0"/>
              <a:t>делат</a:t>
            </a:r>
            <a:r>
              <a:rPr lang="ru-RU" sz="2000" b="1" dirty="0" err="1" smtClean="0">
                <a:solidFill>
                  <a:srgbClr val="FF0000"/>
                </a:solidFill>
              </a:rPr>
              <a:t>Ь</a:t>
            </a:r>
            <a:r>
              <a:rPr lang="ru-RU" sz="2000" b="1" dirty="0" smtClean="0"/>
              <a:t>? </a:t>
            </a:r>
            <a:br>
              <a:rPr lang="ru-RU" sz="2000" b="1" dirty="0" smtClean="0"/>
            </a:br>
            <a:r>
              <a:rPr lang="ru-RU" sz="2000" b="1" dirty="0" smtClean="0"/>
              <a:t>что </a:t>
            </a:r>
            <a:r>
              <a:rPr lang="ru-RU" sz="2000" b="1" dirty="0" err="1" smtClean="0"/>
              <a:t>сделат</a:t>
            </a:r>
            <a:r>
              <a:rPr lang="ru-RU" sz="2000" b="1" dirty="0" err="1" smtClean="0">
                <a:solidFill>
                  <a:srgbClr val="FF0000"/>
                </a:solidFill>
              </a:rPr>
              <a:t>Ь</a:t>
            </a:r>
            <a:r>
              <a:rPr lang="ru-RU" sz="2000" b="1" dirty="0" smtClean="0"/>
              <a:t>? (</a:t>
            </a:r>
            <a:r>
              <a:rPr lang="ru-RU" sz="2000" b="1" dirty="0" err="1" smtClean="0"/>
              <a:t>питат</a:t>
            </a:r>
            <a:r>
              <a:rPr lang="ru-RU" sz="2000" b="1" dirty="0" err="1" smtClean="0">
                <a:solidFill>
                  <a:srgbClr val="FF0000"/>
                </a:solidFill>
              </a:rPr>
              <a:t>Ь</a:t>
            </a:r>
            <a:r>
              <a:rPr lang="ru-RU" sz="2000" b="1" dirty="0" err="1" smtClean="0"/>
              <a:t>ся</a:t>
            </a:r>
            <a:r>
              <a:rPr lang="ru-RU" sz="2000" b="1" dirty="0" smtClean="0"/>
              <a:t>) и </a:t>
            </a:r>
            <a:br>
              <a:rPr lang="ru-RU" sz="2000" b="1" dirty="0" smtClean="0"/>
            </a:br>
            <a:r>
              <a:rPr lang="ru-RU" sz="2000" b="1" dirty="0" smtClean="0"/>
              <a:t>что делает (ют)? , что сделает(ют)? (питаются).</a:t>
            </a:r>
            <a:br>
              <a:rPr lang="ru-RU" sz="20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        </a:t>
            </a:r>
            <a:r>
              <a:rPr lang="ru-RU" sz="2000" b="1" dirty="0" smtClean="0"/>
              <a:t>3) Во всех глагольных формах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 после шипящих пишется мягкий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 знак.</a:t>
            </a:r>
            <a:br>
              <a:rPr lang="ru-RU" sz="2000" b="1" dirty="0" smtClean="0"/>
            </a:br>
            <a:r>
              <a:rPr lang="ru-RU" sz="2000" b="1" dirty="0" smtClean="0"/>
              <a:t>             4) Если у глагола безударное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личное окончание, ставь глагол в 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неопределённую форму, 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определяй его спряжение, а по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 спряжению- гласную в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 окончании.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</a:t>
            </a:r>
            <a:r>
              <a:rPr lang="ru-RU" sz="2000" b="1" dirty="0"/>
              <a:t> </a:t>
            </a:r>
            <a:r>
              <a:rPr lang="ru-RU" sz="2000" b="1" dirty="0" smtClean="0"/>
              <a:t>          5) Чтобы определить, какой   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 суффикс пишется перед 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 суффиксом –л- в глаголах 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 прошедшего времени, поставь 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 глагол в неопределённую форму. 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 Какая буква стоит перед  -</a:t>
            </a:r>
            <a:r>
              <a:rPr lang="ru-RU" sz="2000" b="1" dirty="0" err="1" smtClean="0"/>
              <a:t>ть</a:t>
            </a:r>
            <a:r>
              <a:rPr lang="ru-RU" sz="2000" b="1" dirty="0" smtClean="0"/>
              <a:t>, </a:t>
            </a:r>
            <a:br>
              <a:rPr lang="ru-RU" sz="2000" b="1" dirty="0" smtClean="0"/>
            </a:br>
            <a:r>
              <a:rPr lang="ru-RU" sz="2000" b="1" dirty="0"/>
              <a:t> </a:t>
            </a:r>
            <a:r>
              <a:rPr lang="ru-RU" sz="2000" b="1" dirty="0" smtClean="0"/>
              <a:t>            та же будет и перед –л.</a:t>
            </a:r>
            <a:br>
              <a:rPr lang="ru-RU" sz="20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22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7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Используемые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источники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сети Интернет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48880"/>
            <a:ext cx="9073008" cy="3777283"/>
          </a:xfrm>
        </p:spPr>
        <p:txBody>
          <a:bodyPr numCol="2">
            <a:normAutofit/>
          </a:bodyPr>
          <a:lstStyle/>
          <a:p>
            <a:r>
              <a:rPr lang="en-US" sz="2200" dirty="0">
                <a:hlinkClick r:id="rId3"/>
              </a:rPr>
              <a:t>http://</a:t>
            </a:r>
            <a:r>
              <a:rPr lang="en-US" sz="2200" dirty="0" smtClean="0">
                <a:hlinkClick r:id="rId3"/>
              </a:rPr>
              <a:t>enc-dic.com/rusethy/Glagol-5997.html</a:t>
            </a:r>
            <a:endParaRPr lang="ru-RU" sz="2200" dirty="0" smtClean="0"/>
          </a:p>
          <a:p>
            <a:r>
              <a:rPr lang="en-US" sz="2200" dirty="0">
                <a:hlinkClick r:id="rId4"/>
              </a:rPr>
              <a:t>http://</a:t>
            </a:r>
            <a:r>
              <a:rPr lang="en-US" sz="2200" dirty="0" smtClean="0">
                <a:hlinkClick r:id="rId4"/>
              </a:rPr>
              <a:t>900igr.net/kartinki/russkij-jazyk/Glagoly-proshedshego-vremeni/012-Glagoly-proshedshego-vremeni.html</a:t>
            </a:r>
            <a:endParaRPr lang="ru-RU" sz="2200" dirty="0" smtClean="0"/>
          </a:p>
          <a:p>
            <a:endParaRPr lang="ru-RU" sz="2200" dirty="0"/>
          </a:p>
          <a:p>
            <a:endParaRPr lang="ru-RU" sz="2200" dirty="0" smtClean="0"/>
          </a:p>
          <a:p>
            <a:endParaRPr lang="ru-RU" sz="2200" dirty="0" smtClean="0">
              <a:hlinkClick r:id="rId5"/>
            </a:endParaRPr>
          </a:p>
          <a:p>
            <a:r>
              <a:rPr lang="ru-RU" sz="2200" dirty="0">
                <a:hlinkClick r:id="rId5"/>
              </a:rPr>
              <a:t> </a:t>
            </a:r>
            <a:r>
              <a:rPr lang="ru-RU" sz="2200" dirty="0" smtClean="0">
                <a:hlinkClick r:id="rId5"/>
              </a:rPr>
              <a:t>  </a:t>
            </a:r>
            <a:r>
              <a:rPr lang="en-US" sz="2200" dirty="0" smtClean="0">
                <a:hlinkClick r:id="rId5"/>
              </a:rPr>
              <a:t>http</a:t>
            </a:r>
            <a:r>
              <a:rPr lang="en-US" sz="2200" dirty="0">
                <a:hlinkClick r:id="rId5"/>
              </a:rPr>
              <a:t>://</a:t>
            </a:r>
            <a:r>
              <a:rPr lang="en-US" sz="2200" dirty="0" smtClean="0">
                <a:hlinkClick r:id="rId5"/>
              </a:rPr>
              <a:t>900igr.net/kartinki/istorija/Kultura-i-byt-Drevnej-Rusi/034-Bukvitsa-ili-initsial-zaglavnaja-bukva-v-nachale-teksta-knigi-glavy.html</a:t>
            </a:r>
            <a:endParaRPr lang="ru-RU" sz="2200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832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67" y="0"/>
            <a:ext cx="9310059" cy="6982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 numCol="1">
            <a:normAutofit/>
          </a:bodyPr>
          <a:lstStyle/>
          <a:p>
            <a:pPr algn="l"/>
            <a:r>
              <a:rPr lang="ru-RU" dirty="0" smtClean="0"/>
              <a:t>    </a:t>
            </a:r>
            <a:r>
              <a:rPr lang="ru-RU" b="1" dirty="0" smtClean="0">
                <a:solidFill>
                  <a:srgbClr val="7030A0"/>
                </a:solidFill>
              </a:rPr>
              <a:t>Этимология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    слова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 «глагол»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764704"/>
            <a:ext cx="7704856" cy="5361459"/>
          </a:xfrm>
        </p:spPr>
        <p:txBody>
          <a:bodyPr numCol="2">
            <a:normAutofit fontScale="625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sz="2900" dirty="0" smtClean="0"/>
              <a:t>Глагол-необыкновенная часть </a:t>
            </a:r>
            <a:r>
              <a:rPr lang="ru-RU" sz="2900" dirty="0" smtClean="0"/>
              <a:t> </a:t>
            </a:r>
          </a:p>
          <a:p>
            <a:pPr marL="0" indent="0">
              <a:buNone/>
            </a:pPr>
            <a:r>
              <a:rPr lang="ru-RU" sz="2900" dirty="0"/>
              <a:t> </a:t>
            </a:r>
            <a:r>
              <a:rPr lang="ru-RU" sz="2900" dirty="0" smtClean="0"/>
              <a:t> </a:t>
            </a:r>
            <a:r>
              <a:rPr lang="ru-RU" sz="2900" dirty="0" smtClean="0"/>
              <a:t>     речи</a:t>
            </a:r>
            <a:r>
              <a:rPr lang="ru-RU" sz="2900" dirty="0" smtClean="0"/>
              <a:t>. </a:t>
            </a:r>
          </a:p>
          <a:p>
            <a:pPr marL="0" indent="0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Необыкновенна она уже своим</a:t>
            </a:r>
          </a:p>
          <a:p>
            <a:pPr marL="0" indent="0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названием.</a:t>
            </a:r>
          </a:p>
          <a:p>
            <a:pPr marL="0" indent="0">
              <a:buNone/>
            </a:pPr>
            <a:r>
              <a:rPr lang="ru-RU" sz="2900" dirty="0" smtClean="0"/>
              <a:t>       Слово «глагол» заимствовано из</a:t>
            </a:r>
          </a:p>
          <a:p>
            <a:pPr marL="0" indent="0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 старославянского языка, где оно </a:t>
            </a:r>
          </a:p>
          <a:p>
            <a:r>
              <a:rPr lang="ru-RU" sz="2900" dirty="0" smtClean="0"/>
              <a:t>имело значение «слово, речь».</a:t>
            </a:r>
          </a:p>
          <a:p>
            <a:r>
              <a:rPr lang="ru-RU" sz="2900" dirty="0" smtClean="0"/>
              <a:t>Ф.И. Буслаев, известный русский учёный, так объясняет этот термин: «Глагол есть старинное речение и значит то же, что слово: стало быть, глагол есть всё то, что говорит, что сказывает о предмете; потому-то глагол и бывает сказуемым»</a:t>
            </a:r>
          </a:p>
          <a:p>
            <a:endParaRPr lang="ru-RU" sz="2900" dirty="0"/>
          </a:p>
          <a:p>
            <a:pPr marL="0" indent="0">
              <a:buNone/>
            </a:pPr>
            <a:endParaRPr lang="ru-RU" sz="29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33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560" y="0"/>
            <a:ext cx="9250560" cy="6937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4900" b="1" dirty="0" smtClean="0">
                <a:solidFill>
                  <a:srgbClr val="7030A0"/>
                </a:solidFill>
              </a:rPr>
              <a:t>Поговорки</a:t>
            </a:r>
            <a:br>
              <a:rPr lang="ru-RU" sz="4900" b="1" dirty="0" smtClean="0">
                <a:solidFill>
                  <a:srgbClr val="7030A0"/>
                </a:solidFill>
              </a:rPr>
            </a:br>
            <a:r>
              <a:rPr lang="ru-RU" sz="4900" b="1" dirty="0" smtClean="0">
                <a:solidFill>
                  <a:srgbClr val="7030A0"/>
                </a:solidFill>
              </a:rPr>
              <a:t>      о глаголе</a:t>
            </a:r>
            <a:endParaRPr lang="ru-RU" sz="49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6632"/>
            <a:ext cx="9433048" cy="6009531"/>
          </a:xfrm>
        </p:spPr>
        <p:txBody>
          <a:bodyPr numCol="2">
            <a:normAutofit/>
          </a:bodyPr>
          <a:lstStyle/>
          <a:p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2400" b="1" dirty="0" smtClean="0"/>
              <a:t>Глагол времён – </a:t>
            </a:r>
          </a:p>
          <a:p>
            <a:pPr marL="0" indent="0">
              <a:buNone/>
            </a:pPr>
            <a:r>
              <a:rPr lang="ru-RU" sz="2400" dirty="0" smtClean="0"/>
              <a:t>напоминание </a:t>
            </a:r>
            <a:r>
              <a:rPr lang="ru-RU" sz="2400" dirty="0"/>
              <a:t>о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фатальной </a:t>
            </a:r>
          </a:p>
          <a:p>
            <a:pPr marL="0" indent="0">
              <a:buNone/>
            </a:pPr>
            <a:r>
              <a:rPr lang="ru-RU" sz="2400" dirty="0" smtClean="0"/>
              <a:t>быстротечности </a:t>
            </a:r>
          </a:p>
          <a:p>
            <a:pPr marL="0" indent="0">
              <a:buNone/>
            </a:pPr>
            <a:r>
              <a:rPr lang="ru-RU" sz="2400" dirty="0" smtClean="0"/>
              <a:t>жизни</a:t>
            </a:r>
            <a:r>
              <a:rPr lang="ru-RU" sz="2400" dirty="0"/>
              <a:t>. </a:t>
            </a:r>
            <a:endParaRPr lang="ru-RU" sz="2400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sz="2400" b="1" dirty="0" smtClean="0"/>
              <a:t>Фильтровать глагол -     </a:t>
            </a:r>
          </a:p>
          <a:p>
            <a:pPr marL="0" indent="0">
              <a:buNone/>
            </a:pPr>
            <a:r>
              <a:rPr lang="ru-RU" sz="2400" dirty="0" smtClean="0"/>
              <a:t>    следить </a:t>
            </a:r>
            <a:r>
              <a:rPr lang="ru-RU" sz="2400" dirty="0"/>
              <a:t>за своей речью,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   быть </a:t>
            </a:r>
            <a:r>
              <a:rPr lang="ru-RU" sz="2400" dirty="0"/>
              <a:t>осторожным в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    выражениях</a:t>
            </a:r>
            <a:r>
              <a:rPr lang="ru-RU" sz="2400" dirty="0"/>
              <a:t>;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    не </a:t>
            </a:r>
            <a:r>
              <a:rPr lang="ru-RU" sz="2400" dirty="0"/>
              <a:t>употреблять грубых</a:t>
            </a:r>
            <a:r>
              <a:rPr lang="ru-RU" sz="2400" dirty="0" smtClean="0"/>
              <a:t>,</a:t>
            </a:r>
          </a:p>
          <a:p>
            <a:pPr marL="0" indent="0">
              <a:buNone/>
            </a:pPr>
            <a:r>
              <a:rPr lang="ru-RU" sz="2400" dirty="0" smtClean="0"/>
              <a:t>     матерных </a:t>
            </a:r>
            <a:r>
              <a:rPr lang="ru-RU" sz="2400" dirty="0"/>
              <a:t>слов. </a:t>
            </a:r>
            <a:endParaRPr lang="ru-RU" sz="2400" dirty="0" smtClean="0"/>
          </a:p>
          <a:p>
            <a:r>
              <a:rPr lang="ru-RU" sz="2400" b="1" dirty="0" smtClean="0"/>
              <a:t>Глаголы </a:t>
            </a:r>
            <a:r>
              <a:rPr lang="ru-RU" sz="2400" b="1" dirty="0"/>
              <a:t>пошли</a:t>
            </a:r>
            <a:r>
              <a:rPr lang="ru-RU" sz="2400" dirty="0"/>
              <a:t> </a:t>
            </a:r>
            <a:r>
              <a:rPr lang="ru-RU" sz="2400" dirty="0" smtClean="0"/>
              <a:t>-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о ком-то или о чем-то</a:t>
            </a:r>
            <a:r>
              <a:rPr lang="ru-RU" sz="2400" dirty="0"/>
              <a:t> </a:t>
            </a:r>
          </a:p>
          <a:p>
            <a:pPr marL="0" indent="0">
              <a:buNone/>
            </a:pPr>
            <a:r>
              <a:rPr lang="ru-RU" sz="2400" dirty="0" smtClean="0"/>
              <a:t>   </a:t>
            </a:r>
            <a:r>
              <a:rPr lang="ru-RU" sz="2400" dirty="0" smtClean="0"/>
              <a:t>начали </a:t>
            </a:r>
          </a:p>
          <a:p>
            <a:pPr marL="0" indent="0">
              <a:buNone/>
            </a:pPr>
            <a:r>
              <a:rPr lang="ru-RU" sz="2400" dirty="0" smtClean="0"/>
              <a:t>распространяться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слухи.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3713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5" y="0"/>
            <a:ext cx="9250560" cy="6937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507288" cy="101297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</a:t>
            </a:r>
            <a:r>
              <a:rPr lang="ru-RU" b="1" dirty="0" smtClean="0">
                <a:solidFill>
                  <a:srgbClr val="7030A0"/>
                </a:solidFill>
              </a:rPr>
              <a:t>Слова,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однокоренные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слову «глагол»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9073008" cy="5289451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</a:t>
            </a:r>
            <a:endParaRPr lang="ru-RU" dirty="0"/>
          </a:p>
          <a:p>
            <a:pPr marL="0" indent="0">
              <a:buNone/>
            </a:pPr>
            <a:r>
              <a:rPr lang="ru-RU" sz="2400" b="1" dirty="0" err="1" smtClean="0"/>
              <a:t>Глаголить</a:t>
            </a:r>
            <a:r>
              <a:rPr lang="ru-RU" sz="2400" b="1" dirty="0" smtClean="0"/>
              <a:t>-</a:t>
            </a:r>
            <a:r>
              <a:rPr lang="ru-RU" sz="2400" dirty="0" smtClean="0"/>
              <a:t> 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говорить</a:t>
            </a:r>
            <a:r>
              <a:rPr lang="ru-RU" sz="2400" dirty="0"/>
              <a:t>, высказывать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что-либо.   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 </a:t>
            </a:r>
            <a:r>
              <a:rPr lang="ru-RU" sz="2400" b="1" dirty="0" smtClean="0"/>
              <a:t>Глаголица</a:t>
            </a:r>
            <a:r>
              <a:rPr lang="ru-RU" sz="2400" dirty="0" smtClean="0"/>
              <a:t>-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</a:t>
            </a:r>
            <a:r>
              <a:rPr lang="ru-RU" sz="2400" dirty="0" smtClean="0"/>
              <a:t>одна </a:t>
            </a:r>
            <a:r>
              <a:rPr lang="ru-RU" sz="2400" dirty="0"/>
              <a:t>из старинных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</a:t>
            </a:r>
            <a:r>
              <a:rPr lang="ru-RU" sz="2400" dirty="0" smtClean="0"/>
              <a:t>русских </a:t>
            </a:r>
            <a:r>
              <a:rPr lang="ru-RU" sz="2400" dirty="0"/>
              <a:t>азбук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</a:t>
            </a:r>
            <a:r>
              <a:rPr lang="ru-RU" sz="2400" dirty="0" smtClean="0"/>
              <a:t>      </a:t>
            </a:r>
            <a:r>
              <a:rPr lang="ru-RU" sz="2400" b="1" dirty="0" smtClean="0"/>
              <a:t>Глаголь-           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    старинное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    </a:t>
            </a:r>
            <a:r>
              <a:rPr lang="ru-RU" sz="2400" dirty="0" smtClean="0"/>
              <a:t>     название </a:t>
            </a:r>
          </a:p>
          <a:p>
            <a:pPr marL="0" indent="0">
              <a:buNone/>
            </a:pPr>
            <a:r>
              <a:rPr lang="ru-RU" sz="2400" dirty="0" smtClean="0"/>
              <a:t>          буквы </a:t>
            </a:r>
            <a:r>
              <a:rPr lang="ru-RU" sz="2400" dirty="0"/>
              <a:t>«г».</a:t>
            </a:r>
          </a:p>
        </p:txBody>
      </p:sp>
      <p:pic>
        <p:nvPicPr>
          <p:cNvPr id="1026" name="Picture 2" descr="C:\Users\Гость\Downloads\0013-014-Bukvits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668860"/>
            <a:ext cx="16383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40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730"/>
            <a:ext cx="9128937" cy="684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 numCol="2"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</a:t>
            </a:r>
            <a:r>
              <a:rPr lang="ru-RU" b="1" dirty="0" smtClean="0">
                <a:solidFill>
                  <a:srgbClr val="7030A0"/>
                </a:solidFill>
              </a:rPr>
              <a:t>ГЛАГОЛ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как часть речи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в русском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   языке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Глагол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— это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 самостоятельная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 часть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речи,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которая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обозначает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действие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    или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состояние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предмета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и отвечает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    на вопросы: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   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что делать?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    что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сделать?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dirty="0" smtClean="0"/>
              <a:t>      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56759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4692" cy="6866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80920" cy="5400600"/>
          </a:xfrm>
        </p:spPr>
        <p:txBody>
          <a:bodyPr numCol="2">
            <a:normAutofit/>
          </a:bodyPr>
          <a:lstStyle/>
          <a:p>
            <a:pPr algn="l"/>
            <a:r>
              <a:rPr lang="ru-RU" sz="4000" b="1" dirty="0" smtClean="0">
                <a:solidFill>
                  <a:srgbClr val="7030A0"/>
                </a:solidFill>
              </a:rPr>
              <a:t/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Слово «глагол»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в произведениях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 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/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/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/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/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/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        </a:t>
            </a:r>
            <a:r>
              <a:rPr lang="ru-RU" sz="2400" dirty="0" smtClean="0"/>
              <a:t>В </a:t>
            </a:r>
            <a:r>
              <a:rPr lang="ru-RU" sz="2400" dirty="0"/>
              <a:t>произведениях </a:t>
            </a:r>
            <a:r>
              <a:rPr lang="ru-RU" sz="2400" dirty="0" smtClean="0"/>
              <a:t>наших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 поэтов слово «глагол»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 </a:t>
            </a:r>
            <a:r>
              <a:rPr lang="ru-RU" sz="2400" dirty="0"/>
              <a:t>встречается </a:t>
            </a:r>
            <a:r>
              <a:rPr lang="ru-RU" sz="2400" dirty="0" smtClean="0"/>
              <a:t>в 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 стихотворении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А.С</a:t>
            </a:r>
            <a:r>
              <a:rPr lang="ru-RU" sz="2400" dirty="0"/>
              <a:t>. </a:t>
            </a:r>
            <a:r>
              <a:rPr lang="ru-RU" sz="2400" dirty="0" smtClean="0"/>
              <a:t>Пушкина «Пророк»: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            «…И</a:t>
            </a:r>
            <a:r>
              <a:rPr lang="ru-RU" sz="2400" dirty="0"/>
              <a:t>, обходя моря и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                              земли</a:t>
            </a:r>
            <a:r>
              <a:rPr lang="ru-RU" sz="2400" dirty="0"/>
              <a:t>,  </a:t>
            </a:r>
            <a:r>
              <a:rPr lang="ru-RU" sz="2400" dirty="0" smtClean="0"/>
              <a:t>  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             Глаголом </a:t>
            </a:r>
            <a:r>
              <a:rPr lang="ru-RU" sz="2400" dirty="0"/>
              <a:t>жги сердца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               людей.»</a:t>
            </a:r>
            <a:endParaRPr lang="ru-RU" sz="2400" b="1" dirty="0"/>
          </a:p>
        </p:txBody>
      </p:sp>
      <p:pic>
        <p:nvPicPr>
          <p:cNvPr id="3074" name="Picture 2" descr="C:\Users\Гость\Downloads\post143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1630306" cy="224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09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045" y="0"/>
            <a:ext cx="9411379" cy="7058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5721499"/>
          </a:xfrm>
        </p:spPr>
        <p:txBody>
          <a:bodyPr numCol="2">
            <a:normAutofit/>
          </a:bodyPr>
          <a:lstStyle/>
          <a:p>
            <a:r>
              <a:rPr lang="ru-RU" sz="2400" dirty="0"/>
              <a:t>В современном русском </a:t>
            </a:r>
            <a:br>
              <a:rPr lang="ru-RU" sz="2400" dirty="0"/>
            </a:br>
            <a:r>
              <a:rPr lang="ru-RU" sz="2400" dirty="0" smtClean="0"/>
              <a:t>языке</a:t>
            </a:r>
            <a:r>
              <a:rPr lang="ru-RU" sz="2400" dirty="0"/>
              <a:t> начальная форма</a:t>
            </a:r>
            <a:br>
              <a:rPr lang="ru-RU" sz="2400" dirty="0"/>
            </a:br>
            <a:r>
              <a:rPr lang="ru-RU" sz="2400" dirty="0" smtClean="0"/>
              <a:t>глагола </a:t>
            </a:r>
            <a:r>
              <a:rPr lang="ru-RU" sz="2400" dirty="0"/>
              <a:t>называется</a:t>
            </a:r>
            <a:br>
              <a:rPr lang="ru-RU" sz="2400" dirty="0"/>
            </a:br>
            <a:r>
              <a:rPr lang="ru-RU" sz="2400" b="1" dirty="0" smtClean="0"/>
              <a:t>неопределенной </a:t>
            </a:r>
            <a:r>
              <a:rPr lang="ru-RU" sz="2400" b="1" dirty="0"/>
              <a:t>формой.</a:t>
            </a:r>
            <a:br>
              <a:rPr lang="ru-RU" sz="2400" b="1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 smtClean="0"/>
              <a:t>Она </a:t>
            </a:r>
            <a:r>
              <a:rPr lang="ru-RU" sz="2400" dirty="0"/>
              <a:t>образуется с </a:t>
            </a:r>
            <a:r>
              <a:rPr lang="ru-RU" sz="2400" dirty="0" smtClean="0"/>
              <a:t>помощью суффикса  </a:t>
            </a:r>
            <a:r>
              <a:rPr lang="ru-RU" sz="2400" dirty="0"/>
              <a:t>-</a:t>
            </a:r>
            <a:r>
              <a:rPr lang="ru-RU" sz="2400" b="1" dirty="0" err="1"/>
              <a:t>ть</a:t>
            </a:r>
            <a:r>
              <a:rPr lang="ru-RU" sz="2400" b="1" dirty="0"/>
              <a:t>.</a:t>
            </a:r>
            <a:r>
              <a:rPr lang="ru-RU" sz="2400" dirty="0"/>
              <a:t> </a:t>
            </a:r>
            <a:r>
              <a:rPr lang="ru-RU" sz="2400" dirty="0" smtClean="0"/>
              <a:t>                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У </a:t>
            </a:r>
            <a:r>
              <a:rPr lang="ru-RU" sz="2400" dirty="0"/>
              <a:t>глагола в начальной </a:t>
            </a:r>
            <a:br>
              <a:rPr lang="ru-RU" sz="2400" dirty="0"/>
            </a:br>
            <a:r>
              <a:rPr lang="ru-RU" sz="2400" dirty="0" smtClean="0"/>
              <a:t>форме </a:t>
            </a:r>
            <a:r>
              <a:rPr lang="ru-RU" sz="2400" dirty="0"/>
              <a:t>невозможно </a:t>
            </a:r>
            <a:br>
              <a:rPr lang="ru-RU" sz="2400" dirty="0"/>
            </a:br>
            <a:r>
              <a:rPr lang="ru-RU" sz="2400" dirty="0"/>
              <a:t> </a:t>
            </a:r>
            <a:r>
              <a:rPr lang="ru-RU" sz="2400" dirty="0" smtClean="0"/>
              <a:t>определить </a:t>
            </a:r>
            <a:r>
              <a:rPr lang="ru-RU" sz="2400" dirty="0"/>
              <a:t>ни одного</a:t>
            </a:r>
            <a:br>
              <a:rPr lang="ru-RU" sz="2400" dirty="0"/>
            </a:br>
            <a:r>
              <a:rPr lang="ru-RU" dirty="0"/>
              <a:t> </a:t>
            </a:r>
            <a:r>
              <a:rPr lang="ru-RU" sz="2400" dirty="0" smtClean="0"/>
              <a:t>из </a:t>
            </a:r>
            <a:r>
              <a:rPr lang="ru-RU" sz="2400" dirty="0"/>
              <a:t>признаков глагола </a:t>
            </a:r>
            <a:br>
              <a:rPr lang="ru-RU" sz="2400" dirty="0"/>
            </a:br>
            <a:r>
              <a:rPr lang="ru-RU" sz="2400" dirty="0"/>
              <a:t>             за </a:t>
            </a:r>
            <a:r>
              <a:rPr lang="ru-RU" sz="2400" dirty="0" smtClean="0"/>
              <a:t>исключением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вида</a:t>
            </a:r>
            <a:r>
              <a:rPr lang="ru-RU" sz="2400" dirty="0"/>
              <a:t>. 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</a:t>
            </a:r>
            <a:r>
              <a:rPr lang="ru-RU" b="1" dirty="0" smtClean="0"/>
              <a:t>петь 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смеяться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                                     </a:t>
            </a:r>
            <a:endParaRPr lang="ru-RU" dirty="0"/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48680"/>
            <a:ext cx="2912854" cy="163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61048"/>
            <a:ext cx="2228947" cy="2228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34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22" y="18555"/>
            <a:ext cx="9217022" cy="691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8855235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23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" y="0"/>
            <a:ext cx="9140409" cy="6859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692696"/>
            <a:ext cx="9011344" cy="1008112"/>
          </a:xfrm>
        </p:spPr>
        <p:txBody>
          <a:bodyPr numCol="2"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7030A0"/>
                </a:solidFill>
              </a:rPr>
              <a:t>Глаголы бывают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1 и 2 спряжения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2200" b="1" dirty="0" smtClean="0"/>
              <a:t>Ко 2 спряжению относятся:</a:t>
            </a:r>
            <a:br>
              <a:rPr lang="ru-RU" sz="2200" b="1" dirty="0" smtClean="0"/>
            </a:br>
            <a:r>
              <a:rPr lang="ru-RU" sz="2200" b="1" dirty="0" smtClean="0"/>
              <a:t>1) все </a:t>
            </a:r>
            <a:r>
              <a:rPr lang="ru-RU" sz="2200" b="1" dirty="0"/>
              <a:t>глаголы на –</a:t>
            </a:r>
            <a:r>
              <a:rPr lang="ru-RU" sz="2200" b="1" dirty="0" err="1"/>
              <a:t>ить</a:t>
            </a:r>
            <a:r>
              <a:rPr lang="ru-RU" sz="2200" b="1" dirty="0"/>
              <a:t>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(</a:t>
            </a:r>
            <a:r>
              <a:rPr lang="ru-RU" sz="2200" b="1" dirty="0"/>
              <a:t>кроме брить и стелить</a:t>
            </a:r>
            <a:r>
              <a:rPr lang="ru-RU" sz="2200" b="1" dirty="0" smtClean="0"/>
              <a:t>);</a:t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>2)  </a:t>
            </a:r>
            <a:r>
              <a:rPr lang="ru-RU" sz="2200" b="1" dirty="0"/>
              <a:t>7 глаголов на –</a:t>
            </a:r>
            <a:r>
              <a:rPr lang="ru-RU" sz="2200" b="1" dirty="0" err="1" smtClean="0"/>
              <a:t>еть</a:t>
            </a:r>
            <a:r>
              <a:rPr lang="ru-RU" sz="2200" b="1" dirty="0" smtClean="0"/>
              <a:t>:</a:t>
            </a:r>
            <a:br>
              <a:rPr lang="ru-RU" sz="2200" b="1" dirty="0" smtClean="0"/>
            </a:br>
            <a:r>
              <a:rPr lang="ru-RU" sz="2200" b="1" dirty="0" smtClean="0"/>
              <a:t> терпеть</a:t>
            </a:r>
            <a:r>
              <a:rPr lang="ru-RU" sz="2200" b="1" dirty="0"/>
              <a:t>, вертеть, </a:t>
            </a:r>
            <a:r>
              <a:rPr lang="ru-RU" sz="2200" b="1" dirty="0" smtClean="0"/>
              <a:t>обидеть, </a:t>
            </a:r>
            <a:br>
              <a:rPr lang="ru-RU" sz="2200" b="1" dirty="0" smtClean="0"/>
            </a:br>
            <a:r>
              <a:rPr lang="ru-RU" sz="2200" b="1" dirty="0" smtClean="0"/>
              <a:t>зависеть, ненавидеть, видеть,</a:t>
            </a:r>
            <a:br>
              <a:rPr lang="ru-RU" sz="2200" b="1" dirty="0" smtClean="0"/>
            </a:br>
            <a:r>
              <a:rPr lang="ru-RU" sz="2200" b="1" dirty="0" smtClean="0"/>
              <a:t> смотреть;</a:t>
            </a:r>
            <a:br>
              <a:rPr lang="ru-RU" sz="2200" b="1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            3) 4 глагола на –</a:t>
            </a:r>
            <a:r>
              <a:rPr lang="ru-RU" sz="2200" b="1" dirty="0" err="1" smtClean="0"/>
              <a:t>ать</a:t>
            </a:r>
            <a:r>
              <a:rPr lang="ru-RU" sz="2200" b="1" dirty="0" smtClean="0"/>
              <a:t>: </a:t>
            </a:r>
            <a:br>
              <a:rPr lang="ru-RU" sz="2200" b="1" dirty="0" smtClean="0"/>
            </a:br>
            <a:r>
              <a:rPr lang="ru-RU" sz="2200" b="1" dirty="0"/>
              <a:t> </a:t>
            </a:r>
            <a:r>
              <a:rPr lang="ru-RU" sz="2200" b="1" dirty="0" smtClean="0"/>
              <a:t>          гнать, держать, слышать, </a:t>
            </a:r>
            <a:br>
              <a:rPr lang="ru-RU" sz="2200" b="1" dirty="0" smtClean="0"/>
            </a:br>
            <a:r>
              <a:rPr lang="ru-RU" sz="2200" b="1" dirty="0" smtClean="0"/>
              <a:t>дышать.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>             </a:t>
            </a:r>
            <a:r>
              <a:rPr lang="ru-RU" sz="2200" b="1" dirty="0" smtClean="0"/>
              <a:t>К 1 спряжению относятся: </a:t>
            </a:r>
            <a:br>
              <a:rPr lang="ru-RU" sz="2200" b="1" dirty="0" smtClean="0"/>
            </a:br>
            <a:r>
              <a:rPr lang="ru-RU" sz="2200" b="1" dirty="0"/>
              <a:t> </a:t>
            </a:r>
            <a:r>
              <a:rPr lang="ru-RU" sz="2200" b="1" dirty="0" smtClean="0"/>
              <a:t>                 все остальные глаголы + брить, стелить.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86708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177</Words>
  <Application>Microsoft Office PowerPoint</Application>
  <PresentationFormat>Экран (4:3)</PresentationFormat>
  <Paragraphs>110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Энциклопедия одного слова  </vt:lpstr>
      <vt:lpstr>    Этимология            слова         «глагол»</vt:lpstr>
      <vt:lpstr>           Поговорки       о глаголе</vt:lpstr>
      <vt:lpstr>         Слова,    однокоренные    слову «глагол»</vt:lpstr>
      <vt:lpstr>                           ГЛАГОЛ  как часть речи       в русском           языке                         Глагол — это       самостоятельная     часть речи, которая    обозначает действие         или состояние     предмета и отвечает          на вопросы:         что делать?          что сделать?            </vt:lpstr>
      <vt:lpstr> Слово «глагол»  в произведениях                 В произведениях наших               поэтов слово «глагол»               встречается в                стихотворении              А.С. Пушкина «Пророк»:               «…И, обходя моря и                                             земли,                    Глаголом жги сердца                              людей.»</vt:lpstr>
      <vt:lpstr>Презентация PowerPoint</vt:lpstr>
      <vt:lpstr>Презентация PowerPoint</vt:lpstr>
      <vt:lpstr>         Глаголы бывают  1 и 2 спряжения  Ко 2 спряжению относятся: 1) все глаголы на –ить  (кроме брить и стелить);  2)  7 глаголов на –еть:  терпеть, вертеть, обидеть,  зависеть, ненавидеть, видеть,  смотреть;                                            3) 4 глагола на –ать:             гнать, держать, слышать,  дышать.                 К 1 спряжению относятся:                    все остальные глаголы + брить, стелить.          </vt:lpstr>
      <vt:lpstr>       Правописание        глаголов 1) НЕ с глаголом пиши раздельно,  коме тех, которые без НЕ  не    употребляются. 2) Правописание сочетаний       ТСЯ и ТЬСЯ  проверяй вопросами: что делатЬ?  что сделатЬ? (питатЬся) и  что делает (ют)? , что сделает(ют)? (питаются).                                                  3) Во всех глагольных формах              после шипящих пишется мягкий              знак.              4) Если у глагола безударное             личное окончание, ставь глагол в              неопределённую форму,              определяй его спряжение, а по              спряжению- гласную в              окончании.               5) Чтобы определить, какой                 суффикс пишется перед               суффиксом –л- в глаголах               прошедшего времени, поставь               глагол в неопределённую форму.               Какая буква стоит перед  -ть,               та же будет и перед –л.  </vt:lpstr>
      <vt:lpstr> Используемые      источники   сети Интернет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одного слова  </dc:title>
  <dc:creator>Дом</dc:creator>
  <cp:lastModifiedBy>Гость</cp:lastModifiedBy>
  <cp:revision>33</cp:revision>
  <dcterms:created xsi:type="dcterms:W3CDTF">2015-01-19T14:54:42Z</dcterms:created>
  <dcterms:modified xsi:type="dcterms:W3CDTF">2015-01-20T11:41:57Z</dcterms:modified>
</cp:coreProperties>
</file>