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99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5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2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2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7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2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1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1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39DAA-F0B6-4E17-9CD2-F94EBE55A942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98851-257D-4A45-B402-40BE3EE02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4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0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00B050"/>
                </a:solidFill>
              </a:rPr>
              <a:t>ENVIRONMENTAL</a:t>
            </a:r>
            <a:br>
              <a:rPr lang="en-US" sz="8800" dirty="0" smtClean="0">
                <a:solidFill>
                  <a:srgbClr val="00B050"/>
                </a:solidFill>
              </a:rPr>
            </a:br>
            <a:r>
              <a:rPr lang="en-US" sz="8800" dirty="0" smtClean="0">
                <a:solidFill>
                  <a:srgbClr val="00B050"/>
                </a:solidFill>
              </a:rPr>
              <a:t>ISSUES</a:t>
            </a:r>
            <a:br>
              <a:rPr lang="en-US" sz="8800" dirty="0" smtClean="0">
                <a:solidFill>
                  <a:srgbClr val="00B050"/>
                </a:solidFill>
              </a:rPr>
            </a:br>
            <a:endParaRPr lang="ru-RU" sz="8800" dirty="0">
              <a:solidFill>
                <a:srgbClr val="00B05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9040"/>
            <a:ext cx="4032448" cy="27216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166"/>
            <a:ext cx="2160240" cy="14432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9166"/>
            <a:ext cx="1693092" cy="144326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17032"/>
            <a:ext cx="3347864" cy="279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60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7584" y="548680"/>
            <a:ext cx="5552237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</a:rPr>
              <a:t>«</a:t>
            </a:r>
            <a:r>
              <a:rPr lang="en-US" sz="4400" dirty="0" smtClean="0">
                <a:latin typeface="Broadway" panose="04040905080B02020502" pitchFamily="82" charset="0"/>
              </a:rPr>
              <a:t>We never know the worth of water till </a:t>
            </a:r>
            <a:r>
              <a:rPr lang="en-US" sz="4400" dirty="0">
                <a:latin typeface="Broadway" panose="04040905080B02020502" pitchFamily="82" charset="0"/>
              </a:rPr>
              <a:t>t</a:t>
            </a:r>
            <a:r>
              <a:rPr lang="en-US" sz="4400" dirty="0" smtClean="0">
                <a:latin typeface="Broadway" panose="04040905080B02020502" pitchFamily="82" charset="0"/>
              </a:rPr>
              <a:t>he well is dry</a:t>
            </a:r>
            <a:r>
              <a:rPr lang="ru-RU" sz="4400" dirty="0" smtClean="0">
                <a:latin typeface="+mj-lt"/>
              </a:rPr>
              <a:t>».</a:t>
            </a:r>
          </a:p>
          <a:p>
            <a:pPr algn="ctr"/>
            <a:endParaRPr lang="ru-RU" sz="4400" dirty="0">
              <a:latin typeface="+mj-lt"/>
            </a:endParaRPr>
          </a:p>
          <a:p>
            <a:r>
              <a:rPr lang="en-US" sz="4400" dirty="0" smtClean="0">
                <a:latin typeface="Broadway" panose="04040905080B02020502" pitchFamily="82" charset="0"/>
              </a:rPr>
              <a:t>                        Thomas Fuller, English historian</a:t>
            </a:r>
            <a:endParaRPr lang="ru-RU" sz="4400" dirty="0" smtClean="0">
              <a:latin typeface="+mj-lt"/>
            </a:endParaRPr>
          </a:p>
          <a:p>
            <a:r>
              <a:rPr lang="ru-RU" sz="4400" dirty="0" smtClean="0"/>
              <a:t>                             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4233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</a:rPr>
              <a:t>1. B</a:t>
            </a:r>
            <a:endParaRPr lang="ru-RU" sz="96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84784"/>
            <a:ext cx="9108504" cy="5373216"/>
          </a:xfrm>
        </p:spPr>
      </p:pic>
    </p:spTree>
    <p:extLst>
      <p:ext uri="{BB962C8B-B14F-4D97-AF65-F5344CB8AC3E}">
        <p14:creationId xmlns:p14="http://schemas.microsoft.com/office/powerpoint/2010/main" val="33287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</a:rPr>
              <a:t>2. C</a:t>
            </a:r>
            <a:endParaRPr lang="ru-RU" sz="96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12776"/>
            <a:ext cx="5256584" cy="5328592"/>
          </a:xfrm>
        </p:spPr>
      </p:pic>
    </p:spTree>
    <p:extLst>
      <p:ext uri="{BB962C8B-B14F-4D97-AF65-F5344CB8AC3E}">
        <p14:creationId xmlns:p14="http://schemas.microsoft.com/office/powerpoint/2010/main" val="1726163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</a:rPr>
              <a:t>3. A</a:t>
            </a:r>
            <a:endParaRPr lang="ru-RU" sz="96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280920" cy="5040560"/>
          </a:xfrm>
        </p:spPr>
      </p:pic>
    </p:spTree>
    <p:extLst>
      <p:ext uri="{BB962C8B-B14F-4D97-AF65-F5344CB8AC3E}">
        <p14:creationId xmlns:p14="http://schemas.microsoft.com/office/powerpoint/2010/main" val="2185214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</a:rPr>
              <a:t>Introducing the topic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I heard the other day that…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They said that…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Did you know that…?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I read somewhere recently that 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78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50"/>
                </a:solidFill>
              </a:rPr>
              <a:t>Expressing concern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That (just/totally) horrible/ridiculous/irresponsible.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That’s (really/so) terrible</a:t>
            </a:r>
            <a:r>
              <a:rPr lang="en-US" sz="4400" b="1" dirty="0">
                <a:solidFill>
                  <a:srgbClr val="00B050"/>
                </a:solidFill>
              </a:rPr>
              <a:t>/</a:t>
            </a:r>
            <a:r>
              <a:rPr lang="en-US" sz="4400" b="1" dirty="0" smtClean="0">
                <a:solidFill>
                  <a:srgbClr val="00B050"/>
                </a:solidFill>
              </a:rPr>
              <a:t> cruel/ shocking.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It/That doesn’t bear thinking about!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4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B050"/>
                </a:solidFill>
              </a:rPr>
              <a:t>Expressing hope</a:t>
            </a:r>
            <a:endParaRPr lang="ru-RU" sz="8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Well, maybe we can do something before it’s too late!</a:t>
            </a:r>
          </a:p>
          <a:p>
            <a:endParaRPr lang="en-US" sz="4800" b="1" dirty="0">
              <a:solidFill>
                <a:srgbClr val="00B050"/>
              </a:solidFill>
            </a:endParaRPr>
          </a:p>
          <a:p>
            <a:r>
              <a:rPr lang="en-US" sz="4800" b="1" dirty="0" smtClean="0">
                <a:solidFill>
                  <a:srgbClr val="00B050"/>
                </a:solidFill>
              </a:rPr>
              <a:t>Maybe all is not lost. There’s still hope.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44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4402832" cy="59046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/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/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sz="5300" b="1" dirty="0" smtClean="0">
                <a:solidFill>
                  <a:srgbClr val="00B050"/>
                </a:solidFill>
              </a:rPr>
              <a:t>Discuss the following facts.</a:t>
            </a:r>
            <a:br>
              <a:rPr lang="en-US" sz="5300" b="1" dirty="0" smtClean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/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Polar bear may be extinct in 100 years.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Sea level could rise by 50 cm in the next 100 years.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3865612" cy="2952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461691"/>
            <a:ext cx="3649588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40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104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ENVIRONMENTAL ISSUES </vt:lpstr>
      <vt:lpstr>Презентация PowerPoint</vt:lpstr>
      <vt:lpstr>1. B</vt:lpstr>
      <vt:lpstr>2. C</vt:lpstr>
      <vt:lpstr>3. A</vt:lpstr>
      <vt:lpstr>Introducing the topic</vt:lpstr>
      <vt:lpstr>Expressing concern</vt:lpstr>
      <vt:lpstr>Expressing hope</vt:lpstr>
      <vt:lpstr>    Discuss the following facts.   Polar bear may be extinct in 100 years.  Sea level could rise by 50 cm in the next 100 years.  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22</cp:revision>
  <dcterms:created xsi:type="dcterms:W3CDTF">2014-11-29T19:04:20Z</dcterms:created>
  <dcterms:modified xsi:type="dcterms:W3CDTF">2015-01-20T15:46:38Z</dcterms:modified>
</cp:coreProperties>
</file>