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5" r:id="rId6"/>
    <p:sldId id="264" r:id="rId7"/>
    <p:sldId id="266" r:id="rId8"/>
    <p:sldId id="259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5%D0%BD%D0%B5%D1%80%D0%B0_(%D0%B1%D0%BE%D0%B3%D0%B8%D0%BD%D1%8F)" TargetMode="External"/><Relationship Id="rId2" Type="http://schemas.openxmlformats.org/officeDocument/2006/relationships/hyperlink" Target="https://ru.wikipedia.org/w/index.php?title=%D0%9C%D0%B0%D1%80%D0%B8%D0%BD_(%D0%B8%D0%BC%D1%8F_%D0%BC%D1%83%D0%B6%D1%81%D0%BA%D0%BE%D0%B5)&amp;action=edit&amp;redlink=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jpeg"/><Relationship Id="rId5" Type="http://schemas.openxmlformats.org/officeDocument/2006/relationships/hyperlink" Target="https://ru.wikipedia.org/wiki/%D0%9F%D0%B5%D0%BB%D0%B0%D0%B3%D0%B5%D1%8F" TargetMode="External"/><Relationship Id="rId4" Type="http://schemas.openxmlformats.org/officeDocument/2006/relationships/hyperlink" Target="https://ru.wikipedia.org/wiki/%D0%90%D1%84%D1%80%D0%BE%D0%B4%D0%B8%D1%82%D0%B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4%D0%B0%D1%80%D0%B8%D0%B9_II" TargetMode="External"/><Relationship Id="rId3" Type="http://schemas.openxmlformats.org/officeDocument/2006/relationships/hyperlink" Target="https://ru.wikipedia.org/wiki/%D0%9F%D0%B5%D1%80%D1%81%D0%B8%D0%B4%D1%81%D0%BA%D0%B8%D0%B9_%D1%8F%D0%B7%D1%8B%D0%BA" TargetMode="External"/><Relationship Id="rId7" Type="http://schemas.openxmlformats.org/officeDocument/2006/relationships/hyperlink" Target="https://ru.wikipedia.org/wiki/%D0%94%D0%B0%D1%80%D0%B8%D0%B9_I" TargetMode="External"/><Relationship Id="rId12" Type="http://schemas.openxmlformats.org/officeDocument/2006/relationships/hyperlink" Target="https://ru.wikipedia.org/w/index.php?title=%D0%94%D0%BE%D1%80%D0%BE%D1%84%D0%B5%D1%8F&amp;action=edit&amp;redlink=1" TargetMode="External"/><Relationship Id="rId2" Type="http://schemas.openxmlformats.org/officeDocument/2006/relationships/hyperlink" Target="https://ru.wikipedia.org/w/index.php?title=%D0%94%D0%B2%D1%83%D1%85%D0%BE%D1%81%D0%BD%D0%BE%D0%B2%D0%BD%D1%8B%D0%B5_%D0%B8%D0%BC%D0%B5%D0%BD%D0%B0&amp;action=edit&amp;redlink=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94%D0%B0%D1%80%D0%B8%D0%B9" TargetMode="External"/><Relationship Id="rId11" Type="http://schemas.openxmlformats.org/officeDocument/2006/relationships/hyperlink" Target="https://ru.wikipedia.org/wiki/%D0%AD%D1%82%D0%B8%D0%BC%D0%BE%D0%BB%D0%BE%D0%B3%D0%B8%D1%87%D0%B5%D1%81%D0%BA%D0%B8%D0%B9_%D1%81%D0%BB%D0%BE%D0%B2%D0%B0%D1%80%D1%8C_%D1%80%D1%83%D1%81%D1%81%D0%BA%D0%BE%D0%B3%D0%BE_%D1%8F%D0%B7%D1%8B%D0%BA%D0%B0_%D0%9C._%D0%A4%D0%B0%D1%81%D0%BC%D0%B5%D1%80%D0%B0" TargetMode="External"/><Relationship Id="rId5" Type="http://schemas.openxmlformats.org/officeDocument/2006/relationships/hyperlink" Target="https://ru.wikipedia.org/wiki/%D0%9E%D0%BA%D1%82%D1%8F%D0%B1%D1%80%D1%8C%D1%81%D0%BA%D0%B0%D1%8F_%D1%80%D0%B5%D0%B2%D0%BE%D0%BB%D1%8E%D1%86%D0%B8%D1%8F" TargetMode="External"/><Relationship Id="rId10" Type="http://schemas.openxmlformats.org/officeDocument/2006/relationships/hyperlink" Target="https://ru.wikipedia.org/wiki/%D0%A4%D0%B0%D1%81%D0%BC%D0%B5%D1%80,_%D0%9C%D0%B0%D0%BA%D1%81" TargetMode="External"/><Relationship Id="rId4" Type="http://schemas.openxmlformats.org/officeDocument/2006/relationships/hyperlink" Target="https://ru.wikipedia.org/w/index.php?title=%D0%9F%D1%80%D0%B0%D0%B2%D0%BE%D1%81%D0%BB%D0%B0%D0%B2%D0%BD%D1%8B%D0%B5_%D0%B8%D0%BC%D0%B5%D0%BD%D0%B0&amp;action=edit&amp;redlink=1" TargetMode="External"/><Relationship Id="rId9" Type="http://schemas.openxmlformats.org/officeDocument/2006/relationships/hyperlink" Target="https://ru.wikipedia.org/wiki/%D0%94%D0%B0%D1%80%D0%B8%D0%B9_III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5%D1%80%D1%81%D0%B8%D0%B4%D1%81%D0%BA%D0%B8%D0%B9_%D1%8F%D0%B7%D1%8B%D0%BA" TargetMode="External"/><Relationship Id="rId13" Type="http://schemas.openxmlformats.org/officeDocument/2006/relationships/hyperlink" Target="https://ru.wikipedia.org/wiki/%D0%A3%D0%BA%D1%80%D0%B0%D0%B8%D0%BD%D1%81%D0%BA%D0%B8%D0%B9_%D1%8F%D0%B7%D1%8B%D0%BA" TargetMode="External"/><Relationship Id="rId3" Type="http://schemas.openxmlformats.org/officeDocument/2006/relationships/hyperlink" Target="https://ru.wikipedia.org/wiki/%D0%91%D0%B5%D0%BB%D0%BE%D1%80%D1%83%D1%81%D1%81%D0%BA%D0%B8%D0%B9_%D1%8F%D0%B7%D1%8B%D0%BA" TargetMode="External"/><Relationship Id="rId7" Type="http://schemas.openxmlformats.org/officeDocument/2006/relationships/hyperlink" Target="https://ru.wikipedia.org/wiki/%D0%9D%D0%B5%D0%BC%D0%B5%D1%86%D0%BA%D0%B8%D0%B9_%D1%8F%D0%B7%D1%8B%D0%BA" TargetMode="External"/><Relationship Id="rId12" Type="http://schemas.openxmlformats.org/officeDocument/2006/relationships/hyperlink" Target="https://ru.wikipedia.org/wiki/%D0%A1%D0%BB%D0%BE%D0%B2%D0%B5%D0%BD%D1%81%D0%BA%D0%B8%D0%B9_%D1%8F%D0%B7%D1%8B%D0%BA" TargetMode="External"/><Relationship Id="rId17" Type="http://schemas.openxmlformats.org/officeDocument/2006/relationships/image" Target="../media/image2.jpeg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6" Type="http://schemas.openxmlformats.org/officeDocument/2006/relationships/hyperlink" Target="https://ru.wikipedia.org/wiki/%D0%A7%D0%B5%D1%88%D1%81%D0%BA%D0%B8%D0%B9_%D1%8F%D0%B7%D1%8B%D0%BA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ru.wikipedia.org/wiki/%D0%98%D1%82%D0%B0%D0%BB%D1%8C%D1%8F%D0%BD%D1%81%D0%BA%D0%B8%D0%B9_%D1%8F%D0%B7%D1%8B%D0%BA" TargetMode="External"/><Relationship Id="rId11" Type="http://schemas.openxmlformats.org/officeDocument/2006/relationships/hyperlink" Target="https://ru.wikipedia.org/wiki/%D0%A1%D0%B5%D1%80%D0%B1%D1%81%D0%BA%D0%B8%D0%B9_%D1%8F%D0%B7%D1%8B%D0%BA" TargetMode="External"/><Relationship Id="rId5" Type="http://schemas.openxmlformats.org/officeDocument/2006/relationships/hyperlink" Target="https://ru.wikipedia.org/wiki/%D0%92%D0%B5%D0%BD%D0%B3%D0%B5%D1%80%D1%81%D0%BA%D0%B8%D0%B9_%D1%8F%D0%B7%D1%8B%D0%BA" TargetMode="External"/><Relationship Id="rId15" Type="http://schemas.openxmlformats.org/officeDocument/2006/relationships/hyperlink" Target="https://ru.wikipedia.org/wiki/%D0%A4%D1%80%D0%B0%D0%BD%D1%86%D1%83%D0%B7%D1%81%D0%BA%D0%B8%D0%B9_%D1%8F%D0%B7%D1%8B%D0%BA" TargetMode="External"/><Relationship Id="rId10" Type="http://schemas.openxmlformats.org/officeDocument/2006/relationships/hyperlink" Target="https://ru.wikipedia.org/wiki/%D0%A0%D1%83%D0%BC%D1%8B%D0%BD%D1%81%D0%BA%D0%B8%D0%B9_%D1%8F%D0%B7%D1%8B%D0%BA" TargetMode="External"/><Relationship Id="rId4" Type="http://schemas.openxmlformats.org/officeDocument/2006/relationships/hyperlink" Target="https://ru.wikipedia.org/wiki/%D0%91%D0%BE%D0%BB%D0%B3%D0%B0%D1%80%D1%81%D0%BA%D0%B8%D0%B9_%D1%8F%D0%B7%D1%8B%D0%BA" TargetMode="External"/><Relationship Id="rId9" Type="http://schemas.openxmlformats.org/officeDocument/2006/relationships/hyperlink" Target="https://ru.wikipedia.org/wiki/%D0%9F%D0%BE%D0%BB%D1%8C%D1%81%D0%BA%D0%B8%D0%B9_%D1%8F%D0%B7%D1%8B%D0%BA" TargetMode="External"/><Relationship Id="rId14" Type="http://schemas.openxmlformats.org/officeDocument/2006/relationships/hyperlink" Target="https://ru.wikipedia.org/wiki/%D0%A4%D0%B8%D0%BD%D1%81%D0%BA%D0%B8%D0%B9_%D1%8F%D0%B7%D1%8B%D0%BA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20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36004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МБОУ СОШ №4</a:t>
            </a:r>
          </a:p>
          <a:p>
            <a:r>
              <a:rPr lang="ru-RU" sz="6600" b="1" dirty="0" smtClean="0">
                <a:solidFill>
                  <a:srgbClr val="FFFF00"/>
                </a:solidFill>
                <a:latin typeface="Monotype Corsiva" pitchFamily="66" charset="0"/>
              </a:rPr>
              <a:t>«ИМЕНА»</a:t>
            </a:r>
          </a:p>
          <a:p>
            <a:r>
              <a:rPr lang="ru-RU" sz="4400" b="1" dirty="0" smtClean="0">
                <a:solidFill>
                  <a:srgbClr val="FFFF00"/>
                </a:solidFill>
                <a:latin typeface="Monotype Corsiva" pitchFamily="66" charset="0"/>
              </a:rPr>
              <a:t>Значение имён «Марина» и «Дарья»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Выполнила: ученица 5 класса «А»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Средней  школы №4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Земскова Марина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Проверила: 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Учитель русского языка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Семёнова С.В.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                                                Г. </a:t>
            </a:r>
            <a:r>
              <a:rPr lang="ru-RU" b="1" dirty="0" err="1" smtClean="0">
                <a:solidFill>
                  <a:srgbClr val="FFFF00"/>
                </a:solidFill>
                <a:latin typeface="Monotype Corsiva" pitchFamily="66" charset="0"/>
              </a:rPr>
              <a:t>Лысково</a:t>
            </a:r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    2015 г.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Значение имени «Марина» 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0" y="1052736"/>
            <a:ext cx="4788024" cy="5805264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Род: женский  </a:t>
            </a:r>
          </a:p>
          <a:p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Форма: Маринка,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Маринуша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Мариша, Маша,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Марися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Маря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Мара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Маруся, Муся,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Ина</a:t>
            </a:r>
            <a:endParaRPr lang="ru-RU" sz="36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err="1" smtClean="0">
                <a:solidFill>
                  <a:srgbClr val="FFFF00"/>
                </a:solidFill>
                <a:latin typeface="Monotype Corsiva" pitchFamily="66" charset="0"/>
              </a:rPr>
              <a:t>Мари́на</a:t>
            </a:r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 — женский аналог редкого древнеримского мужского имени </a:t>
            </a:r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  <a:hlinkClick r:id="rId2" tooltip="Марин (имя мужское) (страница отсутствует)"/>
              </a:rPr>
              <a:t>Марин</a:t>
            </a:r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, происходящего от латинского слова «</a:t>
            </a:r>
            <a:r>
              <a:rPr lang="ru-RU" b="1" dirty="0" err="1" smtClean="0">
                <a:solidFill>
                  <a:srgbClr val="FFFF00"/>
                </a:solidFill>
                <a:latin typeface="Monotype Corsiva" pitchFamily="66" charset="0"/>
              </a:rPr>
              <a:t>marīnus</a:t>
            </a:r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», которое в переводе на русский язык означает «морской». Происходит от эпитета </a:t>
            </a:r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  <a:hlinkClick r:id="rId3" tooltip="Венера (богиня)"/>
              </a:rPr>
              <a:t>Венеры</a:t>
            </a:r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 (</a:t>
            </a:r>
            <a:r>
              <a:rPr lang="ru-RU" b="1" i="1" dirty="0" err="1" smtClean="0">
                <a:solidFill>
                  <a:srgbClr val="FFFF00"/>
                </a:solidFill>
                <a:latin typeface="Monotype Corsiva" pitchFamily="66" charset="0"/>
              </a:rPr>
              <a:t>Venus</a:t>
            </a:r>
            <a:r>
              <a:rPr lang="ru-RU" b="1" i="1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b="1" i="1" dirty="0" err="1" smtClean="0">
                <a:solidFill>
                  <a:srgbClr val="FFFF00"/>
                </a:solidFill>
                <a:latin typeface="Monotype Corsiva" pitchFamily="66" charset="0"/>
              </a:rPr>
              <a:t>Marina</a:t>
            </a:r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), греческий аналог — </a:t>
            </a:r>
            <a:r>
              <a:rPr lang="ru-RU" b="1" dirty="0" err="1" smtClean="0">
                <a:solidFill>
                  <a:srgbClr val="FFFF00"/>
                </a:solidFill>
                <a:latin typeface="Monotype Corsiva" pitchFamily="66" charset="0"/>
                <a:hlinkClick r:id="rId4" tooltip="Афродита"/>
              </a:rPr>
              <a:t>Афродита</a:t>
            </a:r>
            <a:r>
              <a:rPr lang="ru-RU" b="1" dirty="0" err="1" smtClean="0">
                <a:solidFill>
                  <a:srgbClr val="FFFF00"/>
                </a:solidFill>
                <a:latin typeface="Monotype Corsiva" pitchFamily="66" charset="0"/>
                <a:hlinkClick r:id="rId5" tooltip="Пелагея"/>
              </a:rPr>
              <a:t>Пелагея</a:t>
            </a:r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.</a:t>
            </a:r>
            <a:endParaRPr lang="ru-RU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8194" name="Picture 2" descr="Картинки с женскими именами На букву М, Картинки с женскими именами Марин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3726159"/>
            <a:ext cx="3131840" cy="3131841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Приметы имени «Марина»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0" y="980728"/>
            <a:ext cx="5364088" cy="587727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Марина - морская (латинское).</a:t>
            </a:r>
          </a:p>
          <a:p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Зодиак имени: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 Рыбы.</a:t>
            </a:r>
          </a:p>
          <a:p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Планета: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 Луна.</a:t>
            </a:r>
          </a:p>
          <a:p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Цвет имени: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 морской волны.</a:t>
            </a:r>
          </a:p>
          <a:p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Камень-талисман: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 перламутр.</a:t>
            </a:r>
          </a:p>
          <a:p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Благоприятное растение: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 </a:t>
            </a:r>
            <a:r>
              <a:rPr lang="ru-RU" sz="2400" b="1" dirty="0" err="1" smtClean="0">
                <a:solidFill>
                  <a:srgbClr val="FFFF00"/>
                </a:solidFill>
                <a:latin typeface="Monotype Corsiva" pitchFamily="66" charset="0"/>
              </a:rPr>
              <a:t>тыльник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, лилия.</a:t>
            </a:r>
          </a:p>
          <a:p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Покровитель имени: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 морской конек.</a:t>
            </a:r>
          </a:p>
          <a:p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Счастливый день: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 четверг.</a:t>
            </a:r>
          </a:p>
          <a:p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Счастливое время года: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 зима.</a:t>
            </a:r>
          </a:p>
          <a:p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Уменьшительные формы: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 Мариша, </a:t>
            </a:r>
            <a:r>
              <a:rPr lang="ru-RU" sz="2400" b="1" dirty="0" err="1" smtClean="0">
                <a:solidFill>
                  <a:srgbClr val="FFFF00"/>
                </a:solidFill>
                <a:latin typeface="Monotype Corsiva" pitchFamily="66" charset="0"/>
              </a:rPr>
              <a:t>Мара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2400" b="1" dirty="0" err="1" smtClean="0">
                <a:solidFill>
                  <a:srgbClr val="FFFF00"/>
                </a:solidFill>
                <a:latin typeface="Monotype Corsiva" pitchFamily="66" charset="0"/>
              </a:rPr>
              <a:t>Марися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2400" b="1" dirty="0" err="1" smtClean="0">
                <a:solidFill>
                  <a:srgbClr val="FFFF00"/>
                </a:solidFill>
                <a:latin typeface="Monotype Corsiva" pitchFamily="66" charset="0"/>
              </a:rPr>
              <a:t>Маря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, Муся, </a:t>
            </a:r>
            <a:r>
              <a:rPr lang="ru-RU" sz="2400" b="1" dirty="0" err="1" smtClean="0">
                <a:solidFill>
                  <a:srgbClr val="FFFF00"/>
                </a:solidFill>
                <a:latin typeface="Monotype Corsiva" pitchFamily="66" charset="0"/>
              </a:rPr>
              <a:t>Ина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.</a:t>
            </a:r>
          </a:p>
          <a:p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Основные черты: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 импульсивность, общительность, независимость.</a:t>
            </a:r>
          </a:p>
          <a:p>
            <a:endParaRPr lang="ru-RU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788024" y="980728"/>
            <a:ext cx="4355976" cy="5877272"/>
          </a:xfrm>
        </p:spPr>
        <p:txBody>
          <a:bodyPr>
            <a:normAutofit fontScale="92500" lnSpcReduction="20000"/>
          </a:bodyPr>
          <a:lstStyle/>
          <a:p>
            <a:r>
              <a:rPr lang="ru-RU" sz="3800" b="1" dirty="0" smtClean="0">
                <a:solidFill>
                  <a:srgbClr val="FFFF00"/>
                </a:solidFill>
                <a:latin typeface="Monotype Corsiva" pitchFamily="66" charset="0"/>
              </a:rPr>
              <a:t>Имя Марина на французском языке: </a:t>
            </a:r>
            <a:r>
              <a:rPr lang="ru-RU" sz="3800" b="1" dirty="0" err="1" smtClean="0">
                <a:solidFill>
                  <a:srgbClr val="FFFF00"/>
                </a:solidFill>
                <a:latin typeface="Monotype Corsiva" pitchFamily="66" charset="0"/>
              </a:rPr>
              <a:t>Marina</a:t>
            </a:r>
            <a:endParaRPr lang="ru-RU" sz="38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sz="38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3800" b="1" dirty="0" smtClean="0">
                <a:solidFill>
                  <a:srgbClr val="FFFF00"/>
                </a:solidFill>
                <a:latin typeface="Monotype Corsiva" pitchFamily="66" charset="0"/>
              </a:rPr>
              <a:t> Имя Марина на итальянском: </a:t>
            </a:r>
            <a:r>
              <a:rPr lang="ru-RU" sz="3800" b="1" dirty="0" err="1" smtClean="0">
                <a:solidFill>
                  <a:srgbClr val="FFFF00"/>
                </a:solidFill>
                <a:latin typeface="Monotype Corsiva" pitchFamily="66" charset="0"/>
              </a:rPr>
              <a:t>Marina</a:t>
            </a:r>
            <a:endParaRPr lang="ru-RU" sz="38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3800" b="1" dirty="0" smtClean="0">
                <a:solidFill>
                  <a:srgbClr val="FFFF00"/>
                </a:solidFill>
                <a:latin typeface="Monotype Corsiva" pitchFamily="66" charset="0"/>
              </a:rPr>
              <a:t>Имя Марина на польском: </a:t>
            </a:r>
            <a:r>
              <a:rPr lang="ru-RU" sz="3800" b="1" dirty="0" err="1" smtClean="0">
                <a:solidFill>
                  <a:srgbClr val="FFFF00"/>
                </a:solidFill>
                <a:latin typeface="Monotype Corsiva" pitchFamily="66" charset="0"/>
              </a:rPr>
              <a:t>Maryna</a:t>
            </a:r>
            <a:endParaRPr lang="ru-RU" sz="38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3800" b="1" dirty="0" smtClean="0">
                <a:solidFill>
                  <a:srgbClr val="FFFF00"/>
                </a:solidFill>
                <a:latin typeface="Monotype Corsiva" pitchFamily="66" charset="0"/>
              </a:rPr>
              <a:t>Имя Марина на чешском: </a:t>
            </a:r>
            <a:r>
              <a:rPr lang="ru-RU" sz="3800" b="1" dirty="0" err="1" smtClean="0">
                <a:solidFill>
                  <a:srgbClr val="FFFF00"/>
                </a:solidFill>
                <a:latin typeface="Monotype Corsiva" pitchFamily="66" charset="0"/>
              </a:rPr>
              <a:t>Marina</a:t>
            </a:r>
            <a:endParaRPr lang="ru-RU" sz="38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3800" b="1" dirty="0" smtClean="0">
                <a:solidFill>
                  <a:srgbClr val="FFFF00"/>
                </a:solidFill>
                <a:latin typeface="Monotype Corsiva" pitchFamily="66" charset="0"/>
              </a:rPr>
              <a:t>Имя Марина на датском: </a:t>
            </a:r>
            <a:r>
              <a:rPr lang="ru-RU" sz="3800" b="1" dirty="0" err="1" smtClean="0">
                <a:solidFill>
                  <a:srgbClr val="FFFF00"/>
                </a:solidFill>
                <a:latin typeface="Monotype Corsiva" pitchFamily="66" charset="0"/>
              </a:rPr>
              <a:t>Marina</a:t>
            </a:r>
            <a:endParaRPr lang="ru-RU" sz="38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3800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 tmFilter="0,0; .5, 1; 1, 1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 tmFilter="0,0; .5, 1; 1, 1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 tmFilter="0,0; .5, 1; 1, 1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Monotype Corsiva" pitchFamily="66" charset="0"/>
              </a:rPr>
              <a:t>Значение имени «Дарья»</a:t>
            </a:r>
            <a:endParaRPr lang="ru-RU" sz="60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Формы имени «Дарья»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 flipH="1" flipV="1">
            <a:off x="323528" y="6126163"/>
            <a:ext cx="133672" cy="543197"/>
          </a:xfrm>
        </p:spPr>
        <p:txBody>
          <a:bodyPr>
            <a:noAutofit/>
          </a:bodyPr>
          <a:lstStyle/>
          <a:p>
            <a:endParaRPr lang="en-AU" sz="1800" dirty="0" smtClean="0"/>
          </a:p>
          <a:p>
            <a:endParaRPr lang="ru-RU" sz="18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1412776"/>
            <a:ext cx="8686800" cy="544522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Парное имя: Дарий </a:t>
            </a:r>
          </a:p>
          <a:p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Другие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формы:Дария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Дарина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ДарьянаПроизвод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. формы: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Дарьюшка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Даря, Дара,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Дарюха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Дарюша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Дарёна,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Дарина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Даруня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Дарёха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Дарёша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Даша,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Дашуля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Дашуня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Дашура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Дашута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3600" b="1" dirty="0" err="1" smtClean="0">
                <a:solidFill>
                  <a:srgbClr val="FFFF00"/>
                </a:solidFill>
                <a:latin typeface="Monotype Corsiva" pitchFamily="66" charset="0"/>
              </a:rPr>
              <a:t>Дашуха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</a:rPr>
              <a:t>, Даня</a:t>
            </a:r>
            <a:endParaRPr lang="ru-RU" sz="36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669360"/>
          </a:xfrm>
        </p:spPr>
        <p:txBody>
          <a:bodyPr>
            <a:noAutofit/>
          </a:bodyPr>
          <a:lstStyle/>
          <a:p>
            <a:r>
              <a:rPr lang="vi-VN" sz="2800" b="1" dirty="0" smtClean="0">
                <a:solidFill>
                  <a:srgbClr val="FFFF00"/>
                </a:solidFill>
              </a:rPr>
              <a:t>Да́рья — женское имя древнеперсидского происхождения, восходящее к </a:t>
            </a:r>
            <a:r>
              <a:rPr lang="vi-VN" sz="2800" b="1" dirty="0" smtClean="0">
                <a:solidFill>
                  <a:srgbClr val="FFFF00"/>
                </a:solidFill>
                <a:hlinkClick r:id="rId2" tooltip="Двухосновные имена (страница отсутствует)"/>
              </a:rPr>
              <a:t>двухосновному имени</a:t>
            </a:r>
            <a:r>
              <a:rPr lang="vi-VN" sz="2800" b="1" dirty="0" smtClean="0">
                <a:solidFill>
                  <a:srgbClr val="FFFF00"/>
                </a:solidFill>
              </a:rPr>
              <a:t> </a:t>
            </a:r>
            <a:r>
              <a:rPr lang="vi-VN" sz="2800" b="1" dirty="0" smtClean="0">
                <a:solidFill>
                  <a:srgbClr val="FFFF00"/>
                </a:solidFill>
                <a:hlinkClick r:id="rId3" tooltip="Персидский язык"/>
              </a:rPr>
              <a:t>перс.</a:t>
            </a:r>
            <a:r>
              <a:rPr lang="vi-VN" sz="2800" b="1" dirty="0" smtClean="0">
                <a:solidFill>
                  <a:srgbClr val="FFFF00"/>
                </a:solidFill>
              </a:rPr>
              <a:t> </a:t>
            </a:r>
            <a:r>
              <a:rPr lang="ar-AE" sz="2800" b="1" dirty="0" smtClean="0">
                <a:solidFill>
                  <a:srgbClr val="FFFF00"/>
                </a:solidFill>
              </a:rPr>
              <a:t>داریوش«</a:t>
            </a:r>
            <a:r>
              <a:rPr lang="ru-RU" sz="2800" b="1" dirty="0" smtClean="0">
                <a:solidFill>
                  <a:srgbClr val="FFFF00"/>
                </a:solidFill>
              </a:rPr>
              <a:t> «</a:t>
            </a:r>
            <a:r>
              <a:rPr lang="vi-VN" sz="2800" b="1" dirty="0" smtClean="0">
                <a:solidFill>
                  <a:srgbClr val="FFFF00"/>
                </a:solidFill>
              </a:rPr>
              <a:t>Дараявауш»: «дара» — «обладающий, владеющий» + «вауш» — «добрый, благой».</a:t>
            </a:r>
            <a:r>
              <a:rPr lang="vi-VN" sz="2800" b="1" dirty="0" smtClean="0">
                <a:solidFill>
                  <a:srgbClr val="FFFF00"/>
                </a:solidFill>
                <a:hlinkClick r:id="rId4" tooltip="Православные имена (страница отсутствует)"/>
              </a:rPr>
              <a:t>Церковная форма</a:t>
            </a:r>
            <a:r>
              <a:rPr lang="vi-VN" sz="2800" b="1" dirty="0" smtClean="0">
                <a:solidFill>
                  <a:srgbClr val="FFFF00"/>
                </a:solidFill>
              </a:rPr>
              <a:t> имени — Да́рия. Другие варианты имени — Дари́на,Дарья́на (фиксировались в современный период, после </a:t>
            </a:r>
            <a:r>
              <a:rPr lang="vi-VN" sz="2800" b="1" dirty="0" smtClean="0">
                <a:solidFill>
                  <a:srgbClr val="FFFF00"/>
                </a:solidFill>
                <a:hlinkClick r:id="rId5" tooltip="Октябрьская революция"/>
              </a:rPr>
              <a:t>Октябрьской революции</a:t>
            </a:r>
            <a:r>
              <a:rPr lang="vi-VN" sz="2800" b="1" dirty="0" smtClean="0">
                <a:solidFill>
                  <a:srgbClr val="FFFF00"/>
                </a:solidFill>
              </a:rPr>
              <a:t>). Распространённая краткая форма имени — Да́ша. Мужское парное имя — </a:t>
            </a:r>
            <a:r>
              <a:rPr lang="vi-VN" sz="2800" b="1" dirty="0" smtClean="0">
                <a:solidFill>
                  <a:srgbClr val="FFFF00"/>
                </a:solidFill>
                <a:hlinkClick r:id="rId6" tooltip="Дарий"/>
              </a:rPr>
              <a:t>Да́рий</a:t>
            </a:r>
            <a:r>
              <a:rPr lang="vi-VN" sz="2800" b="1" dirty="0" smtClean="0">
                <a:solidFill>
                  <a:srgbClr val="FFFF00"/>
                </a:solidFill>
              </a:rPr>
              <a:t> (точнее, изначально имя было мужским, а имя </a:t>
            </a:r>
            <a:r>
              <a:rPr lang="vi-VN" sz="2800" b="1" i="1" dirty="0" smtClean="0">
                <a:solidFill>
                  <a:srgbClr val="FFFF00"/>
                </a:solidFill>
              </a:rPr>
              <a:t>Дарья</a:t>
            </a:r>
            <a:r>
              <a:rPr lang="vi-VN" sz="2800" b="1" dirty="0" smtClean="0">
                <a:solidFill>
                  <a:srgbClr val="FFFF00"/>
                </a:solidFill>
              </a:rPr>
              <a:t> образовалось как парное к нему). Имя </a:t>
            </a:r>
            <a:r>
              <a:rPr lang="vi-VN" sz="2800" b="1" i="1" dirty="0" smtClean="0">
                <a:solidFill>
                  <a:srgbClr val="FFFF00"/>
                </a:solidFill>
              </a:rPr>
              <a:t>Дарий</a:t>
            </a:r>
            <a:r>
              <a:rPr lang="vi-VN" sz="2800" b="1" dirty="0" smtClean="0">
                <a:solidFill>
                  <a:srgbClr val="FFFF00"/>
                </a:solidFill>
              </a:rPr>
              <a:t> в античности — это имя трёх могущественных персидских царей (см.</a:t>
            </a:r>
            <a:r>
              <a:rPr lang="vi-VN" sz="2800" b="1" dirty="0" smtClean="0">
                <a:solidFill>
                  <a:srgbClr val="FFFF00"/>
                </a:solidFill>
                <a:hlinkClick r:id="rId7" tooltip="Дарий I"/>
              </a:rPr>
              <a:t>Дарий </a:t>
            </a:r>
            <a:r>
              <a:rPr lang="en-AU" sz="2800" b="1" dirty="0" smtClean="0">
                <a:solidFill>
                  <a:srgbClr val="FFFF00"/>
                </a:solidFill>
                <a:hlinkClick r:id="rId7" tooltip="Дарий I"/>
              </a:rPr>
              <a:t>I</a:t>
            </a:r>
            <a:r>
              <a:rPr lang="en-AU" sz="2800" b="1" dirty="0" smtClean="0">
                <a:solidFill>
                  <a:srgbClr val="FFFF00"/>
                </a:solidFill>
              </a:rPr>
              <a:t>, </a:t>
            </a:r>
            <a:r>
              <a:rPr lang="vi-VN" sz="2800" b="1" dirty="0" smtClean="0">
                <a:solidFill>
                  <a:srgbClr val="FFFF00"/>
                </a:solidFill>
                <a:hlinkClick r:id="rId8" tooltip="Дарий II"/>
              </a:rPr>
              <a:t>Дарий </a:t>
            </a:r>
            <a:r>
              <a:rPr lang="en-AU" sz="2800" b="1" dirty="0" smtClean="0">
                <a:solidFill>
                  <a:srgbClr val="FFFF00"/>
                </a:solidFill>
                <a:hlinkClick r:id="rId8" tooltip="Дарий II"/>
              </a:rPr>
              <a:t>II</a:t>
            </a:r>
            <a:r>
              <a:rPr lang="en-AU" sz="2800" b="1" dirty="0" smtClean="0">
                <a:solidFill>
                  <a:srgbClr val="FFFF00"/>
                </a:solidFill>
              </a:rPr>
              <a:t>, </a:t>
            </a:r>
            <a:r>
              <a:rPr lang="vi-VN" sz="2800" b="1" dirty="0" smtClean="0">
                <a:solidFill>
                  <a:srgbClr val="FFFF00"/>
                </a:solidFill>
                <a:hlinkClick r:id="rId9" tooltip="Дарий III"/>
              </a:rPr>
              <a:t>Дарий </a:t>
            </a:r>
            <a:r>
              <a:rPr lang="en-AU" sz="2800" b="1" dirty="0" smtClean="0">
                <a:solidFill>
                  <a:srgbClr val="FFFF00"/>
                </a:solidFill>
                <a:hlinkClick r:id="rId9" tooltip="Дарий III"/>
              </a:rPr>
              <a:t>III</a:t>
            </a:r>
            <a:r>
              <a:rPr lang="en-AU" sz="2800" b="1" dirty="0" smtClean="0">
                <a:solidFill>
                  <a:srgbClr val="FFFF00"/>
                </a:solidFill>
              </a:rPr>
              <a:t>). </a:t>
            </a:r>
            <a:r>
              <a:rPr lang="vi-VN" sz="2800" b="1" dirty="0" smtClean="0">
                <a:solidFill>
                  <a:srgbClr val="FFFF00"/>
                </a:solidFill>
                <a:hlinkClick r:id="rId10" tooltip="Фасмер, Макс"/>
              </a:rPr>
              <a:t>Макс Фасмер</a:t>
            </a:r>
            <a:r>
              <a:rPr lang="vi-VN" sz="2800" b="1" dirty="0" smtClean="0">
                <a:solidFill>
                  <a:srgbClr val="FFFF00"/>
                </a:solidFill>
              </a:rPr>
              <a:t> в «</a:t>
            </a:r>
            <a:r>
              <a:rPr lang="vi-VN" sz="2800" b="1" u="sng" dirty="0" smtClean="0">
                <a:solidFill>
                  <a:srgbClr val="FFFF00"/>
                </a:solidFill>
                <a:hlinkClick r:id="rId11" tooltip="Этимологический словарь русского языка М. Фасмера"/>
              </a:rPr>
              <a:t>Этимологическом словаре русского языка</a:t>
            </a:r>
            <a:r>
              <a:rPr lang="vi-VN" sz="2800" b="1" dirty="0" smtClean="0">
                <a:solidFill>
                  <a:srgbClr val="FFFF00"/>
                </a:solidFill>
              </a:rPr>
              <a:t>» полагал, что имя </a:t>
            </a:r>
            <a:r>
              <a:rPr lang="vi-VN" sz="2800" b="1" i="1" dirty="0" smtClean="0">
                <a:solidFill>
                  <a:srgbClr val="FFFF00"/>
                </a:solidFill>
              </a:rPr>
              <a:t>Дарья</a:t>
            </a:r>
            <a:r>
              <a:rPr lang="vi-VN" sz="2800" b="1" dirty="0" smtClean="0">
                <a:solidFill>
                  <a:srgbClr val="FFFF00"/>
                </a:solidFill>
              </a:rPr>
              <a:t> является краткой формой имени </a:t>
            </a:r>
            <a:r>
              <a:rPr lang="vi-VN" sz="2800" b="1" i="1" dirty="0" smtClean="0">
                <a:solidFill>
                  <a:srgbClr val="FFFF00"/>
                </a:solidFill>
                <a:hlinkClick r:id="rId12" tooltip="Дорофея (страница отсутствует)"/>
              </a:rPr>
              <a:t>Дорофея</a:t>
            </a:r>
            <a:r>
              <a:rPr lang="vi-VN" sz="2800" b="1" dirty="0" smtClean="0">
                <a:solidFill>
                  <a:srgbClr val="FFFF00"/>
                </a:solidFill>
              </a:rPr>
              <a:t>.</a:t>
            </a:r>
            <a:endParaRPr lang="ru-RU" sz="28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18648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rgbClr val="FFFF00"/>
                </a:solidFill>
                <a:latin typeface="Monotype Corsiva" pitchFamily="66" charset="0"/>
              </a:rPr>
              <a:t>Иноязычные аналоги: </a:t>
            </a:r>
            <a:r>
              <a:rPr lang="ru-RU" sz="3100" b="1" dirty="0" smtClean="0">
                <a:solidFill>
                  <a:srgbClr val="0070C0"/>
                </a:solidFill>
                <a:latin typeface="Monotype Corsiva" pitchFamily="66" charset="0"/>
                <a:hlinkClick r:id="rId2" tooltip="Английский язык"/>
              </a:rPr>
              <a:t>англ.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> </a:t>
            </a:r>
            <a:r>
              <a:rPr lang="en-A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Daria</a:t>
            </a:r>
            <a: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100" b="1" dirty="0" err="1" smtClean="0">
                <a:solidFill>
                  <a:srgbClr val="FFFF00"/>
                </a:solidFill>
                <a:latin typeface="Monotype Corsiva" pitchFamily="66" charset="0"/>
                <a:hlinkClick r:id="rId3" tooltip="Белорусский язык"/>
              </a:rPr>
              <a:t>белор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  <a:hlinkClick r:id="rId3" tooltip="Белорусский язык"/>
              </a:rPr>
              <a:t>.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>  </a:t>
            </a:r>
            <a:r>
              <a:rPr lang="ru-R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Дар'я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100" b="1" dirty="0" err="1" smtClean="0">
                <a:solidFill>
                  <a:srgbClr val="FFFF00"/>
                </a:solidFill>
                <a:latin typeface="Monotype Corsiva" pitchFamily="66" charset="0"/>
                <a:hlinkClick r:id="rId4" tooltip="Болгарский язык"/>
              </a:rPr>
              <a:t>болг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  <a:hlinkClick r:id="rId4" tooltip="Болгарский язык"/>
              </a:rPr>
              <a:t>.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>  </a:t>
            </a:r>
            <a:r>
              <a:rPr lang="ru-RU" sz="3100" b="1" i="1" dirty="0" smtClean="0">
                <a:solidFill>
                  <a:srgbClr val="FFFF00"/>
                </a:solidFill>
                <a:latin typeface="Monotype Corsiva" pitchFamily="66" charset="0"/>
              </a:rPr>
              <a:t>Дария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  <a:hlinkClick r:id="rId5" tooltip="Венгерский язык"/>
              </a:rPr>
              <a:t>венг.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>  </a:t>
            </a:r>
            <a:r>
              <a:rPr lang="en-A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Dária</a:t>
            </a:r>
            <a:r>
              <a:rPr lang="en-AU" sz="3100" b="1" i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en-A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Dára</a:t>
            </a:r>
            <a:r>
              <a:rPr lang="en-AU" sz="3100" b="1" i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en-A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Darina</a:t>
            </a:r>
            <a:r>
              <a:rPr lang="en-AU" sz="3100" b="1" i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en-A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Darinka</a:t>
            </a:r>
            <a: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100" b="1" dirty="0" err="1" smtClean="0">
                <a:solidFill>
                  <a:srgbClr val="FFFF00"/>
                </a:solidFill>
                <a:latin typeface="Monotype Corsiva" pitchFamily="66" charset="0"/>
                <a:hlinkClick r:id="rId6" tooltip="Итальянский язык"/>
              </a:rPr>
              <a:t>итал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  <a:hlinkClick r:id="rId6" tooltip="Итальянский язык"/>
              </a:rPr>
              <a:t>.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>  </a:t>
            </a:r>
            <a:r>
              <a:rPr lang="en-A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Daria</a:t>
            </a:r>
            <a: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  <a:hlinkClick r:id="rId7" tooltip="Немецкий язык"/>
              </a:rPr>
              <a:t>нем.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>  </a:t>
            </a:r>
            <a:r>
              <a:rPr lang="en-A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Daria</a:t>
            </a:r>
            <a: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  <a:hlinkClick r:id="rId8" tooltip="Персидский язык"/>
              </a:rPr>
              <a:t>перс.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>  </a:t>
            </a:r>
            <a:r>
              <a:rPr lang="ar-AE" sz="3100" b="1" dirty="0" smtClean="0">
                <a:solidFill>
                  <a:srgbClr val="FFFF00"/>
                </a:solidFill>
                <a:latin typeface="Monotype Corsiva" pitchFamily="66" charset="0"/>
              </a:rPr>
              <a:t>دریا‎</a:t>
            </a:r>
            <a:br>
              <a:rPr lang="ar-AE" sz="31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  <a:hlinkClick r:id="rId9" tooltip="Польский язык"/>
              </a:rPr>
              <a:t>польск.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>  </a:t>
            </a:r>
            <a:r>
              <a:rPr lang="en-A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Daria</a:t>
            </a:r>
            <a: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100" b="1" dirty="0" err="1" smtClean="0">
                <a:solidFill>
                  <a:srgbClr val="FFFF00"/>
                </a:solidFill>
                <a:latin typeface="Monotype Corsiva" pitchFamily="66" charset="0"/>
                <a:hlinkClick r:id="rId10" tooltip="Румынский язык"/>
              </a:rPr>
              <a:t>рум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  <a:hlinkClick r:id="rId10" tooltip="Румынский язык"/>
              </a:rPr>
              <a:t>.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>  </a:t>
            </a:r>
            <a:r>
              <a:rPr lang="en-A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Daria</a:t>
            </a:r>
            <a: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  <a:hlinkClick r:id="rId11" tooltip="Сербский язык"/>
              </a:rPr>
              <a:t>серб.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>  </a:t>
            </a:r>
            <a:r>
              <a:rPr lang="ru-R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Дарија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100" b="1" dirty="0" err="1" smtClean="0">
                <a:solidFill>
                  <a:srgbClr val="FFFF00"/>
                </a:solidFill>
                <a:latin typeface="Monotype Corsiva" pitchFamily="66" charset="0"/>
                <a:hlinkClick r:id="rId12" tooltip="Словенский язык"/>
              </a:rPr>
              <a:t>словен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  <a:hlinkClick r:id="rId12" tooltip="Словенский язык"/>
              </a:rPr>
              <a:t>.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>  </a:t>
            </a:r>
            <a:r>
              <a:rPr lang="en-A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Darija</a:t>
            </a:r>
            <a:r>
              <a:rPr lang="en-AU" sz="3100" b="1" i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en-A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Darja</a:t>
            </a:r>
            <a: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100" b="1" dirty="0" err="1" smtClean="0">
                <a:solidFill>
                  <a:srgbClr val="FFFF00"/>
                </a:solidFill>
                <a:latin typeface="Monotype Corsiva" pitchFamily="66" charset="0"/>
                <a:hlinkClick r:id="rId13" tooltip="Украинский язык"/>
              </a:rPr>
              <a:t>укр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  <a:hlinkClick r:id="rId13" tooltip="Украинский язык"/>
              </a:rPr>
              <a:t>.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>  </a:t>
            </a:r>
            <a:r>
              <a:rPr lang="ru-R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Дарія</a:t>
            </a:r>
            <a:r>
              <a:rPr lang="ru-RU" sz="3100" b="1" i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Дарина</a:t>
            </a:r>
            <a:r>
              <a:rPr lang="ru-RU" sz="3100" b="1" i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ru-R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Дар'я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  <a:hlinkClick r:id="rId14" tooltip="Финский язык"/>
              </a:rPr>
              <a:t>фин.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>  </a:t>
            </a:r>
            <a:r>
              <a:rPr lang="en-A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Tarja</a:t>
            </a:r>
            <a: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  <a:hlinkClick r:id="rId15" tooltip="Французский язык"/>
              </a:rPr>
              <a:t>фр.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>  </a:t>
            </a:r>
            <a:r>
              <a:rPr lang="ru-RU" sz="3100" b="1" i="1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A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Daria</a:t>
            </a:r>
            <a:r>
              <a:rPr lang="en-AU" sz="3100" b="1" i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en-AU" sz="3100" b="1" dirty="0" err="1" smtClean="0">
                <a:solidFill>
                  <a:srgbClr val="FFFF00"/>
                </a:solidFill>
                <a:latin typeface="Monotype Corsiva" pitchFamily="66" charset="0"/>
              </a:rPr>
              <a:t>Darija</a:t>
            </a:r>
            <a: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en-AU" sz="31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100" b="1" dirty="0" err="1" smtClean="0">
                <a:solidFill>
                  <a:srgbClr val="FFFF00"/>
                </a:solidFill>
                <a:latin typeface="Monotype Corsiva" pitchFamily="66" charset="0"/>
                <a:hlinkClick r:id="rId16" tooltip="Чешский язык"/>
              </a:rPr>
              <a:t>чеш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  <a:hlinkClick r:id="rId16" tooltip="Чешский язык"/>
              </a:rPr>
              <a:t>.</a:t>
            </a:r>
            <a:r>
              <a:rPr lang="ru-RU" sz="3100" b="1" dirty="0" smtClean="0">
                <a:solidFill>
                  <a:srgbClr val="FFFF00"/>
                </a:solidFill>
                <a:latin typeface="Monotype Corsiva" pitchFamily="66" charset="0"/>
              </a:rPr>
              <a:t>  </a:t>
            </a:r>
            <a:r>
              <a:rPr lang="en-A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Darja</a:t>
            </a:r>
            <a:r>
              <a:rPr lang="en-AU" sz="3100" b="1" i="1" dirty="0" smtClean="0">
                <a:solidFill>
                  <a:srgbClr val="FFFF00"/>
                </a:solidFill>
                <a:latin typeface="Monotype Corsiva" pitchFamily="66" charset="0"/>
              </a:rPr>
              <a:t>, </a:t>
            </a:r>
            <a:r>
              <a:rPr lang="en-AU" sz="3100" b="1" i="1" dirty="0" err="1" smtClean="0">
                <a:solidFill>
                  <a:srgbClr val="FFFF00"/>
                </a:solidFill>
                <a:latin typeface="Monotype Corsiva" pitchFamily="66" charset="0"/>
              </a:rPr>
              <a:t>Daria</a:t>
            </a:r>
            <a:r>
              <a:rPr lang="en-AU" sz="3100" b="1" i="1" dirty="0" smtClean="0">
                <a:solidFill>
                  <a:srgbClr val="FFFF00"/>
                </a:solidFill>
                <a:latin typeface="Monotype Corsiva" pitchFamily="66" charset="0"/>
              </a:rPr>
              <a:t>, Darya</a:t>
            </a:r>
            <a:r>
              <a:rPr lang="en-AU" b="1" dirty="0" smtClean="0">
                <a:latin typeface="Monotype Corsiva" pitchFamily="66" charset="0"/>
              </a:rPr>
              <a:t/>
            </a:r>
            <a:br>
              <a:rPr lang="en-AU" b="1" dirty="0" smtClean="0">
                <a:latin typeface="Monotype Corsiva" pitchFamily="66" charset="0"/>
              </a:rPr>
            </a:b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352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 flipH="1" flipV="1">
            <a:off x="9144000" y="6857999"/>
            <a:ext cx="612576" cy="45719"/>
          </a:xfrm>
        </p:spPr>
        <p:txBody>
          <a:bodyPr>
            <a:normAutofit fontScale="25000" lnSpcReduction="20000"/>
          </a:bodyPr>
          <a:lstStyle/>
          <a:p>
            <a:endParaRPr lang="ru-RU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    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-32316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endParaRPr lang="ru-RU" b="1" dirty="0"/>
          </a:p>
        </p:txBody>
      </p:sp>
      <p:pic>
        <p:nvPicPr>
          <p:cNvPr id="11" name="Содержимое 10" descr="574502_imena.jpg"/>
          <p:cNvPicPr>
            <a:picLocks noGrp="1" noChangeAspect="1"/>
          </p:cNvPicPr>
          <p:nvPr>
            <p:ph sz="half" idx="2"/>
          </p:nvPr>
        </p:nvPicPr>
        <p:blipFill>
          <a:blip r:embed="rId17" cstate="print"/>
          <a:stretch>
            <a:fillRect/>
          </a:stretch>
        </p:blipFill>
        <p:spPr>
          <a:xfrm>
            <a:off x="4283968" y="2060848"/>
            <a:ext cx="4500499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Найди своё имя</a:t>
            </a:r>
            <a:endParaRPr lang="ru-RU" dirty="0"/>
          </a:p>
        </p:txBody>
      </p:sp>
      <p:pic>
        <p:nvPicPr>
          <p:cNvPr id="9" name="Содержимое 8" descr="0c1bcf0cac4007ce97887ca766c1d85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8208912" cy="5040560"/>
          </a:xfr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792288" y="5877272"/>
            <a:ext cx="5486400" cy="79208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Monotype Corsiva" pitchFamily="66" charset="0"/>
              </a:rPr>
              <a:t>Спасибо за внимание!</a:t>
            </a:r>
            <a:endParaRPr lang="ru-RU" sz="4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8" name="Рисунок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9499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 descr="9783557_0s412_13248348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972300" cy="5715000"/>
          </a:xfrm>
          <a:prstGeom prst="rect">
            <a:avLst/>
          </a:prstGeom>
        </p:spPr>
      </p:pic>
      <p:pic>
        <p:nvPicPr>
          <p:cNvPr id="10" name="Рисунок 9" descr="574502_ime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548680"/>
            <a:ext cx="6350000" cy="5080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191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Monotype Corsiva</vt:lpstr>
      <vt:lpstr>Times New Roman</vt:lpstr>
      <vt:lpstr>Тема Office</vt:lpstr>
      <vt:lpstr> </vt:lpstr>
      <vt:lpstr>Значение имени «Марина» </vt:lpstr>
      <vt:lpstr>Приметы имени «Марина»</vt:lpstr>
      <vt:lpstr>Значение имени «Дарья»</vt:lpstr>
      <vt:lpstr>Формы имени «Дарья»</vt:lpstr>
      <vt:lpstr>Да́рья — женское имя древнеперсидского происхождения, восходящее к двухосновному имени перс. داریوش« «Дараявауш»: «дара» — «обладающий, владеющий» + «вауш» — «добрый, благой».Церковная форма имени — Да́рия. Другие варианты имени — Дари́на,Дарья́на (фиксировались в современный период, после Октябрьской революции). Распространённая краткая форма имени — Да́ша. Мужское парное имя — Да́рий (точнее, изначально имя было мужским, а имя Дарья образовалось как парное к нему). Имя Дарий в античности — это имя трёх могущественных персидских царей (см.Дарий I, Дарий II, Дарий III). Макс Фасмер в «Этимологическом словаре русского языка» полагал, что имя Дарья является краткой формой имени Дорофея.</vt:lpstr>
      <vt:lpstr>Иноязычные аналоги: англ. Daria белор.  Дар'я болг.  Дария венг.  Dária, Dára, Darina, Darinka итал.  Daria нем.  Daria перс.  دریا‎ польск.  Daria рум.  Daria серб.  Дарија словен.  Darija, Darja укр.  Дарія, Дарина, Дар'я фин.  Tarja фр.   Daria, Darija чеш.  Darja, Daria, Darya </vt:lpstr>
      <vt:lpstr>Найди своё имя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Леонидович</cp:lastModifiedBy>
  <cp:revision>17</cp:revision>
  <dcterms:created xsi:type="dcterms:W3CDTF">2015-01-17T03:37:38Z</dcterms:created>
  <dcterms:modified xsi:type="dcterms:W3CDTF">2015-01-20T15:34:01Z</dcterms:modified>
</cp:coreProperties>
</file>