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76" r:id="rId2"/>
    <p:sldId id="256" r:id="rId3"/>
    <p:sldId id="295" r:id="rId4"/>
    <p:sldId id="275" r:id="rId5"/>
    <p:sldId id="289" r:id="rId6"/>
    <p:sldId id="266" r:id="rId7"/>
    <p:sldId id="257" r:id="rId8"/>
    <p:sldId id="259" r:id="rId9"/>
    <p:sldId id="264" r:id="rId10"/>
    <p:sldId id="267" r:id="rId11"/>
    <p:sldId id="277" r:id="rId12"/>
    <p:sldId id="283" r:id="rId13"/>
    <p:sldId id="284" r:id="rId14"/>
    <p:sldId id="285" r:id="rId15"/>
    <p:sldId id="278" r:id="rId16"/>
    <p:sldId id="279" r:id="rId17"/>
    <p:sldId id="280" r:id="rId18"/>
    <p:sldId id="294" r:id="rId19"/>
    <p:sldId id="282" r:id="rId20"/>
    <p:sldId id="286" r:id="rId21"/>
    <p:sldId id="291" r:id="rId22"/>
    <p:sldId id="292" r:id="rId23"/>
    <p:sldId id="296" r:id="rId24"/>
    <p:sldId id="287" r:id="rId25"/>
    <p:sldId id="274" r:id="rId26"/>
    <p:sldId id="297"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66FFFF"/>
    <a:srgbClr val="3333CC"/>
    <a:srgbClr val="FFE1E2"/>
    <a:srgbClr val="FF7C80"/>
    <a:srgbClr val="8A0000"/>
    <a:srgbClr val="FFCDCE"/>
    <a:srgbClr val="0000CC"/>
    <a:srgbClr val="104E0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10"/>
  <c:chart>
    <c:autoTitleDeleted val="1"/>
    <c:plotArea>
      <c:layout>
        <c:manualLayout>
          <c:layoutTarget val="inner"/>
          <c:xMode val="edge"/>
          <c:yMode val="edge"/>
          <c:x val="0.14916863517060369"/>
          <c:y val="0.13387499999999997"/>
          <c:w val="0.55033333333333334"/>
          <c:h val="0.82550000000000001"/>
        </c:manualLayout>
      </c:layout>
      <c:pieChart>
        <c:varyColors val="1"/>
        <c:ser>
          <c:idx val="0"/>
          <c:order val="0"/>
          <c:tx>
            <c:strRef>
              <c:f>Лист1!$B$1</c:f>
              <c:strCache>
                <c:ptCount val="1"/>
                <c:pt idx="0">
                  <c:v>Столбец1</c:v>
                </c:pt>
              </c:strCache>
            </c:strRef>
          </c:tx>
          <c:dPt>
            <c:idx val="0"/>
            <c:spPr>
              <a:solidFill>
                <a:srgbClr val="8A0000"/>
              </a:solidFill>
              <a:ln>
                <a:solidFill>
                  <a:srgbClr val="FF0000"/>
                </a:solidFill>
              </a:ln>
            </c:spPr>
          </c:dPt>
          <c:dPt>
            <c:idx val="1"/>
            <c:spPr>
              <a:solidFill>
                <a:srgbClr val="FFFF66"/>
              </a:solidFill>
              <a:ln>
                <a:solidFill>
                  <a:srgbClr val="FF0000"/>
                </a:solidFill>
              </a:ln>
            </c:spPr>
          </c:dPt>
          <c:dPt>
            <c:idx val="2"/>
            <c:spPr>
              <a:solidFill>
                <a:srgbClr val="FFE1E2"/>
              </a:solidFill>
              <a:ln>
                <a:solidFill>
                  <a:srgbClr val="FF0000"/>
                </a:solidFill>
              </a:ln>
            </c:spPr>
          </c:dPt>
          <c:cat>
            <c:strRef>
              <c:f>Лист1!$A$2:$A$5</c:f>
              <c:strCache>
                <c:ptCount val="3"/>
                <c:pt idx="0">
                  <c:v>Да</c:v>
                </c:pt>
                <c:pt idx="1">
                  <c:v>Нет</c:v>
                </c:pt>
                <c:pt idx="2">
                  <c:v>Не знаю </c:v>
                </c:pt>
              </c:strCache>
            </c:strRef>
          </c:cat>
          <c:val>
            <c:numRef>
              <c:f>Лист1!$B$2:$B$5</c:f>
              <c:numCache>
                <c:formatCode>General</c:formatCode>
                <c:ptCount val="4"/>
                <c:pt idx="0">
                  <c:v>57</c:v>
                </c:pt>
                <c:pt idx="1">
                  <c:v>7</c:v>
                </c:pt>
                <c:pt idx="2">
                  <c:v>4</c:v>
                </c:pt>
              </c:numCache>
            </c:numRef>
          </c:val>
        </c:ser>
        <c:firstSliceAng val="0"/>
      </c:pieChart>
    </c:plotArea>
    <c:legend>
      <c:legendPos val="r"/>
      <c:legendEntry>
        <c:idx val="0"/>
        <c:txPr>
          <a:bodyPr/>
          <a:lstStyle/>
          <a:p>
            <a:pPr>
              <a:defRPr sz="3200"/>
            </a:pPr>
            <a:endParaRPr lang="ru-RU"/>
          </a:p>
        </c:txPr>
      </c:legendEntry>
      <c:legendEntry>
        <c:idx val="1"/>
        <c:txPr>
          <a:bodyPr/>
          <a:lstStyle/>
          <a:p>
            <a:pPr>
              <a:defRPr sz="3200"/>
            </a:pPr>
            <a:endParaRPr lang="ru-RU"/>
          </a:p>
        </c:txPr>
      </c:legendEntry>
      <c:legendEntry>
        <c:idx val="2"/>
        <c:txPr>
          <a:bodyPr/>
          <a:lstStyle/>
          <a:p>
            <a:pPr>
              <a:defRPr sz="3200"/>
            </a:pPr>
            <a:endParaRPr lang="ru-RU"/>
          </a:p>
        </c:txPr>
      </c:legendEntry>
      <c:legendEntry>
        <c:idx val="3"/>
        <c:delete val="1"/>
      </c:legendEntry>
      <c:layout>
        <c:manualLayout>
          <c:xMode val="edge"/>
          <c:yMode val="edge"/>
          <c:x val="0.73452068477904309"/>
          <c:y val="0.35221112204724414"/>
          <c:w val="0.24533645195197873"/>
          <c:h val="0.49680099802583644"/>
        </c:manualLayout>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Лист1!$B$1</c:f>
              <c:strCache>
                <c:ptCount val="1"/>
                <c:pt idx="0">
                  <c:v>Столбец1</c:v>
                </c:pt>
              </c:strCache>
            </c:strRef>
          </c:tx>
          <c:explosion val="25"/>
          <c:dPt>
            <c:idx val="0"/>
            <c:spPr>
              <a:solidFill>
                <a:srgbClr val="FF7C80"/>
              </a:solidFill>
            </c:spPr>
          </c:dPt>
          <c:dPt>
            <c:idx val="1"/>
            <c:spPr>
              <a:solidFill>
                <a:srgbClr val="0070C0"/>
              </a:solidFill>
            </c:spPr>
          </c:dPt>
          <c:cat>
            <c:strRef>
              <c:f>Лист1!$A$2:$A$5</c:f>
              <c:strCache>
                <c:ptCount val="2"/>
                <c:pt idx="0">
                  <c:v>Да</c:v>
                </c:pt>
                <c:pt idx="1">
                  <c:v>Нет</c:v>
                </c:pt>
              </c:strCache>
            </c:strRef>
          </c:cat>
          <c:val>
            <c:numRef>
              <c:f>Лист1!$B$2:$B$5</c:f>
              <c:numCache>
                <c:formatCode>General</c:formatCode>
                <c:ptCount val="4"/>
                <c:pt idx="0">
                  <c:v>57</c:v>
                </c:pt>
                <c:pt idx="1">
                  <c:v>43</c:v>
                </c:pt>
              </c:numCache>
            </c:numRef>
          </c:val>
        </c:ser>
      </c:pie3DChart>
    </c:plotArea>
    <c:legend>
      <c:legendPos val="r"/>
      <c:legendEntry>
        <c:idx val="2"/>
        <c:delete val="1"/>
      </c:legendEntry>
      <c:legendEntry>
        <c:idx val="3"/>
        <c:delete val="1"/>
      </c:legendEntry>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Лист1!$B$1</c:f>
              <c:strCache>
                <c:ptCount val="1"/>
                <c:pt idx="0">
                  <c:v>Продажи</c:v>
                </c:pt>
              </c:strCache>
            </c:strRef>
          </c:tx>
          <c:explosion val="25"/>
          <c:dPt>
            <c:idx val="0"/>
            <c:spPr>
              <a:solidFill>
                <a:srgbClr val="00B050"/>
              </a:solidFill>
            </c:spPr>
          </c:dPt>
          <c:dPt>
            <c:idx val="1"/>
            <c:explosion val="24"/>
            <c:spPr>
              <a:solidFill>
                <a:srgbClr val="66FFFF"/>
              </a:solidFill>
            </c:spPr>
          </c:dPt>
          <c:dPt>
            <c:idx val="2"/>
            <c:explosion val="26"/>
            <c:spPr>
              <a:solidFill>
                <a:srgbClr val="FFFF66"/>
              </a:solidFill>
            </c:spPr>
          </c:dPt>
          <c:cat>
            <c:strRef>
              <c:f>Лист1!$A$2:$A$5</c:f>
              <c:strCache>
                <c:ptCount val="3"/>
                <c:pt idx="0">
                  <c:v>Да</c:v>
                </c:pt>
                <c:pt idx="1">
                  <c:v>Нет</c:v>
                </c:pt>
                <c:pt idx="2">
                  <c:v>Не знаю</c:v>
                </c:pt>
              </c:strCache>
            </c:strRef>
          </c:cat>
          <c:val>
            <c:numRef>
              <c:f>Лист1!$B$2:$B$5</c:f>
              <c:numCache>
                <c:formatCode>General</c:formatCode>
                <c:ptCount val="4"/>
                <c:pt idx="0">
                  <c:v>91</c:v>
                </c:pt>
                <c:pt idx="1">
                  <c:v>3</c:v>
                </c:pt>
                <c:pt idx="2">
                  <c:v>6</c:v>
                </c:pt>
              </c:numCache>
            </c:numRef>
          </c:val>
        </c:ser>
        <c:firstSliceAng val="0"/>
      </c:pieChart>
    </c:plotArea>
    <c:legend>
      <c:legendPos val="r"/>
      <c:legendEntry>
        <c:idx val="0"/>
        <c:txPr>
          <a:bodyPr/>
          <a:lstStyle/>
          <a:p>
            <a:pPr>
              <a:defRPr sz="2800">
                <a:solidFill>
                  <a:schemeClr val="bg1"/>
                </a:solidFill>
                <a:effectLst>
                  <a:glow rad="101600">
                    <a:srgbClr val="00B050">
                      <a:alpha val="60000"/>
                    </a:srgbClr>
                  </a:glow>
                </a:effectLst>
              </a:defRPr>
            </a:pPr>
            <a:endParaRPr lang="ru-RU"/>
          </a:p>
        </c:txPr>
      </c:legendEntry>
      <c:legendEntry>
        <c:idx val="1"/>
        <c:txPr>
          <a:bodyPr/>
          <a:lstStyle/>
          <a:p>
            <a:pPr>
              <a:defRPr sz="2800">
                <a:solidFill>
                  <a:schemeClr val="bg1"/>
                </a:solidFill>
                <a:effectLst>
                  <a:glow rad="101600">
                    <a:srgbClr val="00B0F0">
                      <a:alpha val="60000"/>
                    </a:srgbClr>
                  </a:glow>
                </a:effectLst>
              </a:defRPr>
            </a:pPr>
            <a:endParaRPr lang="ru-RU"/>
          </a:p>
        </c:txPr>
      </c:legendEntry>
      <c:legendEntry>
        <c:idx val="2"/>
        <c:txPr>
          <a:bodyPr/>
          <a:lstStyle/>
          <a:p>
            <a:pPr>
              <a:defRPr sz="2800">
                <a:solidFill>
                  <a:schemeClr val="bg1"/>
                </a:solidFill>
                <a:effectLst>
                  <a:glow rad="101600">
                    <a:srgbClr val="FFFF00">
                      <a:alpha val="60000"/>
                    </a:srgbClr>
                  </a:glow>
                </a:effectLst>
              </a:defRPr>
            </a:pPr>
            <a:endParaRPr lang="ru-RU"/>
          </a:p>
        </c:txPr>
      </c:legendEntry>
      <c:legendEntry>
        <c:idx val="3"/>
        <c:delete val="1"/>
      </c:legendEntry>
      <c:layout>
        <c:manualLayout>
          <c:xMode val="edge"/>
          <c:yMode val="edge"/>
          <c:x val="0.71868090854998012"/>
          <c:y val="0.25480950710218231"/>
          <c:w val="0.27005152913537284"/>
          <c:h val="0.37264492701947965"/>
        </c:manualLayout>
      </c:layout>
    </c:legend>
    <c:plotVisOnly val="1"/>
  </c:chart>
  <c:txPr>
    <a:bodyPr/>
    <a:lstStyle/>
    <a:p>
      <a:pPr>
        <a:defRPr sz="18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31C33-F5C0-4004-94EA-7DC72A549596}" type="datetimeFigureOut">
              <a:rPr lang="ru-RU" smtClean="0"/>
              <a:pPr/>
              <a:t>19.01.2015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9A992-4D59-4F1C-AC14-B3DF6A13133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a:t>
            </a:r>
            <a:endParaRPr lang="ru-RU" dirty="0"/>
          </a:p>
        </p:txBody>
      </p:sp>
      <p:sp>
        <p:nvSpPr>
          <p:cNvPr id="4" name="Номер слайда 3"/>
          <p:cNvSpPr>
            <a:spLocks noGrp="1"/>
          </p:cNvSpPr>
          <p:nvPr>
            <p:ph type="sldNum" sz="quarter" idx="10"/>
          </p:nvPr>
        </p:nvSpPr>
        <p:spPr/>
        <p:txBody>
          <a:bodyPr/>
          <a:lstStyle/>
          <a:p>
            <a:fld id="{9B69A992-4D59-4F1C-AC14-B3DF6A131339}"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pPr/>
              <a:t>19.01.2015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051" name="Заголовок 1"/>
          <p:cNvSpPr>
            <a:spLocks noGrp="1"/>
          </p:cNvSpPr>
          <p:nvPr>
            <p:ph type="title"/>
          </p:nvPr>
        </p:nvSpPr>
        <p:spPr>
          <a:xfrm>
            <a:off x="0" y="214290"/>
            <a:ext cx="9144000" cy="1928770"/>
          </a:xfrm>
        </p:spPr>
        <p:txBody>
          <a:bodyPr>
            <a:normAutofit fontScale="90000"/>
          </a:bodyPr>
          <a:lstStyle/>
          <a:p>
            <a:r>
              <a:rPr lang="en-US"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2">
                      <a:lumMod val="60000"/>
                      <a:lumOff val="40000"/>
                      <a:alpha val="40000"/>
                    </a:schemeClr>
                  </a:glow>
                </a:effectLst>
                <a:latin typeface="Bookman Old Style" pitchFamily="18" charset="0"/>
              </a:rPr>
              <a:t>V</a:t>
            </a:r>
            <a:r>
              <a:rPr lang="ru-RU"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2">
                      <a:lumMod val="60000"/>
                      <a:lumOff val="40000"/>
                      <a:alpha val="40000"/>
                    </a:schemeClr>
                  </a:glow>
                </a:effectLst>
                <a:latin typeface="Bookman Old Style" pitchFamily="18" charset="0"/>
              </a:rPr>
              <a:t> научная конференция учащихся ФНПУ СОГПИ по</a:t>
            </a:r>
            <a:br>
              <a:rPr lang="ru-RU"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2">
                      <a:lumMod val="60000"/>
                      <a:lumOff val="40000"/>
                      <a:alpha val="40000"/>
                    </a:schemeClr>
                  </a:glow>
                </a:effectLst>
                <a:latin typeface="Bookman Old Style" pitchFamily="18" charset="0"/>
              </a:rPr>
            </a:br>
            <a:r>
              <a:rPr lang="ru-RU"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2">
                      <a:lumMod val="60000"/>
                      <a:lumOff val="40000"/>
                      <a:alpha val="40000"/>
                    </a:schemeClr>
                  </a:glow>
                </a:effectLst>
                <a:latin typeface="Bookman Old Style" pitchFamily="18" charset="0"/>
              </a:rPr>
              <a:t>«Ступенькам науки в будущее»</a:t>
            </a:r>
            <a:r>
              <a:rPr lang="ru-RU" sz="20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t/>
            </a:r>
            <a:br>
              <a:rPr lang="ru-RU" sz="20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br>
            <a:endParaRPr lang="ru-RU" sz="24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endParaRPr>
          </a:p>
        </p:txBody>
      </p:sp>
      <p:sp>
        <p:nvSpPr>
          <p:cNvPr id="2052" name="Содержимое 2"/>
          <p:cNvSpPr>
            <a:spLocks noGrp="1"/>
          </p:cNvSpPr>
          <p:nvPr>
            <p:ph idx="1"/>
          </p:nvPr>
        </p:nvSpPr>
        <p:spPr>
          <a:xfrm>
            <a:off x="0" y="2111370"/>
            <a:ext cx="5000628" cy="4746630"/>
          </a:xfrm>
        </p:spPr>
        <p:txBody>
          <a:bodyPr>
            <a:normAutofit fontScale="25000" lnSpcReduction="20000"/>
            <a:scene3d>
              <a:camera prst="orthographicFront"/>
              <a:lightRig rig="balanced" dir="t">
                <a:rot lat="0" lon="0" rev="2100000"/>
              </a:lightRig>
            </a:scene3d>
            <a:sp3d extrusionH="57150" prstMaterial="metal">
              <a:bevelT w="38100" h="25400"/>
              <a:contourClr>
                <a:schemeClr val="bg2"/>
              </a:contourClr>
            </a:sp3d>
          </a:bodyPr>
          <a:lstStyle/>
          <a:p>
            <a:pPr>
              <a:buFont typeface="Arial" charset="0"/>
              <a:buNone/>
            </a:pPr>
            <a:r>
              <a:rPr lang="ru-RU" sz="3600" b="1" i="1" dirty="0" smtClean="0">
                <a:ln w="50800"/>
                <a:solidFill>
                  <a:schemeClr val="bg1">
                    <a:shade val="50000"/>
                  </a:schemeClr>
                </a:solidFill>
                <a:effectLst>
                  <a:glow rad="228600">
                    <a:schemeClr val="accent1">
                      <a:satMod val="175000"/>
                      <a:alpha val="40000"/>
                    </a:schemeClr>
                  </a:glow>
                </a:effectLst>
              </a:rPr>
              <a:t> </a:t>
            </a:r>
            <a:r>
              <a:rPr lang="ru-RU" sz="9600" b="1" i="1" u="sng" dirty="0" smtClean="0">
                <a:ln w="50800"/>
                <a:blipFill>
                  <a:blip r:embed="rId2"/>
                  <a:tile tx="0" ty="0" sx="100000" sy="100000" flip="none" algn="tl"/>
                </a:blipFill>
                <a:effectLst>
                  <a:glow rad="228600">
                    <a:schemeClr val="accent1">
                      <a:satMod val="175000"/>
                      <a:alpha val="40000"/>
                    </a:schemeClr>
                  </a:glow>
                </a:effectLst>
                <a:latin typeface="Arial" charset="0"/>
              </a:rPr>
              <a:t>Направление:</a:t>
            </a:r>
            <a:r>
              <a:rPr lang="ru-RU" sz="9600" b="1" i="1" dirty="0" smtClean="0">
                <a:ln w="50800"/>
                <a:blipFill>
                  <a:blip r:embed="rId2"/>
                  <a:tile tx="0" ty="0" sx="100000" sy="100000" flip="none" algn="tl"/>
                </a:blipFill>
                <a:effectLst>
                  <a:glow rad="228600">
                    <a:schemeClr val="accent1">
                      <a:satMod val="175000"/>
                      <a:alpha val="40000"/>
                    </a:schemeClr>
                  </a:glow>
                </a:effectLst>
                <a:latin typeface="Arial" charset="0"/>
              </a:rPr>
              <a:t>  </a:t>
            </a:r>
          </a:p>
          <a:p>
            <a:pPr>
              <a:buFont typeface="Arial" charset="0"/>
              <a:buNone/>
            </a:pPr>
            <a:r>
              <a:rPr lang="ru-RU" sz="9600" b="1" i="1" dirty="0" smtClean="0">
                <a:ln w="50800"/>
                <a:solidFill>
                  <a:schemeClr val="accent3">
                    <a:lumMod val="50000"/>
                  </a:schemeClr>
                </a:solidFill>
                <a:effectLst>
                  <a:glow rad="101600">
                    <a:schemeClr val="tx1">
                      <a:lumMod val="95000"/>
                      <a:alpha val="60000"/>
                    </a:schemeClr>
                  </a:glow>
                </a:effectLst>
                <a:latin typeface="Arial" charset="0"/>
              </a:rPr>
              <a:t>Технология</a:t>
            </a:r>
          </a:p>
          <a:p>
            <a:pPr>
              <a:buFont typeface="Arial" charset="0"/>
              <a:buNone/>
            </a:pPr>
            <a:r>
              <a:rPr lang="ru-RU" sz="9600" b="1" i="1" dirty="0" smtClean="0">
                <a:ln w="50800"/>
                <a:solidFill>
                  <a:schemeClr val="bg1">
                    <a:shade val="50000"/>
                  </a:schemeClr>
                </a:solidFill>
                <a:latin typeface="Arial" charset="0"/>
              </a:rPr>
              <a:t> </a:t>
            </a:r>
            <a:r>
              <a:rPr lang="ru-RU" sz="9600" b="1" i="1" u="sng" dirty="0" smtClean="0">
                <a:ln w="50800"/>
                <a:blipFill>
                  <a:blip r:embed="rId2"/>
                  <a:tile tx="0" ty="0" sx="100000" sy="100000" flip="none" algn="tl"/>
                </a:blipFill>
                <a:effectLst>
                  <a:glow rad="228600">
                    <a:schemeClr val="accent1">
                      <a:satMod val="175000"/>
                      <a:alpha val="40000"/>
                    </a:schemeClr>
                  </a:glow>
                </a:effectLst>
                <a:latin typeface="Arial" charset="0"/>
              </a:rPr>
              <a:t>Название работы</a:t>
            </a:r>
            <a:r>
              <a:rPr lang="ru-RU" sz="9600" b="1" i="1" dirty="0" smtClean="0">
                <a:ln w="50800"/>
                <a:blipFill>
                  <a:blip r:embed="rId2"/>
                  <a:tile tx="0" ty="0" sx="100000" sy="100000" flip="none" algn="tl"/>
                </a:blipFill>
                <a:effectLst>
                  <a:glow rad="228600">
                    <a:schemeClr val="accent1">
                      <a:satMod val="175000"/>
                      <a:alpha val="40000"/>
                    </a:schemeClr>
                  </a:glow>
                </a:effectLst>
                <a:latin typeface="Arial" charset="0"/>
              </a:rPr>
              <a:t>: </a:t>
            </a:r>
          </a:p>
          <a:p>
            <a:pPr>
              <a:buFont typeface="Arial" charset="0"/>
              <a:buNone/>
            </a:pPr>
            <a:r>
              <a:rPr lang="ru-RU" sz="9600" b="1" i="1" dirty="0" smtClean="0">
                <a:ln w="50800"/>
                <a:solidFill>
                  <a:schemeClr val="accent3">
                    <a:lumMod val="50000"/>
                  </a:schemeClr>
                </a:solidFill>
                <a:effectLst>
                  <a:glow rad="101600">
                    <a:schemeClr val="tx1">
                      <a:lumMod val="95000"/>
                      <a:alpha val="60000"/>
                    </a:schemeClr>
                  </a:glow>
                </a:effectLst>
                <a:latin typeface="Arial" charset="0"/>
              </a:rPr>
              <a:t>«</a:t>
            </a:r>
            <a:r>
              <a:rPr lang="ru-RU" sz="9600" b="1" i="1" dirty="0" err="1" smtClean="0">
                <a:ln w="50800"/>
                <a:solidFill>
                  <a:schemeClr val="accent3">
                    <a:lumMod val="50000"/>
                  </a:schemeClr>
                </a:solidFill>
                <a:effectLst>
                  <a:glow rad="101600">
                    <a:schemeClr val="tx1">
                      <a:lumMod val="95000"/>
                      <a:alpha val="60000"/>
                    </a:schemeClr>
                  </a:glow>
                </a:effectLst>
                <a:latin typeface="Arial" charset="0"/>
              </a:rPr>
              <a:t>Тедди</a:t>
            </a:r>
            <a:r>
              <a:rPr lang="ru-RU" sz="9600" b="1" i="1" dirty="0" smtClean="0">
                <a:ln w="50800"/>
                <a:solidFill>
                  <a:schemeClr val="accent3">
                    <a:lumMod val="50000"/>
                  </a:schemeClr>
                </a:solidFill>
                <a:effectLst>
                  <a:glow rad="101600">
                    <a:schemeClr val="tx1">
                      <a:lumMod val="95000"/>
                      <a:alpha val="60000"/>
                    </a:schemeClr>
                  </a:glow>
                </a:effectLst>
                <a:latin typeface="Arial" charset="0"/>
              </a:rPr>
              <a:t>, откуда ты родом»</a:t>
            </a:r>
          </a:p>
          <a:p>
            <a:pPr>
              <a:buFont typeface="Arial" charset="0"/>
              <a:buNone/>
            </a:pPr>
            <a:r>
              <a:rPr lang="ru-RU" sz="9600" b="1" i="1" u="sng" dirty="0" smtClean="0">
                <a:ln w="50800"/>
                <a:blipFill>
                  <a:blip r:embed="rId2"/>
                  <a:tile tx="0" ty="0" sx="100000" sy="100000" flip="none" algn="tl"/>
                </a:blipFill>
                <a:effectLst>
                  <a:glow rad="228600">
                    <a:schemeClr val="accent1">
                      <a:satMod val="175000"/>
                      <a:alpha val="40000"/>
                    </a:schemeClr>
                  </a:glow>
                </a:effectLst>
                <a:latin typeface="Arial" charset="0"/>
              </a:rPr>
              <a:t>Автор работы:</a:t>
            </a:r>
            <a:r>
              <a:rPr lang="ru-RU" sz="9600" b="1" i="1" dirty="0" smtClean="0">
                <a:ln w="50800"/>
                <a:blipFill>
                  <a:blip r:embed="rId2"/>
                  <a:tile tx="0" ty="0" sx="100000" sy="100000" flip="none" algn="tl"/>
                </a:blipFill>
                <a:effectLst>
                  <a:glow rad="228600">
                    <a:schemeClr val="accent1">
                      <a:satMod val="175000"/>
                      <a:alpha val="40000"/>
                    </a:schemeClr>
                  </a:glow>
                </a:effectLst>
                <a:latin typeface="Arial" charset="0"/>
              </a:rPr>
              <a:t> </a:t>
            </a:r>
          </a:p>
          <a:p>
            <a:pPr>
              <a:buFont typeface="Arial" charset="0"/>
              <a:buNone/>
            </a:pPr>
            <a:r>
              <a:rPr lang="ru-RU" sz="9600" b="1" i="1" dirty="0" err="1" smtClean="0">
                <a:ln w="50800"/>
                <a:solidFill>
                  <a:schemeClr val="accent3">
                    <a:lumMod val="50000"/>
                  </a:schemeClr>
                </a:solidFill>
                <a:effectLst>
                  <a:glow rad="101600">
                    <a:schemeClr val="tx1">
                      <a:lumMod val="95000"/>
                      <a:alpha val="60000"/>
                    </a:schemeClr>
                  </a:glow>
                </a:effectLst>
                <a:latin typeface="Arial" charset="0"/>
              </a:rPr>
              <a:t>Голлоева</a:t>
            </a:r>
            <a:r>
              <a:rPr lang="ru-RU" sz="9600" b="1" i="1" dirty="0" smtClean="0">
                <a:ln w="50800"/>
                <a:solidFill>
                  <a:schemeClr val="accent3">
                    <a:lumMod val="50000"/>
                  </a:schemeClr>
                </a:solidFill>
                <a:effectLst>
                  <a:glow rad="101600">
                    <a:schemeClr val="tx1">
                      <a:lumMod val="95000"/>
                      <a:alpha val="60000"/>
                    </a:schemeClr>
                  </a:glow>
                </a:effectLst>
                <a:latin typeface="Arial" charset="0"/>
              </a:rPr>
              <a:t>  Кристина</a:t>
            </a:r>
          </a:p>
          <a:p>
            <a:pPr>
              <a:buFont typeface="Arial" charset="0"/>
              <a:buNone/>
            </a:pPr>
            <a:r>
              <a:rPr lang="ru-RU" sz="9600" b="1" i="1" u="sng" dirty="0" smtClean="0">
                <a:ln w="50800"/>
                <a:blipFill>
                  <a:blip r:embed="rId2"/>
                  <a:tile tx="0" ty="0" sx="100000" sy="100000" flip="none" algn="tl"/>
                </a:blipFill>
                <a:effectLst>
                  <a:glow rad="228600">
                    <a:schemeClr val="accent1">
                      <a:satMod val="175000"/>
                      <a:alpha val="40000"/>
                    </a:schemeClr>
                  </a:glow>
                </a:effectLst>
                <a:latin typeface="Arial" charset="0"/>
              </a:rPr>
              <a:t>Место выполнения:</a:t>
            </a:r>
          </a:p>
          <a:p>
            <a:pPr>
              <a:buFont typeface="Arial" charset="0"/>
              <a:buNone/>
            </a:pPr>
            <a:r>
              <a:rPr lang="ru-RU" sz="9600" b="1" i="1" dirty="0" smtClean="0">
                <a:ln w="50800"/>
                <a:solidFill>
                  <a:schemeClr val="bg1">
                    <a:shade val="50000"/>
                  </a:schemeClr>
                </a:solidFill>
                <a:latin typeface="Arial" charset="0"/>
              </a:rPr>
              <a:t> </a:t>
            </a:r>
            <a:r>
              <a:rPr lang="ru-RU" sz="9600" b="1" i="1" dirty="0" smtClean="0">
                <a:ln w="50800"/>
                <a:solidFill>
                  <a:schemeClr val="accent3">
                    <a:lumMod val="50000"/>
                  </a:schemeClr>
                </a:solidFill>
                <a:effectLst>
                  <a:glow rad="101600">
                    <a:schemeClr val="tx1">
                      <a:lumMod val="95000"/>
                      <a:alpha val="60000"/>
                    </a:schemeClr>
                  </a:glow>
                </a:effectLst>
                <a:latin typeface="Arial" charset="0"/>
              </a:rPr>
              <a:t>МБОУ СОШ № 46</a:t>
            </a:r>
          </a:p>
          <a:p>
            <a:pPr>
              <a:buFont typeface="Arial" charset="0"/>
              <a:buNone/>
            </a:pPr>
            <a:r>
              <a:rPr lang="ru-RU" sz="9600" b="1" i="1" u="sng" dirty="0" smtClean="0">
                <a:ln w="50800"/>
                <a:blipFill>
                  <a:blip r:embed="rId2"/>
                  <a:tile tx="0" ty="0" sx="100000" sy="100000" flip="none" algn="tl"/>
                </a:blipFill>
                <a:effectLst>
                  <a:glow rad="228600">
                    <a:schemeClr val="accent1">
                      <a:satMod val="175000"/>
                      <a:alpha val="40000"/>
                    </a:schemeClr>
                  </a:glow>
                </a:effectLst>
                <a:latin typeface="Arial" charset="0"/>
              </a:rPr>
              <a:t>Научный руководитель:</a:t>
            </a:r>
          </a:p>
          <a:p>
            <a:pPr>
              <a:buFont typeface="Arial" charset="0"/>
              <a:buNone/>
            </a:pPr>
            <a:r>
              <a:rPr lang="ru-RU" sz="9600" b="1" i="1" u="sng" dirty="0" err="1" smtClean="0">
                <a:ln w="50800"/>
                <a:solidFill>
                  <a:schemeClr val="accent3">
                    <a:lumMod val="50000"/>
                  </a:schemeClr>
                </a:solidFill>
                <a:effectLst>
                  <a:glow rad="101600">
                    <a:schemeClr val="tx1">
                      <a:lumMod val="95000"/>
                      <a:alpha val="60000"/>
                    </a:schemeClr>
                  </a:glow>
                </a:effectLst>
                <a:latin typeface="Arial" charset="0"/>
              </a:rPr>
              <a:t>Коченова</a:t>
            </a:r>
            <a:r>
              <a:rPr lang="ru-RU" sz="9600" b="1" i="1" u="sng" dirty="0" smtClean="0">
                <a:ln w="50800"/>
                <a:solidFill>
                  <a:schemeClr val="accent3">
                    <a:lumMod val="50000"/>
                  </a:schemeClr>
                </a:solidFill>
                <a:effectLst>
                  <a:glow rad="101600">
                    <a:schemeClr val="tx1">
                      <a:lumMod val="95000"/>
                      <a:alpha val="60000"/>
                    </a:schemeClr>
                  </a:glow>
                </a:effectLst>
                <a:latin typeface="Arial" charset="0"/>
              </a:rPr>
              <a:t> </a:t>
            </a:r>
            <a:r>
              <a:rPr lang="ru-RU" sz="9600" b="1" i="1" u="sng" dirty="0" err="1" smtClean="0">
                <a:ln w="50800"/>
                <a:solidFill>
                  <a:schemeClr val="accent3">
                    <a:lumMod val="50000"/>
                  </a:schemeClr>
                </a:solidFill>
                <a:effectLst>
                  <a:glow rad="101600">
                    <a:schemeClr val="tx1">
                      <a:lumMod val="95000"/>
                      <a:alpha val="60000"/>
                    </a:schemeClr>
                  </a:glow>
                </a:effectLst>
                <a:latin typeface="Arial" charset="0"/>
              </a:rPr>
              <a:t>Инга</a:t>
            </a:r>
            <a:r>
              <a:rPr lang="ru-RU" sz="9600" b="1" i="1" u="sng" dirty="0" smtClean="0">
                <a:ln w="50800"/>
                <a:solidFill>
                  <a:schemeClr val="accent3">
                    <a:lumMod val="50000"/>
                  </a:schemeClr>
                </a:solidFill>
                <a:effectLst>
                  <a:glow rad="101600">
                    <a:schemeClr val="tx1">
                      <a:lumMod val="95000"/>
                      <a:alpha val="60000"/>
                    </a:schemeClr>
                  </a:glow>
                </a:effectLst>
                <a:latin typeface="Arial" charset="0"/>
              </a:rPr>
              <a:t> </a:t>
            </a:r>
            <a:r>
              <a:rPr lang="ru-RU" sz="9600" b="1" i="1" u="sng" dirty="0" smtClean="0">
                <a:ln w="50800"/>
                <a:solidFill>
                  <a:schemeClr val="accent3">
                    <a:lumMod val="50000"/>
                  </a:schemeClr>
                </a:solidFill>
                <a:effectLst>
                  <a:glow rad="101600">
                    <a:schemeClr val="tx1">
                      <a:lumMod val="95000"/>
                      <a:alpha val="60000"/>
                    </a:schemeClr>
                  </a:glow>
                </a:effectLst>
                <a:latin typeface="Arial" charset="0"/>
              </a:rPr>
              <a:t>Олеговна</a:t>
            </a:r>
          </a:p>
          <a:p>
            <a:pPr>
              <a:buFont typeface="Arial" charset="0"/>
              <a:buNone/>
            </a:pPr>
            <a:r>
              <a:rPr lang="ru-RU" sz="11200" b="1" i="1" dirty="0" smtClean="0">
                <a:ln w="50800"/>
                <a:solidFill>
                  <a:schemeClr val="bg1">
                    <a:shade val="50000"/>
                  </a:schemeClr>
                </a:solidFill>
              </a:rPr>
              <a:t>     </a:t>
            </a:r>
          </a:p>
          <a:p>
            <a:pPr>
              <a:buFont typeface="Arial" charset="0"/>
              <a:buNone/>
            </a:pPr>
            <a:endParaRPr lang="ru-RU" sz="3600" b="1" dirty="0" smtClean="0">
              <a:ln w="50800"/>
              <a:solidFill>
                <a:schemeClr val="bg1">
                  <a:shade val="50000"/>
                </a:schemeClr>
              </a:solidFill>
            </a:endParaRPr>
          </a:p>
          <a:p>
            <a:pPr>
              <a:buFont typeface="Arial" charset="0"/>
              <a:buNone/>
            </a:pPr>
            <a:r>
              <a:rPr lang="ru-RU" sz="3600" b="1" dirty="0" smtClean="0">
                <a:ln w="50800"/>
                <a:solidFill>
                  <a:schemeClr val="bg1">
                    <a:shade val="50000"/>
                  </a:schemeClr>
                </a:solidFill>
              </a:rPr>
              <a:t> </a:t>
            </a:r>
          </a:p>
          <a:p>
            <a:pPr>
              <a:buFont typeface="Arial" charset="0"/>
              <a:buNone/>
            </a:pPr>
            <a:endParaRPr lang="ru-RU" sz="2000" b="1" dirty="0" smtClean="0">
              <a:ln w="50800"/>
              <a:solidFill>
                <a:schemeClr val="bg1">
                  <a:shade val="50000"/>
                </a:schemeClr>
              </a:solidFill>
            </a:endParaRPr>
          </a:p>
          <a:p>
            <a:pPr>
              <a:buFont typeface="Arial" charset="0"/>
              <a:buNone/>
            </a:pPr>
            <a:endParaRPr lang="ru-RU" sz="2000" b="1" u="sng" dirty="0" smtClean="0">
              <a:ln w="50800"/>
              <a:solidFill>
                <a:schemeClr val="bg1">
                  <a:shade val="50000"/>
                </a:schemeClr>
              </a:solidFill>
            </a:endParaRPr>
          </a:p>
        </p:txBody>
      </p:sp>
      <p:pic>
        <p:nvPicPr>
          <p:cNvPr id="1026" name="Picture 2" descr="G:\IMG_2067.jpg"/>
          <p:cNvPicPr>
            <a:picLocks noChangeAspect="1" noChangeArrowheads="1"/>
          </p:cNvPicPr>
          <p:nvPr/>
        </p:nvPicPr>
        <p:blipFill>
          <a:blip r:embed="rId3" cstate="print"/>
          <a:srcRect/>
          <a:stretch>
            <a:fillRect/>
          </a:stretch>
        </p:blipFill>
        <p:spPr bwMode="auto">
          <a:xfrm>
            <a:off x="4572000" y="2071678"/>
            <a:ext cx="4477038" cy="4000528"/>
          </a:xfrm>
          <a:prstGeom prst="roundRect">
            <a:avLst>
              <a:gd name="adj" fmla="val 17713"/>
            </a:avLst>
          </a:prstGeom>
          <a:ln>
            <a:noFill/>
          </a:ln>
          <a:effectLst>
            <a:glow rad="228600">
              <a:schemeClr val="accent5">
                <a:satMod val="175000"/>
                <a:alpha val="40000"/>
              </a:schemeClr>
            </a:glow>
            <a:softEdge rad="112500"/>
          </a:effectLst>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40000"/>
                <a:lumOff val="60000"/>
              </a:schemeClr>
            </a:gs>
            <a:gs pos="20000">
              <a:srgbClr val="002060">
                <a:alpha val="73000"/>
              </a:srgbClr>
            </a:gs>
            <a:gs pos="50000">
              <a:srgbClr val="400040"/>
            </a:gs>
            <a:gs pos="75000">
              <a:srgbClr val="8F0040"/>
            </a:gs>
            <a:gs pos="89999">
              <a:srgbClr val="F27300"/>
            </a:gs>
            <a:gs pos="100000">
              <a:srgbClr val="FFBF00"/>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5072098" cy="582594"/>
          </a:xfrm>
        </p:spPr>
        <p:txBody>
          <a:bodyPr>
            <a:prstTxWarp prst="textWave4">
              <a:avLst>
                <a:gd name="adj1" fmla="val 6250"/>
                <a:gd name="adj2" fmla="val 376"/>
              </a:avLst>
            </a:prstTxWarp>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3600"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Н</a:t>
            </a:r>
            <a:r>
              <a:rPr lang="ru-RU" sz="3600" i="1" dirty="0" smtClean="0">
                <a:ln>
                  <a:prstDash val="solid"/>
                </a:ln>
                <a:solidFill>
                  <a:srgbClr val="FFCDCE"/>
                </a:solidFill>
                <a:effectLst>
                  <a:outerShdw blurRad="88000" dist="50800" dir="5040000" algn="tl">
                    <a:schemeClr val="accent4">
                      <a:tint val="80000"/>
                      <a:satMod val="250000"/>
                      <a:alpha val="45000"/>
                    </a:schemeClr>
                  </a:outerShdw>
                </a:effectLst>
              </a:rPr>
              <a:t>е</a:t>
            </a:r>
            <a:r>
              <a:rPr lang="ru-RU" sz="3600" i="1" dirty="0" smtClean="0">
                <a:ln>
                  <a:prstDash val="solid"/>
                </a:ln>
                <a:solidFill>
                  <a:srgbClr val="FF7C80"/>
                </a:solidFill>
                <a:effectLst>
                  <a:outerShdw blurRad="88000" dist="50800" dir="5040000" algn="tl">
                    <a:schemeClr val="accent4">
                      <a:tint val="80000"/>
                      <a:satMod val="250000"/>
                      <a:alpha val="45000"/>
                    </a:schemeClr>
                  </a:outerShdw>
                </a:effectLst>
              </a:rPr>
              <a:t>б</a:t>
            </a:r>
            <a:r>
              <a:rPr lang="ru-RU" sz="3600" i="1" dirty="0" smtClean="0">
                <a:ln>
                  <a:prstDash val="solid"/>
                </a:ln>
                <a:solidFill>
                  <a:schemeClr val="accent3">
                    <a:lumMod val="60000"/>
                    <a:lumOff val="40000"/>
                  </a:schemeClr>
                </a:solidFill>
                <a:effectLst>
                  <a:outerShdw blurRad="88000" dist="50800" dir="5040000" algn="tl">
                    <a:schemeClr val="accent4">
                      <a:tint val="80000"/>
                      <a:satMod val="250000"/>
                      <a:alpha val="45000"/>
                    </a:schemeClr>
                  </a:outerShdw>
                </a:effectLst>
              </a:rPr>
              <a:t>о</a:t>
            </a:r>
            <a:r>
              <a:rPr lang="ru-RU" sz="3600" i="1" dirty="0" smtClean="0">
                <a:ln>
                  <a:prstDash val="solid"/>
                </a:ln>
                <a:solidFill>
                  <a:schemeClr val="accent4">
                    <a:lumMod val="75000"/>
                  </a:schemeClr>
                </a:solidFill>
                <a:effectLst>
                  <a:outerShdw blurRad="88000" dist="50800" dir="5040000" algn="tl">
                    <a:schemeClr val="accent4">
                      <a:tint val="80000"/>
                      <a:satMod val="250000"/>
                      <a:alpha val="45000"/>
                    </a:schemeClr>
                  </a:outerShdw>
                </a:effectLst>
              </a:rPr>
              <a:t>л</a:t>
            </a:r>
            <a:r>
              <a:rPr lang="ru-RU" sz="3600" i="1" dirty="0" smtClean="0">
                <a:ln>
                  <a:prstDash val="solid"/>
                </a:ln>
                <a:solidFill>
                  <a:schemeClr val="bg2">
                    <a:lumMod val="60000"/>
                    <a:lumOff val="40000"/>
                  </a:schemeClr>
                </a:solidFill>
                <a:effectLst>
                  <a:outerShdw blurRad="88000" dist="50800" dir="5040000" algn="tl">
                    <a:schemeClr val="accent4">
                      <a:tint val="80000"/>
                      <a:satMod val="250000"/>
                      <a:alpha val="45000"/>
                    </a:schemeClr>
                  </a:outerShdw>
                </a:effectLst>
              </a:rPr>
              <a:t>ь</a:t>
            </a:r>
            <a:r>
              <a:rPr lang="ru-RU" sz="3600" i="1"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t>ш</a:t>
            </a:r>
            <a:r>
              <a:rPr lang="ru-RU" sz="3600" i="1" dirty="0" smtClean="0">
                <a:ln>
                  <a:prstDash val="solid"/>
                </a:ln>
                <a:solidFill>
                  <a:schemeClr val="tx1">
                    <a:lumMod val="65000"/>
                  </a:schemeClr>
                </a:solidFill>
                <a:effectLst>
                  <a:outerShdw blurRad="88000" dist="50800" dir="5040000" algn="tl">
                    <a:schemeClr val="accent4">
                      <a:tint val="80000"/>
                      <a:satMod val="250000"/>
                      <a:alpha val="45000"/>
                    </a:schemeClr>
                  </a:outerShdw>
                </a:effectLst>
              </a:rPr>
              <a:t>а</a:t>
            </a:r>
            <a:r>
              <a:rPr lang="ru-RU" sz="3600" i="1" dirty="0" smtClean="0">
                <a:ln>
                  <a:prstDash val="solid"/>
                </a:ln>
                <a:solidFill>
                  <a:schemeClr val="accent4">
                    <a:lumMod val="40000"/>
                    <a:lumOff val="60000"/>
                  </a:schemeClr>
                </a:solidFill>
                <a:effectLst>
                  <a:outerShdw blurRad="88000" dist="50800" dir="5040000" algn="tl">
                    <a:schemeClr val="accent4">
                      <a:tint val="80000"/>
                      <a:satMod val="250000"/>
                      <a:alpha val="45000"/>
                    </a:schemeClr>
                  </a:outerShdw>
                </a:effectLst>
              </a:rPr>
              <a:t>я</a:t>
            </a:r>
            <a:r>
              <a:rPr lang="ru-RU" sz="3600"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i="1" dirty="0" smtClean="0">
                <a:ln>
                  <a:prstDash val="solid"/>
                </a:ln>
                <a:solidFill>
                  <a:schemeClr val="tx2">
                    <a:lumMod val="50000"/>
                  </a:schemeClr>
                </a:solidFill>
                <a:effectLst>
                  <a:outerShdw blurRad="88000" dist="50800" dir="5040000" algn="tl">
                    <a:schemeClr val="accent4">
                      <a:tint val="80000"/>
                      <a:satMod val="250000"/>
                      <a:alpha val="45000"/>
                    </a:schemeClr>
                  </a:outerShdw>
                </a:effectLst>
              </a:rPr>
              <a:t>и</a:t>
            </a:r>
            <a:r>
              <a:rPr lang="ru-RU" sz="3600" i="1" dirty="0" smtClean="0">
                <a:ln>
                  <a:prstDash val="solid"/>
                </a:ln>
                <a:solidFill>
                  <a:schemeClr val="tx2">
                    <a:lumMod val="75000"/>
                  </a:schemeClr>
                </a:solidFill>
                <a:effectLst>
                  <a:outerShdw blurRad="88000" dist="50800" dir="5040000" algn="tl">
                    <a:schemeClr val="accent4">
                      <a:tint val="80000"/>
                      <a:satMod val="250000"/>
                      <a:alpha val="45000"/>
                    </a:schemeClr>
                  </a:outerShdw>
                </a:effectLst>
              </a:rPr>
              <a:t>с</a:t>
            </a:r>
            <a:r>
              <a:rPr lang="ru-RU" sz="3600"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т</a:t>
            </a:r>
            <a:r>
              <a:rPr lang="ru-RU" sz="3600" i="1" dirty="0" smtClean="0">
                <a:ln>
                  <a:prstDash val="solid"/>
                </a:ln>
                <a:solidFill>
                  <a:schemeClr val="bg2">
                    <a:lumMod val="60000"/>
                    <a:lumOff val="40000"/>
                  </a:schemeClr>
                </a:solidFill>
                <a:effectLst>
                  <a:outerShdw blurRad="88000" dist="50800" dir="5040000" algn="tl">
                    <a:schemeClr val="accent4">
                      <a:tint val="80000"/>
                      <a:satMod val="250000"/>
                      <a:alpha val="45000"/>
                    </a:schemeClr>
                  </a:outerShdw>
                </a:effectLst>
              </a:rPr>
              <a:t>о</a:t>
            </a:r>
            <a:r>
              <a:rPr lang="ru-RU" sz="3600" i="1" dirty="0" smtClean="0">
                <a:ln>
                  <a:prstDash val="solid"/>
                </a:ln>
                <a:solidFill>
                  <a:schemeClr val="accent3">
                    <a:lumMod val="40000"/>
                    <a:lumOff val="60000"/>
                  </a:schemeClr>
                </a:solidFill>
                <a:effectLst>
                  <a:outerShdw blurRad="88000" dist="50800" dir="5040000" algn="tl">
                    <a:schemeClr val="accent4">
                      <a:tint val="80000"/>
                      <a:satMod val="250000"/>
                      <a:alpha val="45000"/>
                    </a:schemeClr>
                  </a:outerShdw>
                </a:effectLst>
              </a:rPr>
              <a:t>р</a:t>
            </a:r>
            <a:r>
              <a:rPr lang="ru-RU" sz="3600" i="1" dirty="0" smtClean="0">
                <a:ln>
                  <a:prstDash val="solid"/>
                </a:ln>
                <a:solidFill>
                  <a:schemeClr val="accent6">
                    <a:lumMod val="60000"/>
                    <a:lumOff val="40000"/>
                  </a:schemeClr>
                </a:solidFill>
                <a:effectLst>
                  <a:outerShdw blurRad="88000" dist="50800" dir="5040000" algn="tl">
                    <a:schemeClr val="accent4">
                      <a:tint val="80000"/>
                      <a:satMod val="250000"/>
                      <a:alpha val="45000"/>
                    </a:schemeClr>
                  </a:outerShdw>
                </a:effectLst>
              </a:rPr>
              <a:t>и</a:t>
            </a:r>
            <a:r>
              <a:rPr lang="ru-RU" sz="3600" i="1" dirty="0" smtClean="0">
                <a:ln>
                  <a:prstDash val="solid"/>
                </a:ln>
                <a:solidFill>
                  <a:schemeClr val="tx1">
                    <a:lumMod val="85000"/>
                  </a:schemeClr>
                </a:solidFill>
                <a:effectLst>
                  <a:outerShdw blurRad="88000" dist="50800" dir="5040000" algn="tl">
                    <a:schemeClr val="accent4">
                      <a:tint val="80000"/>
                      <a:satMod val="250000"/>
                      <a:alpha val="45000"/>
                    </a:schemeClr>
                  </a:outerShdw>
                </a:effectLst>
              </a:rPr>
              <a:t>я</a:t>
            </a:r>
            <a:endParaRPr lang="ru-RU" sz="3600" i="1" dirty="0">
              <a:ln>
                <a:prstDash val="solid"/>
              </a:ln>
              <a:solidFill>
                <a:schemeClr val="tx1">
                  <a:lumMod val="85000"/>
                </a:schemeClr>
              </a:solidFill>
              <a:effectLst>
                <a:outerShdw blurRad="88000" dist="50800" dir="5040000" algn="tl">
                  <a:schemeClr val="accent4">
                    <a:tint val="80000"/>
                    <a:satMod val="250000"/>
                    <a:alpha val="45000"/>
                  </a:schemeClr>
                </a:outerShdw>
              </a:effectLst>
            </a:endParaRPr>
          </a:p>
        </p:txBody>
      </p:sp>
      <p:sp>
        <p:nvSpPr>
          <p:cNvPr id="3" name="Объект 2"/>
          <p:cNvSpPr>
            <a:spLocks noGrp="1"/>
          </p:cNvSpPr>
          <p:nvPr>
            <p:ph idx="1"/>
          </p:nvPr>
        </p:nvSpPr>
        <p:spPr>
          <a:xfrm>
            <a:off x="0" y="642918"/>
            <a:ext cx="8229600" cy="4709160"/>
          </a:xfrm>
        </p:spPr>
        <p:txBody>
          <a:bodyPr>
            <a:normAutofit/>
          </a:bodyPr>
          <a:lstStyle/>
          <a:p>
            <a:r>
              <a:rPr lang="ru-RU" sz="2400"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В один прекрасный весенний день, маленькая девочка играла около старого дома и заметила серого медведя в груде ненужных вещей.</a:t>
            </a:r>
            <a:endParaRPr lang="ru-RU" sz="2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2050" name="Picture 2" descr="C:\Users\User\Desktop\миша тедди\КАРТИНКИ ТЕДДИ\1.gif"/>
          <p:cNvPicPr>
            <a:picLocks noChangeAspect="1" noChangeArrowheads="1"/>
          </p:cNvPicPr>
          <p:nvPr/>
        </p:nvPicPr>
        <p:blipFill>
          <a:blip r:embed="rId2" cstate="print"/>
          <a:srcRect/>
          <a:stretch>
            <a:fillRect/>
          </a:stretch>
        </p:blipFill>
        <p:spPr bwMode="auto">
          <a:xfrm>
            <a:off x="428596" y="2071678"/>
            <a:ext cx="8072494" cy="4643470"/>
          </a:xfrm>
          <a:prstGeom prst="roundRect">
            <a:avLst/>
          </a:prstGeom>
          <a:ln>
            <a:noFill/>
          </a:ln>
          <a:effectLst>
            <a:softEdge rad="112500"/>
          </a:effectLst>
        </p:spPr>
      </p:pic>
    </p:spTree>
    <p:extLst>
      <p:ext uri="{BB962C8B-B14F-4D97-AF65-F5344CB8AC3E}">
        <p14:creationId xmlns="" xmlns:p14="http://schemas.microsoft.com/office/powerpoint/2010/main" val="2232988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chemeClr val="accent4">
                <a:lumMod val="60000"/>
                <a:lumOff val="40000"/>
              </a:schemeClr>
            </a:gs>
            <a:gs pos="58000">
              <a:schemeClr val="accent4">
                <a:lumMod val="75000"/>
                <a:alpha val="56000"/>
              </a:schemeClr>
            </a:gs>
            <a:gs pos="71001">
              <a:srgbClr val="C0524E"/>
            </a:gs>
            <a:gs pos="94000">
              <a:srgbClr val="EBDAD4"/>
            </a:gs>
            <a:gs pos="100000">
              <a:srgbClr val="55261C"/>
            </a:gs>
          </a:gsLst>
          <a:lin ang="8100000" scaled="1"/>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0"/>
            <a:ext cx="9001156" cy="6858000"/>
          </a:xfrm>
        </p:spPr>
        <p:txBody>
          <a:bodyPr>
            <a:normAutofit lnSpcReduction="10000"/>
          </a:bodyPr>
          <a:lstStyle/>
          <a:p>
            <a:r>
              <a:rPr lang="ru-RU" sz="2000" dirty="0" smtClean="0">
                <a:solidFill>
                  <a:schemeClr val="bg2">
                    <a:lumMod val="50000"/>
                  </a:schemeClr>
                </a:solidFill>
              </a:rPr>
              <a:t>Он не был похож на других медведей, которых она когда-либо видела. Девочка освободила мишку, затем приподняла повыше, чтобы получше рассмотреть его. </a:t>
            </a:r>
          </a:p>
          <a:p>
            <a:endParaRPr lang="ru-RU" sz="1600" dirty="0" smtClean="0">
              <a:solidFill>
                <a:schemeClr val="bg2">
                  <a:lumMod val="50000"/>
                </a:schemeClr>
              </a:solidFill>
            </a:endParaRPr>
          </a:p>
          <a:p>
            <a:pPr>
              <a:buNone/>
            </a:pPr>
            <a:r>
              <a:rPr lang="ru-RU" sz="1800" dirty="0" smtClean="0">
                <a:solidFill>
                  <a:schemeClr val="bg2">
                    <a:lumMod val="50000"/>
                  </a:schemeClr>
                </a:solidFill>
              </a:rPr>
              <a:t>Она подумала: «Он прекрасен!»</a:t>
            </a:r>
          </a:p>
          <a:p>
            <a:endParaRPr lang="ru-RU" sz="1800" dirty="0" smtClean="0">
              <a:solidFill>
                <a:schemeClr val="bg2">
                  <a:lumMod val="50000"/>
                </a:schemeClr>
              </a:solidFill>
            </a:endParaRPr>
          </a:p>
          <a:p>
            <a:pPr>
              <a:buNone/>
            </a:pPr>
            <a:r>
              <a:rPr lang="ru-RU" sz="1800" dirty="0" smtClean="0">
                <a:solidFill>
                  <a:schemeClr val="bg2">
                    <a:lumMod val="50000"/>
                  </a:schemeClr>
                </a:solidFill>
              </a:rPr>
              <a:t>Девочка быстро побежала домой</a:t>
            </a:r>
          </a:p>
          <a:p>
            <a:pPr>
              <a:buNone/>
            </a:pPr>
            <a:r>
              <a:rPr lang="ru-RU" sz="1800" dirty="0" smtClean="0">
                <a:solidFill>
                  <a:schemeClr val="bg2">
                    <a:lumMod val="50000"/>
                  </a:schemeClr>
                </a:solidFill>
              </a:rPr>
              <a:t>и попросила бабушку починить мишутку.</a:t>
            </a:r>
          </a:p>
          <a:p>
            <a:pPr>
              <a:buNone/>
            </a:pPr>
            <a:r>
              <a:rPr lang="ru-RU" sz="1800" dirty="0" smtClean="0">
                <a:solidFill>
                  <a:schemeClr val="bg2">
                    <a:lumMod val="50000"/>
                  </a:schemeClr>
                </a:solidFill>
              </a:rPr>
              <a:t>Она наблюдала как бабушка меняла его </a:t>
            </a:r>
          </a:p>
          <a:p>
            <a:pPr>
              <a:buNone/>
            </a:pPr>
            <a:r>
              <a:rPr lang="ru-RU" sz="1800" dirty="0" smtClean="0">
                <a:solidFill>
                  <a:schemeClr val="bg2">
                    <a:lumMod val="50000"/>
                  </a:schemeClr>
                </a:solidFill>
              </a:rPr>
              <a:t>Набивку и пришивала заплатки на дырочки.</a:t>
            </a:r>
          </a:p>
          <a:p>
            <a:pPr>
              <a:buNone/>
            </a:pPr>
            <a:endParaRPr lang="ru-RU" sz="1600" dirty="0" smtClean="0">
              <a:solidFill>
                <a:schemeClr val="bg2">
                  <a:lumMod val="50000"/>
                </a:schemeClr>
              </a:solidFill>
            </a:endParaRPr>
          </a:p>
          <a:p>
            <a:pPr>
              <a:buNone/>
            </a:pPr>
            <a:endParaRPr lang="ru-RU" sz="1600" dirty="0" smtClean="0">
              <a:solidFill>
                <a:schemeClr val="bg2">
                  <a:lumMod val="50000"/>
                </a:schemeClr>
              </a:solidFill>
            </a:endParaRPr>
          </a:p>
          <a:p>
            <a:pPr>
              <a:buNone/>
            </a:pPr>
            <a:endParaRPr lang="ru-RU" sz="1600" dirty="0" smtClean="0">
              <a:solidFill>
                <a:schemeClr val="bg2">
                  <a:lumMod val="50000"/>
                </a:schemeClr>
              </a:solidFill>
            </a:endParaRPr>
          </a:p>
          <a:p>
            <a:pPr>
              <a:buNone/>
            </a:pPr>
            <a:r>
              <a:rPr lang="ru-RU" sz="1600" dirty="0" smtClean="0">
                <a:solidFill>
                  <a:schemeClr val="bg2">
                    <a:lumMod val="50000"/>
                  </a:schemeClr>
                </a:solidFill>
              </a:rPr>
              <a:t>                                                                                            </a:t>
            </a:r>
            <a:r>
              <a:rPr lang="ru-RU" sz="1700" dirty="0" smtClean="0">
                <a:solidFill>
                  <a:schemeClr val="bg2">
                    <a:lumMod val="50000"/>
                  </a:schemeClr>
                </a:solidFill>
              </a:rPr>
              <a:t>Он был уникален среди медведей </a:t>
            </a:r>
            <a:r>
              <a:rPr lang="ru-RU" sz="1700" dirty="0" err="1" smtClean="0">
                <a:solidFill>
                  <a:schemeClr val="bg2">
                    <a:lumMod val="50000"/>
                  </a:schemeClr>
                </a:solidFill>
              </a:rPr>
              <a:t>Тедди</a:t>
            </a:r>
            <a:r>
              <a:rPr lang="ru-RU" sz="1700" dirty="0" smtClean="0">
                <a:solidFill>
                  <a:schemeClr val="bg2">
                    <a:lumMod val="50000"/>
                  </a:schemeClr>
                </a:solidFill>
              </a:rPr>
              <a:t>,</a:t>
            </a:r>
          </a:p>
          <a:p>
            <a:pPr>
              <a:buNone/>
            </a:pPr>
            <a:r>
              <a:rPr lang="ru-RU" sz="1700" dirty="0" smtClean="0">
                <a:solidFill>
                  <a:schemeClr val="bg2">
                    <a:lumMod val="50000"/>
                  </a:schemeClr>
                </a:solidFill>
              </a:rPr>
              <a:t>                                                                                       так как он был серого цвета, и у него был</a:t>
            </a:r>
          </a:p>
          <a:p>
            <a:pPr>
              <a:buNone/>
            </a:pPr>
            <a:r>
              <a:rPr lang="ru-RU" sz="1700" dirty="0" smtClean="0">
                <a:solidFill>
                  <a:schemeClr val="bg2">
                    <a:lumMod val="50000"/>
                  </a:schemeClr>
                </a:solidFill>
              </a:rPr>
              <a:t>                                                                                       синий нос.</a:t>
            </a:r>
          </a:p>
          <a:p>
            <a:pPr>
              <a:buNone/>
            </a:pPr>
            <a:r>
              <a:rPr lang="ru-RU" sz="1700" dirty="0" smtClean="0">
                <a:solidFill>
                  <a:schemeClr val="bg2">
                    <a:lumMod val="50000"/>
                  </a:schemeClr>
                </a:solidFill>
              </a:rPr>
              <a:t>                                                                                        </a:t>
            </a:r>
          </a:p>
          <a:p>
            <a:pPr>
              <a:buNone/>
            </a:pPr>
            <a:r>
              <a:rPr lang="ru-RU" sz="1700" dirty="0" smtClean="0">
                <a:solidFill>
                  <a:schemeClr val="bg2">
                    <a:lumMod val="50000"/>
                  </a:schemeClr>
                </a:solidFill>
              </a:rPr>
              <a:t>                                                                                        </a:t>
            </a:r>
          </a:p>
          <a:p>
            <a:pPr>
              <a:buNone/>
            </a:pPr>
            <a:r>
              <a:rPr lang="ru-RU" sz="1700" dirty="0" smtClean="0">
                <a:solidFill>
                  <a:schemeClr val="bg2">
                    <a:lumMod val="50000"/>
                  </a:schemeClr>
                </a:solidFill>
              </a:rPr>
              <a:t>                                                                                        С тех пор мишка стал одной из самых</a:t>
            </a:r>
          </a:p>
          <a:p>
            <a:pPr>
              <a:buNone/>
            </a:pPr>
            <a:r>
              <a:rPr lang="ru-RU" sz="1700" dirty="0" smtClean="0">
                <a:solidFill>
                  <a:schemeClr val="bg2">
                    <a:lumMod val="50000"/>
                  </a:schemeClr>
                </a:solidFill>
              </a:rPr>
              <a:t>                                                                                        популярных мягких игрушек, героем песен,                                                                      книг и мультфильмов, и даже объектом </a:t>
            </a:r>
          </a:p>
          <a:p>
            <a:pPr>
              <a:buNone/>
            </a:pPr>
            <a:r>
              <a:rPr lang="ru-RU" sz="1700" dirty="0" smtClean="0">
                <a:solidFill>
                  <a:schemeClr val="bg2">
                    <a:lumMod val="50000"/>
                  </a:schemeClr>
                </a:solidFill>
              </a:rPr>
              <a:t>                                                                                        коллекционирования.  </a:t>
            </a:r>
          </a:p>
          <a:p>
            <a:endParaRPr lang="ru-RU" sz="1600" dirty="0" smtClean="0">
              <a:solidFill>
                <a:schemeClr val="bg2">
                  <a:lumMod val="50000"/>
                </a:schemeClr>
              </a:solidFill>
            </a:endParaRPr>
          </a:p>
          <a:p>
            <a:endParaRPr lang="ru-RU" sz="1600" dirty="0" smtClean="0">
              <a:solidFill>
                <a:schemeClr val="bg2">
                  <a:lumMod val="50000"/>
                </a:schemeClr>
              </a:solidFill>
            </a:endParaRPr>
          </a:p>
          <a:p>
            <a:endParaRPr lang="ru-RU" sz="1600" dirty="0" smtClean="0">
              <a:solidFill>
                <a:schemeClr val="bg2">
                  <a:lumMod val="50000"/>
                </a:schemeClr>
              </a:solidFill>
            </a:endParaRPr>
          </a:p>
          <a:p>
            <a:endParaRPr lang="ru-RU" sz="1600" dirty="0" smtClean="0">
              <a:solidFill>
                <a:schemeClr val="bg2">
                  <a:lumMod val="50000"/>
                </a:schemeClr>
              </a:solidFill>
            </a:endParaRPr>
          </a:p>
        </p:txBody>
      </p:sp>
      <p:pic>
        <p:nvPicPr>
          <p:cNvPr id="3074" name="Picture 2" descr="C:\Users\User\Desktop\миша тедди\КАРТИНКИ ТЕДДИ\4.gif"/>
          <p:cNvPicPr>
            <a:picLocks noChangeAspect="1" noChangeArrowheads="1"/>
          </p:cNvPicPr>
          <p:nvPr/>
        </p:nvPicPr>
        <p:blipFill>
          <a:blip r:embed="rId2" cstate="print"/>
          <a:srcRect/>
          <a:stretch>
            <a:fillRect/>
          </a:stretch>
        </p:blipFill>
        <p:spPr bwMode="auto">
          <a:xfrm>
            <a:off x="4786314" y="714356"/>
            <a:ext cx="4071966" cy="2926726"/>
          </a:xfrm>
          <a:prstGeom prst="roundRect">
            <a:avLst/>
          </a:prstGeom>
          <a:ln>
            <a:noFill/>
          </a:ln>
          <a:effectLst>
            <a:softEdge rad="112500"/>
          </a:effectLst>
        </p:spPr>
      </p:pic>
      <p:pic>
        <p:nvPicPr>
          <p:cNvPr id="3075" name="Picture 3" descr="C:\Users\User\Desktop\миша тедди\КАРТИНКИ ТЕДДИ\woman-repair-teddy.gif"/>
          <p:cNvPicPr>
            <a:picLocks noChangeAspect="1" noChangeArrowheads="1"/>
          </p:cNvPicPr>
          <p:nvPr/>
        </p:nvPicPr>
        <p:blipFill>
          <a:blip r:embed="rId3" cstate="print"/>
          <a:srcRect/>
          <a:stretch>
            <a:fillRect/>
          </a:stretch>
        </p:blipFill>
        <p:spPr bwMode="auto">
          <a:xfrm>
            <a:off x="214282" y="3214686"/>
            <a:ext cx="4286280" cy="3214710"/>
          </a:xfrm>
          <a:prstGeom prst="round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108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3043230" cy="511156"/>
          </a:xfrm>
        </p:spPr>
        <p:txBody>
          <a:bodyPr>
            <a:noAutofit/>
          </a:bodyPr>
          <a:lstStyle/>
          <a:p>
            <a:r>
              <a:rPr lang="ru-RU" sz="3600" i="1" dirty="0" smtClean="0">
                <a:ln w="18415" cmpd="sng">
                  <a:solidFill>
                    <a:srgbClr val="FFFFFF"/>
                  </a:solidFill>
                  <a:prstDash val="solid"/>
                </a:ln>
                <a:solidFill>
                  <a:srgbClr val="66FFFF"/>
                </a:solidFill>
                <a:effectLst>
                  <a:outerShdw blurRad="63500" dir="3600000" algn="tl" rotWithShape="0">
                    <a:srgbClr val="000000">
                      <a:alpha val="70000"/>
                    </a:srgbClr>
                  </a:outerShdw>
                </a:effectLst>
                <a:latin typeface="Book Antiqua" pitchFamily="18" charset="0"/>
              </a:rPr>
              <a:t>Музеи</a:t>
            </a:r>
            <a:endParaRPr lang="ru-RU" sz="3600" i="1" dirty="0">
              <a:ln w="18415" cmpd="sng">
                <a:solidFill>
                  <a:srgbClr val="FFFFFF"/>
                </a:solidFill>
                <a:prstDash val="solid"/>
              </a:ln>
              <a:solidFill>
                <a:srgbClr val="66FFFF"/>
              </a:solidFill>
              <a:effectLst>
                <a:outerShdw blurRad="63500" dir="3600000" algn="tl" rotWithShape="0">
                  <a:srgbClr val="000000">
                    <a:alpha val="70000"/>
                  </a:srgbClr>
                </a:outerShdw>
              </a:effectLst>
              <a:latin typeface="Book Antiqua" pitchFamily="18" charset="0"/>
            </a:endParaRPr>
          </a:p>
        </p:txBody>
      </p:sp>
      <p:sp>
        <p:nvSpPr>
          <p:cNvPr id="3" name="Содержимое 2"/>
          <p:cNvSpPr>
            <a:spLocks noGrp="1"/>
          </p:cNvSpPr>
          <p:nvPr>
            <p:ph idx="1"/>
          </p:nvPr>
        </p:nvSpPr>
        <p:spPr>
          <a:xfrm>
            <a:off x="500034" y="785794"/>
            <a:ext cx="8229600" cy="1500198"/>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ru-RU" sz="2000" b="1" i="1" dirty="0" smtClean="0">
                <a:ln w="50800"/>
                <a:solidFill>
                  <a:schemeClr val="bg1">
                    <a:lumMod val="95000"/>
                    <a:lumOff val="5000"/>
                  </a:schemeClr>
                </a:solidFill>
              </a:rPr>
              <a:t>Музеи, посвященные этим плюшевым красавцам, есть по всей Европе. Например в Швейцарии, Бельгии, Германии, Чехии, Японии, Великобритании, Франции и Корее. Даже у нас в России есть один музей мишек </a:t>
            </a:r>
            <a:r>
              <a:rPr lang="ru-RU" sz="2000" b="1" i="1" dirty="0" err="1" smtClean="0">
                <a:ln w="50800"/>
                <a:solidFill>
                  <a:schemeClr val="bg1">
                    <a:lumMod val="95000"/>
                    <a:lumOff val="5000"/>
                  </a:schemeClr>
                </a:solidFill>
              </a:rPr>
              <a:t>Тедди</a:t>
            </a:r>
            <a:r>
              <a:rPr lang="ru-RU" sz="2000" b="1" i="1" dirty="0" smtClean="0">
                <a:ln w="50800"/>
                <a:solidFill>
                  <a:schemeClr val="bg1">
                    <a:lumMod val="95000"/>
                    <a:lumOff val="5000"/>
                  </a:schemeClr>
                </a:solidFill>
              </a:rPr>
              <a:t>.</a:t>
            </a:r>
            <a:endParaRPr lang="ru-RU" sz="2000" b="1" i="1" dirty="0">
              <a:ln w="50800"/>
              <a:solidFill>
                <a:schemeClr val="bg1">
                  <a:lumMod val="95000"/>
                  <a:lumOff val="5000"/>
                </a:schemeClr>
              </a:solidFill>
            </a:endParaRPr>
          </a:p>
        </p:txBody>
      </p:sp>
      <p:pic>
        <p:nvPicPr>
          <p:cNvPr id="8194" name="Picture 2" descr="C:\Users\User\Desktop\миша тедди\КАРТИНКИ ТЕДДИ\p2946.jpg.scaled1000.jpg"/>
          <p:cNvPicPr>
            <a:picLocks noChangeAspect="1" noChangeArrowheads="1"/>
          </p:cNvPicPr>
          <p:nvPr/>
        </p:nvPicPr>
        <p:blipFill>
          <a:blip r:embed="rId2" cstate="print"/>
          <a:srcRect/>
          <a:stretch>
            <a:fillRect/>
          </a:stretch>
        </p:blipFill>
        <p:spPr bwMode="auto">
          <a:xfrm>
            <a:off x="1285852" y="2071678"/>
            <a:ext cx="6572296" cy="4661330"/>
          </a:xfrm>
          <a:prstGeom prst="round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1714488"/>
          </a:xfrm>
        </p:spPr>
        <p:txBody>
          <a:bodyPr>
            <a:normAutofit/>
          </a:bodyPr>
          <a:lstStyle/>
          <a:p>
            <a:r>
              <a:rPr lang="ru-RU" sz="2000" b="1" i="1" dirty="0" smtClean="0">
                <a:latin typeface="Arial" pitchFamily="34" charset="0"/>
                <a:cs typeface="Arial" pitchFamily="34" charset="0"/>
              </a:rPr>
              <a:t>Там им отведены огромные помещения, где за стеклянными витринами они собирают жадные взгляды детишек. Большая часть экспонатов создана руками хозяев галереи, кстати, именно они ведут курсы по пошиву мягких игрушек при музее.</a:t>
            </a:r>
            <a:endParaRPr lang="ru-RU" sz="2000" b="1" i="1" dirty="0">
              <a:latin typeface="Arial" pitchFamily="34" charset="0"/>
              <a:cs typeface="Arial" pitchFamily="34" charset="0"/>
            </a:endParaRPr>
          </a:p>
        </p:txBody>
      </p:sp>
      <p:pic>
        <p:nvPicPr>
          <p:cNvPr id="9219" name="Picture 3" descr="C:\Users\User\Desktop\миша тедди\КАРТИНКИ ТЕДДИ\1.jpg"/>
          <p:cNvPicPr>
            <a:picLocks noChangeAspect="1" noChangeArrowheads="1"/>
          </p:cNvPicPr>
          <p:nvPr/>
        </p:nvPicPr>
        <p:blipFill>
          <a:blip r:embed="rId2" cstate="print"/>
          <a:srcRect/>
          <a:stretch>
            <a:fillRect/>
          </a:stretch>
        </p:blipFill>
        <p:spPr bwMode="auto">
          <a:xfrm>
            <a:off x="785786" y="1589482"/>
            <a:ext cx="7572428" cy="5268518"/>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gs>
            <a:gs pos="31000">
              <a:schemeClr val="accent6">
                <a:lumMod val="40000"/>
                <a:lumOff val="60000"/>
              </a:schemeClr>
            </a:gs>
            <a:gs pos="63000">
              <a:srgbClr val="FF0000"/>
            </a:gs>
            <a:gs pos="100000">
              <a:schemeClr val="bg1">
                <a:lumMod val="95000"/>
                <a:lumOff val="5000"/>
              </a:schemeClr>
            </a:gs>
          </a:gsLst>
          <a:path path="circle">
            <a:fillToRect t="100000" r="100000"/>
          </a:path>
          <a:tileRect l="-100000" b="-100000"/>
        </a:gradFill>
        <a:effectLst/>
      </p:bgPr>
    </p:bg>
    <p:spTree>
      <p:nvGrpSpPr>
        <p:cNvPr id="1" name=""/>
        <p:cNvGrpSpPr/>
        <p:nvPr/>
      </p:nvGrpSpPr>
      <p:grpSpPr>
        <a:xfrm>
          <a:off x="0" y="0"/>
          <a:ext cx="0" cy="0"/>
          <a:chOff x="0" y="0"/>
          <a:chExt cx="0" cy="0"/>
        </a:xfrm>
      </p:grpSpPr>
      <p:pic>
        <p:nvPicPr>
          <p:cNvPr id="10242" name="Picture 2" descr="C:\Users\User\Desktop\миша тедди\КАРТИНКИ ТЕДДИ\1_ (15).jpg"/>
          <p:cNvPicPr>
            <a:picLocks noGrp="1" noChangeAspect="1" noChangeArrowheads="1"/>
          </p:cNvPicPr>
          <p:nvPr>
            <p:ph idx="1"/>
          </p:nvPr>
        </p:nvPicPr>
        <p:blipFill>
          <a:blip r:embed="rId2" cstate="print"/>
          <a:srcRect/>
          <a:stretch>
            <a:fillRect/>
          </a:stretch>
        </p:blipFill>
        <p:spPr bwMode="auto">
          <a:xfrm>
            <a:off x="214282" y="714356"/>
            <a:ext cx="3929090" cy="53578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43" name="Picture 3" descr="C:\Users\User\Desktop\миша тедди\КАРТИНКИ ТЕДДИ\17.jpg"/>
          <p:cNvPicPr>
            <a:picLocks noChangeAspect="1" noChangeArrowheads="1"/>
          </p:cNvPicPr>
          <p:nvPr/>
        </p:nvPicPr>
        <p:blipFill>
          <a:blip r:embed="rId3" cstate="print"/>
          <a:srcRect/>
          <a:stretch>
            <a:fillRect/>
          </a:stretch>
        </p:blipFill>
        <p:spPr bwMode="auto">
          <a:xfrm>
            <a:off x="4714876" y="214290"/>
            <a:ext cx="4214842" cy="31611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44" name="Picture 4" descr="C:\Users\User\Desktop\миша тедди\КАРТИНКИ ТЕДДИ\15.jpg"/>
          <p:cNvPicPr>
            <a:picLocks noChangeAspect="1" noChangeArrowheads="1"/>
          </p:cNvPicPr>
          <p:nvPr/>
        </p:nvPicPr>
        <p:blipFill>
          <a:blip r:embed="rId4" cstate="print"/>
          <a:srcRect/>
          <a:stretch>
            <a:fillRect/>
          </a:stretch>
        </p:blipFill>
        <p:spPr bwMode="auto">
          <a:xfrm>
            <a:off x="4714876" y="3500438"/>
            <a:ext cx="4214842" cy="31611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40000"/>
                <a:lumOff val="60000"/>
              </a:schemeClr>
            </a:gs>
            <a:gs pos="45000">
              <a:srgbClr val="FFFF00"/>
            </a:gs>
            <a:gs pos="70000">
              <a:srgbClr val="FFFF00"/>
            </a:gs>
            <a:gs pos="100000">
              <a:schemeClr val="bg2">
                <a:lumMod val="5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338"/>
            <a:ext cx="9144000" cy="1357322"/>
          </a:xfrm>
        </p:spPr>
        <p:txBody>
          <a:bodyPr>
            <a:prstTxWarp prst="textTriangle">
              <a:avLst>
                <a:gd name="adj" fmla="val 30351"/>
              </a:avLst>
            </a:prstTxWarp>
            <a:normAutofit/>
          </a:bodyPr>
          <a:lstStyle/>
          <a:p>
            <a:r>
              <a:rPr lang="ru-RU"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Как же сшить мишку </a:t>
            </a:r>
            <a:r>
              <a:rPr lang="ru-RU" sz="4400" i="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Тедди</a:t>
            </a:r>
            <a:r>
              <a:rPr lang="ru-RU" sz="4400"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 самому?</a:t>
            </a:r>
            <a:endParaRPr lang="ru-RU" sz="4400"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3" name="Содержимое 2"/>
          <p:cNvSpPr>
            <a:spLocks noGrp="1"/>
          </p:cNvSpPr>
          <p:nvPr>
            <p:ph idx="1"/>
          </p:nvPr>
        </p:nvSpPr>
        <p:spPr>
          <a:xfrm>
            <a:off x="0" y="1214422"/>
            <a:ext cx="9144000" cy="1571636"/>
          </a:xfrm>
        </p:spPr>
        <p:txBody>
          <a:bodyPr>
            <a:noAutofit/>
          </a:bodyPr>
          <a:lstStyle/>
          <a:p>
            <a:pPr>
              <a:buNone/>
            </a:pPr>
            <a:r>
              <a:rPr lang="ru-RU" sz="2400" b="1" i="1" dirty="0" smtClean="0">
                <a:solidFill>
                  <a:schemeClr val="bg2">
                    <a:lumMod val="50000"/>
                  </a:schemeClr>
                </a:solidFill>
              </a:rPr>
              <a:t>     Наверное, любая девочка хоть раз в жизни мечтала собственными руками смастерить своего  любимого плюшевого медвежонка. На самом деле, шить мягкие игрушки - не так уж и сложно. В это я убедилась сама.</a:t>
            </a:r>
            <a:endParaRPr lang="ru-RU" sz="2400" b="1" i="1" dirty="0">
              <a:solidFill>
                <a:schemeClr val="bg2">
                  <a:lumMod val="50000"/>
                </a:schemeClr>
              </a:solidFill>
            </a:endParaRPr>
          </a:p>
        </p:txBody>
      </p:sp>
      <p:pic>
        <p:nvPicPr>
          <p:cNvPr id="4098" name="Picture 2" descr="C:\Users\User\Desktop\миша тедди\КАРТИНКИ ТЕДДИ\IMG_2037.jpg"/>
          <p:cNvPicPr>
            <a:picLocks noChangeAspect="1" noChangeArrowheads="1"/>
          </p:cNvPicPr>
          <p:nvPr/>
        </p:nvPicPr>
        <p:blipFill>
          <a:blip r:embed="rId2" cstate="print"/>
          <a:srcRect/>
          <a:stretch>
            <a:fillRect/>
          </a:stretch>
        </p:blipFill>
        <p:spPr bwMode="auto">
          <a:xfrm>
            <a:off x="142844" y="3071810"/>
            <a:ext cx="4286248" cy="3214686"/>
          </a:xfrm>
          <a:prstGeom prst="roundRect">
            <a:avLst/>
          </a:prstGeom>
          <a:solidFill>
            <a:srgbClr val="FFFFFF">
              <a:shade val="85000"/>
            </a:srgbClr>
          </a:solidFill>
          <a:ln w="88900" cap="sq">
            <a:solidFill>
              <a:schemeClr val="bg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099" name="Picture 3" descr="C:\Users\User\Desktop\миша тедди\КАРТИНКИ ТЕДДИ\IMG_2040.jpg"/>
          <p:cNvPicPr>
            <a:picLocks noChangeAspect="1" noChangeArrowheads="1"/>
          </p:cNvPicPr>
          <p:nvPr/>
        </p:nvPicPr>
        <p:blipFill>
          <a:blip r:embed="rId3" cstate="print"/>
          <a:srcRect/>
          <a:stretch>
            <a:fillRect/>
          </a:stretch>
        </p:blipFill>
        <p:spPr bwMode="auto">
          <a:xfrm>
            <a:off x="4714876" y="3071810"/>
            <a:ext cx="4286280" cy="3214710"/>
          </a:xfrm>
          <a:prstGeom prst="roundRect">
            <a:avLst/>
          </a:prstGeom>
          <a:solidFill>
            <a:srgbClr val="FFFFFF">
              <a:shade val="85000"/>
            </a:srgbClr>
          </a:solidFill>
          <a:ln w="88900" cap="sq">
            <a:solidFill>
              <a:schemeClr val="bg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13500000" scaled="1"/>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29058" y="214290"/>
            <a:ext cx="5429288" cy="1143008"/>
          </a:xfrm>
        </p:spPr>
        <p:txBody>
          <a:bodyPr>
            <a:no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buNone/>
            </a:pPr>
            <a:r>
              <a:rPr lang="ru-RU" sz="24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rPr>
              <a:t>В первую очередь нужно определиться с выбором ткани.</a:t>
            </a:r>
            <a:endParaRPr lang="ru-RU" sz="24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endParaRPr>
          </a:p>
        </p:txBody>
      </p:sp>
      <p:sp>
        <p:nvSpPr>
          <p:cNvPr id="5" name="TextBox 4"/>
          <p:cNvSpPr txBox="1"/>
          <p:nvPr/>
        </p:nvSpPr>
        <p:spPr>
          <a:xfrm>
            <a:off x="285720" y="3000372"/>
            <a:ext cx="6072230" cy="830997"/>
          </a:xfrm>
          <a:prstGeom prst="rect">
            <a:avLst/>
          </a:prstGeom>
          <a:noFill/>
        </p:spPr>
        <p:txBody>
          <a:bodyPr wrap="squar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24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rPr>
              <a:t>Первый шаг к созданию мишки - это сотворение каркаса из проволоки.</a:t>
            </a:r>
            <a:endParaRPr lang="ru-RU" sz="24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endParaRPr>
          </a:p>
        </p:txBody>
      </p:sp>
      <p:pic>
        <p:nvPicPr>
          <p:cNvPr id="5123" name="Picture 3" descr="C:\Users\User\Desktop\миша тедди\КАРТИНКИ ТЕДДИ\b36.jpg"/>
          <p:cNvPicPr>
            <a:picLocks noChangeAspect="1" noChangeArrowheads="1"/>
          </p:cNvPicPr>
          <p:nvPr/>
        </p:nvPicPr>
        <p:blipFill>
          <a:blip r:embed="rId2" cstate="print"/>
          <a:srcRect/>
          <a:stretch>
            <a:fillRect/>
          </a:stretch>
        </p:blipFill>
        <p:spPr bwMode="auto">
          <a:xfrm>
            <a:off x="6143636" y="1142984"/>
            <a:ext cx="2643206" cy="4325246"/>
          </a:xfrm>
          <a:prstGeom prst="rect">
            <a:avLst/>
          </a:prstGeom>
          <a:ln>
            <a:solidFill>
              <a:schemeClr val="bg2">
                <a:lumMod val="40000"/>
                <a:lumOff val="60000"/>
              </a:schemeClr>
            </a:solidFill>
          </a:ln>
          <a:effectLst>
            <a:glow rad="101600">
              <a:srgbClr val="FFCDCE">
                <a:alpha val="60000"/>
              </a:srgbClr>
            </a:glow>
            <a:softEdge rad="112500"/>
          </a:effectLst>
        </p:spPr>
      </p:pic>
      <p:sp>
        <p:nvSpPr>
          <p:cNvPr id="7" name="TextBox 6"/>
          <p:cNvSpPr txBox="1"/>
          <p:nvPr/>
        </p:nvSpPr>
        <p:spPr>
          <a:xfrm>
            <a:off x="4643438" y="5572140"/>
            <a:ext cx="4442883" cy="461665"/>
          </a:xfrm>
          <a:prstGeom prst="rect">
            <a:avLst/>
          </a:prstGeom>
          <a:noFill/>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24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rPr>
              <a:t>Следующий этап – выкройка. </a:t>
            </a:r>
            <a:endParaRPr lang="ru-RU" sz="24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01600">
                  <a:srgbClr val="002060">
                    <a:alpha val="60000"/>
                  </a:srgbClr>
                </a:glow>
                <a:outerShdw blurRad="88000" dist="50800" dir="5040000" algn="tl">
                  <a:schemeClr val="accent4">
                    <a:tint val="80000"/>
                    <a:satMod val="250000"/>
                    <a:alpha val="45000"/>
                  </a:schemeClr>
                </a:outerShdw>
              </a:effectLst>
            </a:endParaRPr>
          </a:p>
        </p:txBody>
      </p:sp>
      <p:pic>
        <p:nvPicPr>
          <p:cNvPr id="4099" name="Picture 3" descr="G:\IMG_2053.jpg"/>
          <p:cNvPicPr>
            <a:picLocks noChangeAspect="1" noChangeArrowheads="1"/>
          </p:cNvPicPr>
          <p:nvPr/>
        </p:nvPicPr>
        <p:blipFill>
          <a:blip r:embed="rId3" cstate="print"/>
          <a:srcRect r="5314" b="800"/>
          <a:stretch>
            <a:fillRect/>
          </a:stretch>
        </p:blipFill>
        <p:spPr bwMode="auto">
          <a:xfrm>
            <a:off x="0" y="0"/>
            <a:ext cx="4000528" cy="3000396"/>
          </a:xfrm>
          <a:prstGeom prst="roundRect">
            <a:avLst/>
          </a:prstGeom>
          <a:ln>
            <a:noFill/>
          </a:ln>
          <a:effectLst>
            <a:glow rad="101600">
              <a:srgbClr val="FFCDCE">
                <a:alpha val="40000"/>
              </a:srgbClr>
            </a:glow>
            <a:softEdge rad="112500"/>
          </a:effectLst>
        </p:spPr>
      </p:pic>
      <p:pic>
        <p:nvPicPr>
          <p:cNvPr id="4100" name="Picture 4" descr="G:\IMG_2059.jpg"/>
          <p:cNvPicPr>
            <a:picLocks noChangeAspect="1" noChangeArrowheads="1"/>
          </p:cNvPicPr>
          <p:nvPr/>
        </p:nvPicPr>
        <p:blipFill>
          <a:blip r:embed="rId4" cstate="print"/>
          <a:srcRect l="10909" b="2692"/>
          <a:stretch>
            <a:fillRect/>
          </a:stretch>
        </p:blipFill>
        <p:spPr bwMode="auto">
          <a:xfrm>
            <a:off x="428596" y="3929066"/>
            <a:ext cx="4000528" cy="2928934"/>
          </a:xfrm>
          <a:prstGeom prst="roundRect">
            <a:avLst/>
          </a:prstGeom>
          <a:ln>
            <a:noFill/>
          </a:ln>
          <a:effectLst>
            <a:glow rad="101600">
              <a:srgbClr val="FFCDCE">
                <a:alpha val="60000"/>
              </a:srgbClr>
            </a:glow>
            <a:softEdge rad="112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8"/>
            <a:ext cx="4857784" cy="1643074"/>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p>
            <a:r>
              <a:rPr lang="ru-RU" sz="2400" b="1" i="1" dirty="0" smtClean="0">
                <a:ln w="50800"/>
                <a:blipFill>
                  <a:blip r:embed="rId3"/>
                  <a:tile tx="0" ty="0" sx="100000" sy="100000" flip="none" algn="tl"/>
                </a:blipFill>
                <a:effectLst>
                  <a:glow rad="101600">
                    <a:schemeClr val="bg1">
                      <a:lumMod val="95000"/>
                      <a:lumOff val="5000"/>
                      <a:alpha val="60000"/>
                    </a:schemeClr>
                  </a:glow>
                </a:effectLst>
              </a:rPr>
              <a:t>После того, как выкройки готовы и вырезаны, приступаем к их сшиванию.</a:t>
            </a:r>
            <a:endParaRPr lang="ru-RU" sz="2400" b="1" i="1" dirty="0">
              <a:ln w="50800"/>
              <a:blipFill>
                <a:blip r:embed="rId3"/>
                <a:tile tx="0" ty="0" sx="100000" sy="100000" flip="none" algn="tl"/>
              </a:blipFill>
              <a:effectLst>
                <a:glow rad="101600">
                  <a:schemeClr val="bg1">
                    <a:lumMod val="95000"/>
                    <a:lumOff val="5000"/>
                    <a:alpha val="60000"/>
                  </a:schemeClr>
                </a:glow>
              </a:effectLst>
            </a:endParaRPr>
          </a:p>
        </p:txBody>
      </p:sp>
      <p:sp>
        <p:nvSpPr>
          <p:cNvPr id="5" name="TextBox 4"/>
          <p:cNvSpPr txBox="1"/>
          <p:nvPr/>
        </p:nvSpPr>
        <p:spPr>
          <a:xfrm>
            <a:off x="4942978" y="2928934"/>
            <a:ext cx="4201022" cy="461665"/>
          </a:xfrm>
          <a:prstGeom prst="rect">
            <a:avLst/>
          </a:prstGeom>
          <a:noFill/>
        </p:spPr>
        <p:txBody>
          <a:bodyPr wrap="none" rtlCol="0">
            <a:spAutoFit/>
          </a:bodyPr>
          <a:lstStyle/>
          <a:p>
            <a:r>
              <a:rPr lang="ru-RU" sz="2400" b="1" i="1" dirty="0" smtClean="0">
                <a:blipFill>
                  <a:blip r:embed="rId3"/>
                  <a:tile tx="0" ty="0" sx="100000" sy="100000" flip="none" algn="tl"/>
                </a:blipFill>
                <a:effectLst>
                  <a:glow rad="101600">
                    <a:schemeClr val="bg1">
                      <a:lumMod val="95000"/>
                      <a:lumOff val="5000"/>
                      <a:alpha val="60000"/>
                    </a:schemeClr>
                  </a:glow>
                </a:effectLst>
              </a:rPr>
              <a:t>Теперь займемся туловищем.</a:t>
            </a:r>
            <a:endParaRPr lang="ru-RU" sz="2400" b="1" i="1" dirty="0">
              <a:blipFill>
                <a:blip r:embed="rId3"/>
                <a:tile tx="0" ty="0" sx="100000" sy="100000" flip="none" algn="tl"/>
              </a:blipFill>
              <a:effectLst>
                <a:glow rad="101600">
                  <a:schemeClr val="bg1">
                    <a:lumMod val="95000"/>
                    <a:lumOff val="5000"/>
                    <a:alpha val="60000"/>
                  </a:schemeClr>
                </a:glow>
              </a:effectLst>
            </a:endParaRPr>
          </a:p>
        </p:txBody>
      </p:sp>
      <p:sp>
        <p:nvSpPr>
          <p:cNvPr id="7" name="TextBox 6"/>
          <p:cNvSpPr txBox="1"/>
          <p:nvPr/>
        </p:nvSpPr>
        <p:spPr>
          <a:xfrm>
            <a:off x="214282" y="4714884"/>
            <a:ext cx="4857752" cy="1938992"/>
          </a:xfrm>
          <a:prstGeom prst="rect">
            <a:avLst/>
          </a:prstGeom>
          <a:noFill/>
        </p:spPr>
        <p:txBody>
          <a:bodyPr wrap="square" rtlCol="0">
            <a:spAutoFit/>
          </a:bodyPr>
          <a:lstStyle/>
          <a:p>
            <a:r>
              <a:rPr lang="ru-RU" sz="2400" b="1" i="1" dirty="0" smtClean="0">
                <a:solidFill>
                  <a:srgbClr val="FFCDCE"/>
                </a:solidFill>
                <a:effectLst>
                  <a:glow rad="101600">
                    <a:schemeClr val="bg1">
                      <a:lumMod val="95000"/>
                      <a:lumOff val="5000"/>
                      <a:alpha val="60000"/>
                    </a:schemeClr>
                  </a:glow>
                </a:effectLst>
              </a:rPr>
              <a:t>Я считаю, что шить мягкие игрушки – это увлекательное и познавательное занятие, которое может превратиться в отличное хобби.</a:t>
            </a:r>
            <a:endParaRPr lang="ru-RU" sz="2400" b="1" i="1" dirty="0">
              <a:solidFill>
                <a:srgbClr val="FFCDCE"/>
              </a:solidFill>
              <a:effectLst>
                <a:glow rad="101600">
                  <a:schemeClr val="bg1">
                    <a:lumMod val="95000"/>
                    <a:lumOff val="5000"/>
                    <a:alpha val="60000"/>
                  </a:schemeClr>
                </a:glow>
              </a:effectLst>
            </a:endParaRPr>
          </a:p>
        </p:txBody>
      </p:sp>
      <p:pic>
        <p:nvPicPr>
          <p:cNvPr id="5123" name="Picture 3" descr="G:\IMG_2060.jpg"/>
          <p:cNvPicPr>
            <a:picLocks noChangeAspect="1" noChangeArrowheads="1"/>
          </p:cNvPicPr>
          <p:nvPr/>
        </p:nvPicPr>
        <p:blipFill>
          <a:blip r:embed="rId4" cstate="print"/>
          <a:srcRect/>
          <a:stretch>
            <a:fillRect/>
          </a:stretch>
        </p:blipFill>
        <p:spPr bwMode="auto">
          <a:xfrm>
            <a:off x="285720" y="1500175"/>
            <a:ext cx="4143404" cy="32147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4" name="Picture 4" descr="G:\IMG_2063.jpg"/>
          <p:cNvPicPr>
            <a:picLocks noChangeAspect="1" noChangeArrowheads="1"/>
          </p:cNvPicPr>
          <p:nvPr/>
        </p:nvPicPr>
        <p:blipFill>
          <a:blip r:embed="rId5" cstate="print"/>
          <a:srcRect/>
          <a:stretch>
            <a:fillRect/>
          </a:stretch>
        </p:blipFill>
        <p:spPr bwMode="auto">
          <a:xfrm>
            <a:off x="5143472" y="0"/>
            <a:ext cx="4000528" cy="291566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125" name="Picture 5" descr="G:\IMG_2065.jpg"/>
          <p:cNvPicPr>
            <a:picLocks noChangeAspect="1" noChangeArrowheads="1"/>
          </p:cNvPicPr>
          <p:nvPr/>
        </p:nvPicPr>
        <p:blipFill>
          <a:blip r:embed="rId6" cstate="print"/>
          <a:srcRect/>
          <a:stretch>
            <a:fillRect/>
          </a:stretch>
        </p:blipFill>
        <p:spPr bwMode="auto">
          <a:xfrm>
            <a:off x="4993442" y="3643315"/>
            <a:ext cx="4150558" cy="32146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0" scaled="1"/>
          <a:tileRect/>
        </a:gradFill>
        <a:effectLst/>
      </p:bgPr>
    </p:bg>
    <p:spTree>
      <p:nvGrpSpPr>
        <p:cNvPr id="1" name=""/>
        <p:cNvGrpSpPr/>
        <p:nvPr/>
      </p:nvGrpSpPr>
      <p:grpSpPr>
        <a:xfrm>
          <a:off x="0" y="0"/>
          <a:ext cx="0" cy="0"/>
          <a:chOff x="0" y="0"/>
          <a:chExt cx="0" cy="0"/>
        </a:xfrm>
      </p:grpSpPr>
      <p:pic>
        <p:nvPicPr>
          <p:cNvPr id="6146" name="Picture 2" descr="G:\IMG_2069.jpg"/>
          <p:cNvPicPr>
            <a:picLocks noGrp="1" noChangeAspect="1" noChangeArrowheads="1"/>
          </p:cNvPicPr>
          <p:nvPr>
            <p:ph idx="1"/>
          </p:nvPr>
        </p:nvPicPr>
        <p:blipFill>
          <a:blip r:embed="rId2" cstate="print"/>
          <a:srcRect/>
          <a:stretch>
            <a:fillRect/>
          </a:stretch>
        </p:blipFill>
        <p:spPr bwMode="auto">
          <a:xfrm>
            <a:off x="571472" y="285728"/>
            <a:ext cx="8001024" cy="6357958"/>
          </a:xfrm>
          <a:prstGeom prst="roundRect">
            <a:avLst/>
          </a:prstGeom>
          <a:ln>
            <a:noFill/>
          </a:ln>
          <a:effectLst>
            <a:glow rad="101600">
              <a:schemeClr val="accent3">
                <a:satMod val="175000"/>
                <a:alpha val="40000"/>
              </a:schemeClr>
            </a:glow>
            <a:outerShdw blurRad="190500" algn="tl" rotWithShape="0">
              <a:srgbClr val="000000">
                <a:alpha val="70000"/>
              </a:srgbClr>
            </a:outerShdw>
          </a:effectLst>
          <a:scene3d>
            <a:camera prst="orthographicFront"/>
            <a:lightRig rig="threePt" dir="t"/>
          </a:scene3d>
          <a:sp3d>
            <a:bevelT w="101600" prst="riblet"/>
          </a:sp3d>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214446"/>
          </a:xfrm>
        </p:spPr>
        <p:txBody>
          <a:bodyPr>
            <a:normAutofit fontScale="90000"/>
          </a:bodyPr>
          <a:lstStyle/>
          <a:p>
            <a:r>
              <a:rPr lang="ru-RU" i="1" dirty="0" smtClean="0">
                <a:solidFill>
                  <a:schemeClr val="accent2">
                    <a:lumMod val="75000"/>
                  </a:schemeClr>
                </a:solidFill>
                <a:effectLst/>
              </a:rPr>
              <a:t>Интересные факты о мишках </a:t>
            </a:r>
            <a:r>
              <a:rPr lang="ru-RU" i="1" dirty="0" err="1" smtClean="0">
                <a:solidFill>
                  <a:schemeClr val="accent2">
                    <a:lumMod val="75000"/>
                  </a:schemeClr>
                </a:solidFill>
                <a:effectLst/>
              </a:rPr>
              <a:t>Тедди</a:t>
            </a:r>
            <a:r>
              <a:rPr lang="ru-RU" i="1" dirty="0" smtClean="0">
                <a:solidFill>
                  <a:schemeClr val="accent2">
                    <a:lumMod val="75000"/>
                  </a:schemeClr>
                </a:solidFill>
                <a:effectLst/>
              </a:rPr>
              <a:t>.</a:t>
            </a:r>
            <a:endParaRPr lang="ru-RU" i="1" dirty="0">
              <a:solidFill>
                <a:schemeClr val="accent2">
                  <a:lumMod val="75000"/>
                </a:schemeClr>
              </a:solidFill>
              <a:effectLst/>
            </a:endParaRPr>
          </a:p>
        </p:txBody>
      </p:sp>
      <p:sp>
        <p:nvSpPr>
          <p:cNvPr id="3" name="Содержимое 2"/>
          <p:cNvSpPr>
            <a:spLocks noGrp="1"/>
          </p:cNvSpPr>
          <p:nvPr>
            <p:ph idx="1"/>
          </p:nvPr>
        </p:nvSpPr>
        <p:spPr/>
        <p:txBody>
          <a:bodyPr/>
          <a:lstStyle/>
          <a:p>
            <a:r>
              <a:rPr lang="ru-RU" dirty="0" smtClean="0">
                <a:solidFill>
                  <a:srgbClr val="0000CC"/>
                </a:solidFill>
                <a:effectLst>
                  <a:glow rad="101600">
                    <a:srgbClr val="66FFFF">
                      <a:alpha val="60000"/>
                    </a:srgbClr>
                  </a:glow>
                </a:effectLst>
              </a:rPr>
              <a:t>1. В 2003 году, в год столетнего юбилея игрушки, проходил чемпионат «</a:t>
            </a:r>
            <a:r>
              <a:rPr lang="ru-RU" dirty="0" err="1" smtClean="0">
                <a:solidFill>
                  <a:srgbClr val="0000CC"/>
                </a:solidFill>
                <a:effectLst>
                  <a:glow rad="101600">
                    <a:srgbClr val="66FFFF">
                      <a:alpha val="60000"/>
                    </a:srgbClr>
                  </a:glow>
                </a:effectLst>
              </a:rPr>
              <a:t>Евро-Тедди</a:t>
            </a:r>
            <a:r>
              <a:rPr lang="ru-RU" dirty="0" smtClean="0">
                <a:solidFill>
                  <a:srgbClr val="0000CC"/>
                </a:solidFill>
                <a:effectLst>
                  <a:glow rad="101600">
                    <a:srgbClr val="66FFFF">
                      <a:alpha val="60000"/>
                    </a:srgbClr>
                  </a:glow>
                </a:effectLst>
              </a:rPr>
              <a:t>», где свои изделия представили 200 изготовителей из Европы и Америки.</a:t>
            </a:r>
          </a:p>
          <a:p>
            <a:r>
              <a:rPr lang="ru-RU" dirty="0" smtClean="0">
                <a:solidFill>
                  <a:srgbClr val="0000CC"/>
                </a:solidFill>
                <a:effectLst>
                  <a:glow rad="101600">
                    <a:srgbClr val="66FFFF">
                      <a:alpha val="60000"/>
                    </a:srgbClr>
                  </a:glow>
                </a:effectLst>
              </a:rPr>
              <a:t>2. Плюшевый медвежонок стал талисманом для многих артистов, звёзд шоу – бизнеса. </a:t>
            </a:r>
          </a:p>
          <a:p>
            <a:r>
              <a:rPr lang="ru-RU" dirty="0" smtClean="0">
                <a:solidFill>
                  <a:srgbClr val="0000CC"/>
                </a:solidFill>
                <a:effectLst>
                  <a:glow rad="101600">
                    <a:srgbClr val="66FFFF">
                      <a:alpha val="60000"/>
                    </a:srgbClr>
                  </a:glow>
                </a:effectLst>
              </a:rPr>
              <a:t>3. Самый дорогой мишка </a:t>
            </a:r>
            <a:r>
              <a:rPr lang="ru-RU" dirty="0" err="1" smtClean="0">
                <a:solidFill>
                  <a:srgbClr val="0000CC"/>
                </a:solidFill>
                <a:effectLst>
                  <a:glow rad="101600">
                    <a:srgbClr val="66FFFF">
                      <a:alpha val="60000"/>
                    </a:srgbClr>
                  </a:glow>
                </a:effectLst>
              </a:rPr>
              <a:t>Тедди</a:t>
            </a:r>
            <a:r>
              <a:rPr lang="ru-RU" dirty="0" smtClean="0">
                <a:solidFill>
                  <a:srgbClr val="0000CC"/>
                </a:solidFill>
                <a:effectLst>
                  <a:glow rad="101600">
                    <a:srgbClr val="66FFFF">
                      <a:alpha val="60000"/>
                    </a:srgbClr>
                  </a:glow>
                </a:effectLst>
              </a:rPr>
              <a:t> стоит $2,1 млн.</a:t>
            </a:r>
          </a:p>
          <a:p>
            <a:r>
              <a:rPr lang="ru-RU" dirty="0" smtClean="0">
                <a:solidFill>
                  <a:srgbClr val="0000CC"/>
                </a:solidFill>
                <a:effectLst>
                  <a:glow rad="101600">
                    <a:srgbClr val="66FFFF">
                      <a:alpha val="60000"/>
                    </a:srgbClr>
                  </a:glow>
                </a:effectLst>
              </a:rPr>
              <a:t>4. Плюшевые мишки </a:t>
            </a:r>
            <a:r>
              <a:rPr lang="en-US" dirty="0" smtClean="0">
                <a:solidFill>
                  <a:srgbClr val="0000CC"/>
                </a:solidFill>
                <a:effectLst>
                  <a:glow rad="101600">
                    <a:srgbClr val="66FFFF">
                      <a:alpha val="60000"/>
                    </a:srgbClr>
                  </a:glow>
                </a:effectLst>
              </a:rPr>
              <a:t>Teddy</a:t>
            </a:r>
            <a:r>
              <a:rPr lang="ru-RU" dirty="0" smtClean="0">
                <a:solidFill>
                  <a:srgbClr val="0000CC"/>
                </a:solidFill>
                <a:effectLst>
                  <a:glow rad="101600">
                    <a:srgbClr val="66FFFF">
                      <a:alpha val="60000"/>
                    </a:srgbClr>
                  </a:glow>
                </a:effectLst>
              </a:rPr>
              <a:t> дебютируют в мире моды.</a:t>
            </a:r>
            <a:endParaRPr lang="ru-RU" dirty="0">
              <a:solidFill>
                <a:srgbClr val="0000CC"/>
              </a:solidFill>
              <a:effectLst>
                <a:glow rad="101600">
                  <a:srgbClr val="66FFFF">
                    <a:alpha val="60000"/>
                  </a:srgb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3853733"/>
            <a:ext cx="6400800" cy="1752600"/>
          </a:xfrm>
        </p:spPr>
        <p:txBody>
          <a:bodyPr>
            <a:normAutofit/>
          </a:bodyPr>
          <a:lstStyle/>
          <a:p>
            <a:endParaRPr lang="ru-RU" dirty="0"/>
          </a:p>
        </p:txBody>
      </p:sp>
      <p:pic>
        <p:nvPicPr>
          <p:cNvPr id="1026" name="Picture 2" descr="C:\Users\123\Desktop\1312144667_teddy-toy-5.jpg"/>
          <p:cNvPicPr>
            <a:picLocks noChangeAspect="1" noChangeArrowheads="1"/>
          </p:cNvPicPr>
          <p:nvPr/>
        </p:nvPicPr>
        <p:blipFill>
          <a:blip r:embed="rId3" cstate="print">
            <a:clrChange>
              <a:clrFrom>
                <a:srgbClr val="88807D"/>
              </a:clrFrom>
              <a:clrTo>
                <a:srgbClr val="88807D">
                  <a:alpha val="0"/>
                </a:srgbClr>
              </a:clrTo>
            </a:clrChange>
            <a:lum bright="40000" contrast="-40000"/>
            <a:extLst>
              <a:ext uri="{28A0092B-C50C-407E-A947-70E740481C1C}">
                <a14:useLocalDpi xmlns=""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0" y="0"/>
            <a:ext cx="9144000" cy="830997"/>
          </a:xfrm>
          <a:prstGeom prst="rect">
            <a:avLst/>
          </a:prstGeom>
          <a:noFill/>
        </p:spPr>
        <p:txBody>
          <a:bodyPr wrap="square" rtlCol="0">
            <a:spAutoFit/>
            <a:scene3d>
              <a:camera prst="orthographicFront"/>
              <a:lightRig rig="threePt" dir="t"/>
            </a:scene3d>
            <a:sp3d extrusionH="57150">
              <a:bevelT w="57150" h="38100" prst="hardEdge"/>
            </a:sp3d>
          </a:bodyPr>
          <a:lstStyle/>
          <a:p>
            <a:pPr algn="ctr"/>
            <a:r>
              <a:rPr lang="ru-RU" sz="4800" b="1" i="1" dirty="0" smtClean="0">
                <a:ln w="1905"/>
                <a:solidFill>
                  <a:srgbClr val="FF0000"/>
                </a:solidFill>
                <a:effectLst>
                  <a:glow rad="228600">
                    <a:srgbClr val="FF7C80">
                      <a:alpha val="40000"/>
                    </a:srgbClr>
                  </a:glow>
                  <a:innerShdw blurRad="69850" dist="43180" dir="5400000">
                    <a:srgbClr val="000000">
                      <a:alpha val="65000"/>
                    </a:srgbClr>
                  </a:innerShdw>
                </a:effectLst>
              </a:rPr>
              <a:t>Введение.</a:t>
            </a:r>
            <a:endParaRPr lang="ru-RU" sz="4800" b="1" i="1" dirty="0">
              <a:ln w="1905"/>
              <a:solidFill>
                <a:srgbClr val="FF0000"/>
              </a:solidFill>
              <a:effectLst>
                <a:glow rad="228600">
                  <a:srgbClr val="FF7C80">
                    <a:alpha val="40000"/>
                  </a:srgbClr>
                </a:glow>
                <a:innerShdw blurRad="69850" dist="43180" dir="5400000">
                  <a:srgbClr val="000000">
                    <a:alpha val="65000"/>
                  </a:srgbClr>
                </a:innerShdw>
              </a:effectLst>
            </a:endParaRPr>
          </a:p>
        </p:txBody>
      </p:sp>
      <p:sp>
        <p:nvSpPr>
          <p:cNvPr id="7" name="TextBox 6"/>
          <p:cNvSpPr txBox="1"/>
          <p:nvPr/>
        </p:nvSpPr>
        <p:spPr>
          <a:xfrm>
            <a:off x="4643438" y="1500174"/>
            <a:ext cx="4500562" cy="5170646"/>
          </a:xfrm>
          <a:prstGeom prst="rect">
            <a:avLst/>
          </a:prstGeom>
          <a:noFill/>
        </p:spPr>
        <p:txBody>
          <a:bodyPr wrap="square" rtlCol="0">
            <a:spAutoFit/>
          </a:bodyPr>
          <a:lstStyle/>
          <a:p>
            <a:r>
              <a:rPr lang="ru-RU" sz="3200" i="1" dirty="0" smtClean="0">
                <a:ln w="18415" cmpd="sng">
                  <a:solidFill>
                    <a:srgbClr val="C00000"/>
                  </a:solidFill>
                  <a:prstDash val="solid"/>
                </a:ln>
                <a:solidFill>
                  <a:srgbClr val="FF0000"/>
                </a:solidFill>
                <a:effectLst>
                  <a:glow rad="101600">
                    <a:srgbClr val="FFE1E2"/>
                  </a:glow>
                  <a:outerShdw blurRad="63500" dir="3600000" algn="tl" rotWithShape="0">
                    <a:srgbClr val="000000">
                      <a:alpha val="70000"/>
                    </a:srgbClr>
                  </a:outerShdw>
                </a:effectLst>
              </a:rPr>
              <a:t>Каждая вещь на свете имеет свою историю. Игрушки также запечатлели в себе историю человечества, они – ее очевидцы и свидетели. А еще игрушки – воспитатели, учителя и наставники.</a:t>
            </a:r>
          </a:p>
          <a:p>
            <a:endParaRPr lang="ru-RU" sz="2400" i="1" dirty="0" smtClean="0">
              <a:ln w="18415" cmpd="sng">
                <a:solidFill>
                  <a:srgbClr val="C00000"/>
                </a:solidFill>
                <a:prstDash val="solid"/>
              </a:ln>
              <a:solidFill>
                <a:srgbClr val="FF0000"/>
              </a:solidFill>
              <a:effectLst>
                <a:glow rad="101600">
                  <a:srgbClr val="FFE1E2"/>
                </a:glow>
                <a:outerShdw blurRad="63500" dir="3600000" algn="tl" rotWithShape="0">
                  <a:srgbClr val="000000">
                    <a:alpha val="70000"/>
                  </a:srgbClr>
                </a:outerShdw>
              </a:effectLst>
            </a:endParaRPr>
          </a:p>
          <a:p>
            <a:endParaRPr lang="ru-RU" dirty="0">
              <a:ln>
                <a:solidFill>
                  <a:srgbClr val="FF0000"/>
                </a:solidFill>
              </a:ln>
              <a:solidFill>
                <a:srgbClr val="FF0000"/>
              </a:solidFill>
              <a:effectLst>
                <a:glow rad="101600">
                  <a:srgbClr val="FFCDCE"/>
                </a:glow>
              </a:effectLst>
            </a:endParaRPr>
          </a:p>
        </p:txBody>
      </p:sp>
      <p:pic>
        <p:nvPicPr>
          <p:cNvPr id="4" name="Picture 2" descr="C:\Documents and Settings\User\Рабочий стол\КАРТИНКИ ТЕДДИ\IMG_2033.jpg"/>
          <p:cNvPicPr>
            <a:picLocks noChangeAspect="1" noChangeArrowheads="1"/>
          </p:cNvPicPr>
          <p:nvPr/>
        </p:nvPicPr>
        <p:blipFill>
          <a:blip r:embed="rId4" cstate="print">
            <a:lum bright="-20000" contrast="20000"/>
          </a:blip>
          <a:srcRect/>
          <a:stretch>
            <a:fillRect/>
          </a:stretch>
        </p:blipFill>
        <p:spPr bwMode="auto">
          <a:xfrm>
            <a:off x="0" y="831511"/>
            <a:ext cx="4643438" cy="6026489"/>
          </a:xfrm>
          <a:prstGeom prst="roundRect">
            <a:avLst/>
          </a:prstGeom>
          <a:ln>
            <a:noFill/>
          </a:ln>
          <a:effectLst>
            <a:softEdge rad="112500"/>
          </a:effectLst>
        </p:spPr>
      </p:pic>
    </p:spTree>
    <p:extLst>
      <p:ext uri="{BB962C8B-B14F-4D97-AF65-F5344CB8AC3E}">
        <p14:creationId xmlns="" xmlns:p14="http://schemas.microsoft.com/office/powerpoint/2010/main" val="21944648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4900618" cy="796908"/>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Анкетирование</a:t>
            </a:r>
            <a:endParaRPr lang="ru-RU"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Содержимое 2"/>
          <p:cNvSpPr>
            <a:spLocks noGrp="1"/>
          </p:cNvSpPr>
          <p:nvPr>
            <p:ph idx="1"/>
          </p:nvPr>
        </p:nvSpPr>
        <p:spPr>
          <a:xfrm>
            <a:off x="285720" y="1000108"/>
            <a:ext cx="8229600" cy="2071702"/>
          </a:xfrm>
        </p:spPr>
        <p:txBody>
          <a:bodyPr>
            <a:normAutofit/>
          </a:bodyPr>
          <a:lstStyle/>
          <a:p>
            <a:r>
              <a:rPr lang="ru-RU" dirty="0" smtClean="0"/>
              <a:t>1. Нравится ли вам «Мишка </a:t>
            </a:r>
            <a:r>
              <a:rPr lang="en-US" dirty="0" smtClean="0"/>
              <a:t>Teddy</a:t>
            </a:r>
            <a:r>
              <a:rPr lang="ru-RU" dirty="0" smtClean="0"/>
              <a:t>»?</a:t>
            </a:r>
          </a:p>
          <a:p>
            <a:r>
              <a:rPr lang="ru-RU" dirty="0" smtClean="0"/>
              <a:t>2. Есть ли у Вас дома   «Мишка </a:t>
            </a:r>
            <a:r>
              <a:rPr lang="en-US" dirty="0" smtClean="0"/>
              <a:t>Teddy</a:t>
            </a:r>
            <a:r>
              <a:rPr lang="ru-RU" dirty="0" smtClean="0"/>
              <a:t>»?  </a:t>
            </a:r>
          </a:p>
          <a:p>
            <a:r>
              <a:rPr lang="ru-RU" dirty="0" smtClean="0"/>
              <a:t>3. Хотели бы Вы получить в подарок «Мишка </a:t>
            </a:r>
            <a:r>
              <a:rPr lang="en-US" dirty="0" smtClean="0"/>
              <a:t>Teddy</a:t>
            </a:r>
            <a:r>
              <a:rPr lang="ru-RU" dirty="0" smtClean="0"/>
              <a:t>»?</a:t>
            </a:r>
          </a:p>
          <a:p>
            <a:endParaRPr lang="ru-RU" dirty="0"/>
          </a:p>
        </p:txBody>
      </p:sp>
      <p:pic>
        <p:nvPicPr>
          <p:cNvPr id="7170" name="Picture 2" descr="G:\IMG_2085.jpg"/>
          <p:cNvPicPr>
            <a:picLocks noChangeAspect="1" noChangeArrowheads="1"/>
          </p:cNvPicPr>
          <p:nvPr/>
        </p:nvPicPr>
        <p:blipFill>
          <a:blip r:embed="rId3" cstate="print"/>
          <a:srcRect/>
          <a:stretch>
            <a:fillRect/>
          </a:stretch>
        </p:blipFill>
        <p:spPr bwMode="auto">
          <a:xfrm>
            <a:off x="2428860" y="2786058"/>
            <a:ext cx="5572203" cy="3929090"/>
          </a:xfrm>
          <a:prstGeom prst="roundRect">
            <a:avLst/>
          </a:prstGeom>
          <a:noFill/>
          <a:effectLst>
            <a:glow rad="228600">
              <a:schemeClr val="accent5">
                <a:satMod val="175000"/>
                <a:alpha val="40000"/>
              </a:schemeClr>
            </a:glo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lin ang="5400000" scaled="0"/>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7358114" cy="857256"/>
          </a:xfrm>
        </p:spPr>
        <p:txBody>
          <a:bodyPr>
            <a:normAutofit fontScale="85000" lnSpcReduction="10000"/>
            <a:scene3d>
              <a:camera prst="orthographicFront"/>
              <a:lightRig rig="balanced" dir="t">
                <a:rot lat="0" lon="0" rev="2100000"/>
              </a:lightRig>
            </a:scene3d>
            <a:sp3d extrusionH="57150" prstMaterial="metal">
              <a:bevelT w="38100" h="25400"/>
              <a:contourClr>
                <a:schemeClr val="bg2"/>
              </a:contourClr>
            </a:sp3d>
          </a:bodyPr>
          <a:lstStyle/>
          <a:p>
            <a:r>
              <a:rPr lang="ru-RU" sz="3600" b="1" i="1" dirty="0" smtClean="0">
                <a:ln w="50800"/>
                <a:solidFill>
                  <a:schemeClr val="bg1">
                    <a:shade val="50000"/>
                  </a:schemeClr>
                </a:solidFill>
              </a:rPr>
              <a:t>1. Нравится ли вам «Мишка </a:t>
            </a:r>
            <a:r>
              <a:rPr lang="en-US" sz="3600" b="1" i="1" dirty="0" smtClean="0">
                <a:ln w="50800"/>
                <a:solidFill>
                  <a:schemeClr val="bg1">
                    <a:shade val="50000"/>
                  </a:schemeClr>
                </a:solidFill>
              </a:rPr>
              <a:t>Teddy</a:t>
            </a:r>
            <a:r>
              <a:rPr lang="ru-RU" sz="3600" b="1" i="1" dirty="0" smtClean="0">
                <a:ln w="50800"/>
                <a:solidFill>
                  <a:schemeClr val="bg1">
                    <a:shade val="50000"/>
                  </a:schemeClr>
                </a:solidFill>
              </a:rPr>
              <a:t>»?</a:t>
            </a:r>
          </a:p>
          <a:p>
            <a:pPr>
              <a:buNone/>
            </a:pPr>
            <a:endParaRPr lang="ru-RU" b="1" dirty="0">
              <a:ln w="50800"/>
              <a:solidFill>
                <a:schemeClr val="bg1">
                  <a:shade val="50000"/>
                </a:schemeClr>
              </a:solidFill>
            </a:endParaRPr>
          </a:p>
        </p:txBody>
      </p:sp>
      <p:sp>
        <p:nvSpPr>
          <p:cNvPr id="4" name="TextBox 3"/>
          <p:cNvSpPr txBox="1"/>
          <p:nvPr/>
        </p:nvSpPr>
        <p:spPr>
          <a:xfrm>
            <a:off x="714348" y="5214950"/>
            <a:ext cx="1540806" cy="923330"/>
          </a:xfrm>
          <a:prstGeom prst="rect">
            <a:avLst/>
          </a:prstGeom>
          <a:noFill/>
        </p:spPr>
        <p:txBody>
          <a:bodyPr wrap="none" rtlCol="0">
            <a:spAutoFit/>
          </a:bodyPr>
          <a:lstStyle/>
          <a:p>
            <a:r>
              <a:rPr lang="ru-RU" dirty="0" smtClean="0"/>
              <a:t>Да – 89%</a:t>
            </a:r>
          </a:p>
          <a:p>
            <a:r>
              <a:rPr lang="ru-RU" dirty="0" smtClean="0"/>
              <a:t>Нет – 7%</a:t>
            </a:r>
          </a:p>
          <a:p>
            <a:r>
              <a:rPr lang="ru-RU" dirty="0" smtClean="0"/>
              <a:t>Не знаю – 4%</a:t>
            </a:r>
            <a:endParaRPr lang="ru-RU" dirty="0"/>
          </a:p>
        </p:txBody>
      </p:sp>
      <p:graphicFrame>
        <p:nvGraphicFramePr>
          <p:cNvPr id="5" name="Диаграмма 4"/>
          <p:cNvGraphicFramePr/>
          <p:nvPr/>
        </p:nvGraphicFramePr>
        <p:xfrm>
          <a:off x="571472" y="1571612"/>
          <a:ext cx="7858180" cy="471490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7786710" cy="1042982"/>
          </a:xfrm>
        </p:spPr>
        <p:txBody>
          <a:bodyPr>
            <a:normAutofit lnSpcReduction="10000"/>
          </a:bodyPr>
          <a:lstStyle/>
          <a:p>
            <a:r>
              <a:rPr lang="ru-RU" sz="3200" b="1" i="1" dirty="0" smtClean="0"/>
              <a:t>2. Есть ли у Вас дома   «Мишка </a:t>
            </a:r>
            <a:r>
              <a:rPr lang="en-US" sz="3200" b="1" i="1" dirty="0" smtClean="0"/>
              <a:t>Teddy</a:t>
            </a:r>
            <a:r>
              <a:rPr lang="ru-RU" sz="3200" b="1" i="1" dirty="0" smtClean="0"/>
              <a:t>»?  </a:t>
            </a:r>
          </a:p>
          <a:p>
            <a:endParaRPr lang="ru-RU" dirty="0"/>
          </a:p>
        </p:txBody>
      </p:sp>
      <p:sp>
        <p:nvSpPr>
          <p:cNvPr id="4" name="TextBox 3"/>
          <p:cNvSpPr txBox="1"/>
          <p:nvPr/>
        </p:nvSpPr>
        <p:spPr>
          <a:xfrm>
            <a:off x="357158" y="5857892"/>
            <a:ext cx="2357454" cy="830997"/>
          </a:xfrm>
          <a:prstGeom prst="rect">
            <a:avLst/>
          </a:prstGeom>
          <a:noFill/>
        </p:spPr>
        <p:txBody>
          <a:bodyPr wrap="square" rtlCol="0">
            <a:spAutoFit/>
          </a:bodyPr>
          <a:lstStyle/>
          <a:p>
            <a:r>
              <a:rPr lang="ru-RU" sz="2400" b="1" dirty="0" smtClean="0">
                <a:solidFill>
                  <a:schemeClr val="bg1"/>
                </a:solidFill>
              </a:rPr>
              <a:t>Да – 57%</a:t>
            </a:r>
          </a:p>
          <a:p>
            <a:r>
              <a:rPr lang="ru-RU" sz="2400" b="1" dirty="0" smtClean="0">
                <a:solidFill>
                  <a:schemeClr val="bg1"/>
                </a:solidFill>
              </a:rPr>
              <a:t>Нет – 43%</a:t>
            </a:r>
            <a:endParaRPr lang="ru-RU" sz="2400" b="1" dirty="0">
              <a:solidFill>
                <a:schemeClr val="bg1"/>
              </a:solidFill>
            </a:endParaRPr>
          </a:p>
        </p:txBody>
      </p:sp>
      <p:graphicFrame>
        <p:nvGraphicFramePr>
          <p:cNvPr id="6" name="Диаграмма 5"/>
          <p:cNvGraphicFramePr/>
          <p:nvPr/>
        </p:nvGraphicFramePr>
        <p:xfrm>
          <a:off x="1524000" y="1214422"/>
          <a:ext cx="6334148" cy="424657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115328" cy="1114420"/>
          </a:xfrm>
        </p:spPr>
        <p:txBody>
          <a:bodyPr/>
          <a:lstStyle/>
          <a:p>
            <a:r>
              <a:rPr lang="ru-RU" sz="3200" b="1" i="1" dirty="0" smtClean="0">
                <a:solidFill>
                  <a:schemeClr val="bg1"/>
                </a:solidFill>
                <a:effectLst>
                  <a:glow rad="101600">
                    <a:srgbClr val="FFE1E2">
                      <a:alpha val="60000"/>
                    </a:srgbClr>
                  </a:glow>
                </a:effectLst>
              </a:rPr>
              <a:t>3. Хотели бы Вы получить в подарок «Мишка </a:t>
            </a:r>
            <a:r>
              <a:rPr lang="en-US" sz="3200" b="1" i="1" dirty="0" smtClean="0">
                <a:solidFill>
                  <a:schemeClr val="bg1"/>
                </a:solidFill>
                <a:effectLst>
                  <a:glow rad="101600">
                    <a:srgbClr val="FFE1E2">
                      <a:alpha val="60000"/>
                    </a:srgbClr>
                  </a:glow>
                </a:effectLst>
              </a:rPr>
              <a:t>Teddy</a:t>
            </a:r>
            <a:r>
              <a:rPr lang="ru-RU" sz="3200" b="1" i="1" dirty="0" smtClean="0">
                <a:solidFill>
                  <a:schemeClr val="bg1"/>
                </a:solidFill>
                <a:effectLst>
                  <a:glow rad="101600">
                    <a:srgbClr val="FFE1E2">
                      <a:alpha val="60000"/>
                    </a:srgbClr>
                  </a:glow>
                </a:effectLst>
              </a:rPr>
              <a:t>»?</a:t>
            </a:r>
          </a:p>
          <a:p>
            <a:endParaRPr lang="ru-RU" dirty="0"/>
          </a:p>
        </p:txBody>
      </p:sp>
      <p:sp>
        <p:nvSpPr>
          <p:cNvPr id="4" name="TextBox 3"/>
          <p:cNvSpPr txBox="1"/>
          <p:nvPr/>
        </p:nvSpPr>
        <p:spPr>
          <a:xfrm>
            <a:off x="357158" y="5214950"/>
            <a:ext cx="1776448" cy="1015663"/>
          </a:xfrm>
          <a:prstGeom prst="rect">
            <a:avLst/>
          </a:prstGeom>
          <a:noFill/>
        </p:spPr>
        <p:txBody>
          <a:bodyPr wrap="none" rtlCol="0">
            <a:spAutoFit/>
          </a:bodyPr>
          <a:lstStyle/>
          <a:p>
            <a:r>
              <a:rPr lang="ru-RU" sz="2000" b="1" dirty="0" smtClean="0">
                <a:solidFill>
                  <a:schemeClr val="bg1"/>
                </a:solidFill>
              </a:rPr>
              <a:t>Да – 91%</a:t>
            </a:r>
          </a:p>
          <a:p>
            <a:r>
              <a:rPr lang="ru-RU" sz="2000" b="1" dirty="0" smtClean="0">
                <a:solidFill>
                  <a:schemeClr val="bg1"/>
                </a:solidFill>
              </a:rPr>
              <a:t>Нет – 3%</a:t>
            </a:r>
          </a:p>
          <a:p>
            <a:r>
              <a:rPr lang="ru-RU" sz="2000" b="1" dirty="0" smtClean="0">
                <a:solidFill>
                  <a:schemeClr val="bg1"/>
                </a:solidFill>
              </a:rPr>
              <a:t>Не знаю – 6%</a:t>
            </a:r>
            <a:endParaRPr lang="ru-RU" sz="2000" b="1" dirty="0">
              <a:solidFill>
                <a:schemeClr val="bg1"/>
              </a:solidFill>
            </a:endParaRPr>
          </a:p>
        </p:txBody>
      </p:sp>
      <p:graphicFrame>
        <p:nvGraphicFramePr>
          <p:cNvPr id="6" name="Диаграмма 5"/>
          <p:cNvGraphicFramePr/>
          <p:nvPr/>
        </p:nvGraphicFramePr>
        <p:xfrm>
          <a:off x="1428728" y="1285860"/>
          <a:ext cx="6762776" cy="42068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900"/>
            <a:ext cx="3643338" cy="1000132"/>
          </a:xfrm>
        </p:spPr>
        <p:txBody>
          <a:bodyPr>
            <a:normAutofit/>
          </a:bodyPr>
          <a:lstStyle/>
          <a:p>
            <a:r>
              <a:rPr lang="ru-RU" sz="4800" i="1" dirty="0" smtClean="0">
                <a:solidFill>
                  <a:srgbClr val="00B050"/>
                </a:solidFill>
                <a:effectLst/>
              </a:rPr>
              <a:t>Выводы</a:t>
            </a:r>
            <a:endParaRPr lang="ru-RU" sz="4800" i="1" dirty="0">
              <a:solidFill>
                <a:srgbClr val="00B050"/>
              </a:solidFill>
              <a:effectLst/>
            </a:endParaRPr>
          </a:p>
        </p:txBody>
      </p:sp>
      <p:sp>
        <p:nvSpPr>
          <p:cNvPr id="3" name="Содержимое 2"/>
          <p:cNvSpPr>
            <a:spLocks noGrp="1"/>
          </p:cNvSpPr>
          <p:nvPr>
            <p:ph idx="1"/>
          </p:nvPr>
        </p:nvSpPr>
        <p:spPr>
          <a:xfrm>
            <a:off x="500034" y="714356"/>
            <a:ext cx="8229600" cy="2043114"/>
          </a:xfrm>
        </p:spPr>
        <p:txBody>
          <a:bodyPr>
            <a:normAutofit/>
          </a:bodyPr>
          <a:lstStyle/>
          <a:p>
            <a:r>
              <a:rPr lang="ru-RU" sz="2400" b="1" i="1" dirty="0" smtClean="0">
                <a:solidFill>
                  <a:srgbClr val="104E0E"/>
                </a:solidFill>
              </a:rPr>
              <a:t>1. Игра для ребенка – занятие очень важное, через игру ребенок входит в мир, окружающий его.</a:t>
            </a:r>
          </a:p>
          <a:p>
            <a:r>
              <a:rPr lang="ru-RU" sz="2400" b="1" i="1" dirty="0" smtClean="0">
                <a:solidFill>
                  <a:srgbClr val="104E0E"/>
                </a:solidFill>
              </a:rPr>
              <a:t>2. Игра в игрушки – не простая забава. Мишка </a:t>
            </a:r>
            <a:r>
              <a:rPr lang="ru-RU" sz="2400" b="1" i="1" dirty="0" smtClean="0">
                <a:solidFill>
                  <a:schemeClr val="accent4">
                    <a:lumMod val="60000"/>
                    <a:lumOff val="40000"/>
                  </a:schemeClr>
                </a:solidFill>
              </a:rPr>
              <a:t>«</a:t>
            </a:r>
            <a:r>
              <a:rPr lang="ru-RU" sz="2400" b="1" i="1" dirty="0" err="1" smtClean="0">
                <a:solidFill>
                  <a:schemeClr val="accent4">
                    <a:lumMod val="60000"/>
                    <a:lumOff val="40000"/>
                  </a:schemeClr>
                </a:solidFill>
              </a:rPr>
              <a:t>Тедди</a:t>
            </a:r>
            <a:r>
              <a:rPr lang="ru-RU" sz="2400" b="1" i="1" dirty="0" smtClean="0">
                <a:solidFill>
                  <a:schemeClr val="accent4">
                    <a:lumMod val="60000"/>
                    <a:lumOff val="40000"/>
                  </a:schemeClr>
                </a:solidFill>
              </a:rPr>
              <a:t>» </a:t>
            </a:r>
            <a:r>
              <a:rPr lang="ru-RU" sz="2400" b="1" i="1" dirty="0" smtClean="0">
                <a:solidFill>
                  <a:srgbClr val="104E0E"/>
                </a:solidFill>
              </a:rPr>
              <a:t>всячески поощряется в немецких, американских и в семьях других народов.</a:t>
            </a:r>
            <a:endParaRPr lang="ru-RU" sz="2400" b="1" i="1" dirty="0">
              <a:solidFill>
                <a:srgbClr val="104E0E"/>
              </a:solidFill>
            </a:endParaRPr>
          </a:p>
        </p:txBody>
      </p:sp>
      <p:pic>
        <p:nvPicPr>
          <p:cNvPr id="12290" name="Picture 2" descr="C:\Users\User\Desktop\миша тедди\КАРТИНКИ ТЕДДИ\IMG_2028.jpg"/>
          <p:cNvPicPr>
            <a:picLocks noChangeAspect="1" noChangeArrowheads="1"/>
          </p:cNvPicPr>
          <p:nvPr/>
        </p:nvPicPr>
        <p:blipFill>
          <a:blip r:embed="rId2" cstate="print">
            <a:lum contrast="10000"/>
          </a:blip>
          <a:srcRect/>
          <a:stretch>
            <a:fillRect/>
          </a:stretch>
        </p:blipFill>
        <p:spPr bwMode="auto">
          <a:xfrm>
            <a:off x="1785918" y="2714620"/>
            <a:ext cx="5334005" cy="4000504"/>
          </a:xfrm>
          <a:prstGeom prst="roundRect">
            <a:avLst/>
          </a:prstGeom>
          <a:ln>
            <a:solidFill>
              <a:schemeClr val="accent4">
                <a:lumMod val="60000"/>
                <a:lumOff val="40000"/>
              </a:schemeClr>
            </a:solidFill>
          </a:ln>
          <a:effectLst>
            <a:softEdge rad="112500"/>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42844" y="142852"/>
            <a:ext cx="8301038" cy="2214578"/>
          </a:xfrm>
        </p:spPr>
        <p:txBody>
          <a:bodyPr>
            <a:normAutofit/>
          </a:bodyPr>
          <a:lstStyle/>
          <a:p>
            <a:pPr marL="0" indent="0">
              <a:buNone/>
            </a:pPr>
            <a:r>
              <a:rPr lang="ru-RU" sz="2400" b="1" i="1" dirty="0" smtClean="0">
                <a:solidFill>
                  <a:schemeClr val="accent3">
                    <a:lumMod val="50000"/>
                  </a:schemeClr>
                </a:solidFill>
                <a:latin typeface="Century Schoolbook" pitchFamily="18" charset="0"/>
              </a:rPr>
              <a:t>Мишка </a:t>
            </a:r>
            <a:r>
              <a:rPr lang="ru-RU" sz="2400" b="1" i="1" dirty="0">
                <a:solidFill>
                  <a:schemeClr val="accent3">
                    <a:lumMod val="50000"/>
                  </a:schemeClr>
                </a:solidFill>
                <a:latin typeface="Century Schoolbook" pitchFamily="18" charset="0"/>
              </a:rPr>
              <a:t>Тедди-это не просто плюшевый медведь</a:t>
            </a:r>
            <a:r>
              <a:rPr lang="ru-RU" sz="2400" b="1" i="1" dirty="0" smtClean="0">
                <a:solidFill>
                  <a:schemeClr val="accent3">
                    <a:lumMod val="50000"/>
                  </a:schemeClr>
                </a:solidFill>
                <a:latin typeface="Century Schoolbook" pitchFamily="18" charset="0"/>
              </a:rPr>
              <a:t>, а </a:t>
            </a:r>
            <a:r>
              <a:rPr lang="ru-RU" sz="2400" b="1" i="1" dirty="0">
                <a:solidFill>
                  <a:schemeClr val="accent3">
                    <a:lumMod val="50000"/>
                  </a:schemeClr>
                </a:solidFill>
                <a:latin typeface="Century Schoolbook" pitchFamily="18" charset="0"/>
              </a:rPr>
              <a:t>это мой лучший друг. Он самый лучший подарок который дарит тепло</a:t>
            </a:r>
            <a:r>
              <a:rPr lang="ru-RU" sz="2400" b="1" i="1" dirty="0" smtClean="0">
                <a:solidFill>
                  <a:schemeClr val="accent3">
                    <a:lumMod val="50000"/>
                  </a:schemeClr>
                </a:solidFill>
                <a:latin typeface="Century Schoolbook" pitchFamily="18" charset="0"/>
              </a:rPr>
              <a:t>. Он </a:t>
            </a:r>
            <a:r>
              <a:rPr lang="ru-RU" sz="2400" b="1" i="1" dirty="0">
                <a:solidFill>
                  <a:schemeClr val="accent3">
                    <a:lumMod val="50000"/>
                  </a:schemeClr>
                </a:solidFill>
                <a:latin typeface="Century Schoolbook" pitchFamily="18" charset="0"/>
              </a:rPr>
              <a:t>мой талисман. когда мне грустно</a:t>
            </a:r>
            <a:r>
              <a:rPr lang="ru-RU" sz="2400" b="1" i="1" dirty="0" smtClean="0">
                <a:solidFill>
                  <a:schemeClr val="accent3">
                    <a:lumMod val="50000"/>
                  </a:schemeClr>
                </a:solidFill>
                <a:latin typeface="Century Schoolbook" pitchFamily="18" charset="0"/>
              </a:rPr>
              <a:t>, я </a:t>
            </a:r>
            <a:r>
              <a:rPr lang="ru-RU" sz="2400" b="1" i="1" dirty="0">
                <a:solidFill>
                  <a:schemeClr val="accent3">
                    <a:lumMod val="50000"/>
                  </a:schemeClr>
                </a:solidFill>
                <a:latin typeface="Century Schoolbook" pitchFamily="18" charset="0"/>
              </a:rPr>
              <a:t>всегда обнимаю своего любимого медвежонка.</a:t>
            </a:r>
          </a:p>
        </p:txBody>
      </p:sp>
      <p:pic>
        <p:nvPicPr>
          <p:cNvPr id="2050" name="Picture 2" descr="C:\Users\123\Desktop\yTr4lqtznko.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4282" y="2357430"/>
            <a:ext cx="3286148" cy="4214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13314" name="Picture 2" descr="C:\Users\User\Desktop\миша тедди\КАРТИНКИ ТЕДДИ\IMG_2034.jpg"/>
          <p:cNvPicPr>
            <a:picLocks noChangeAspect="1" noChangeArrowheads="1"/>
          </p:cNvPicPr>
          <p:nvPr/>
        </p:nvPicPr>
        <p:blipFill>
          <a:blip r:embed="rId3" cstate="print"/>
          <a:srcRect/>
          <a:stretch>
            <a:fillRect/>
          </a:stretch>
        </p:blipFill>
        <p:spPr bwMode="auto">
          <a:xfrm>
            <a:off x="3786182" y="2357430"/>
            <a:ext cx="5143536" cy="4214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42658620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ound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i="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bg1">
                      <a:lumMod val="95000"/>
                      <a:lumOff val="5000"/>
                      <a:alpha val="60000"/>
                    </a:schemeClr>
                  </a:glow>
                </a:effectLst>
              </a:rPr>
              <a:t>Я решила узнать побольше о «друге» всех детей</a:t>
            </a:r>
            <a:endParaRPr lang="ru-RU" sz="4000"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101600">
                  <a:schemeClr val="bg1">
                    <a:lumMod val="95000"/>
                    <a:lumOff val="5000"/>
                    <a:alpha val="60000"/>
                  </a:schemeClr>
                </a:glow>
              </a:effectLst>
            </a:endParaRPr>
          </a:p>
        </p:txBody>
      </p:sp>
      <p:pic>
        <p:nvPicPr>
          <p:cNvPr id="3074" name="Picture 2" descr="G:\миша тедди\КАРТИНКИ ТЕДДИ\IMG_2033.jpg"/>
          <p:cNvPicPr>
            <a:picLocks noGrp="1" noChangeAspect="1" noChangeArrowheads="1"/>
          </p:cNvPicPr>
          <p:nvPr>
            <p:ph idx="1"/>
          </p:nvPr>
        </p:nvPicPr>
        <p:blipFill>
          <a:blip r:embed="rId2" cstate="print"/>
          <a:srcRect/>
          <a:stretch>
            <a:fillRect/>
          </a:stretch>
        </p:blipFill>
        <p:spPr bwMode="auto">
          <a:xfrm>
            <a:off x="500034" y="1857364"/>
            <a:ext cx="3714776" cy="4708525"/>
          </a:xfrm>
          <a:prstGeom prst="roundRect">
            <a:avLst/>
          </a:prstGeom>
          <a:ln>
            <a:noFill/>
          </a:ln>
          <a:effectLst>
            <a:glow rad="63500">
              <a:srgbClr val="FFE1E2">
                <a:alpha val="40000"/>
              </a:srgbClr>
            </a:glow>
            <a:softEdge rad="112500"/>
          </a:effectLst>
        </p:spPr>
      </p:pic>
      <p:pic>
        <p:nvPicPr>
          <p:cNvPr id="3075" name="Picture 3" descr="G:\миша тедди\КАРТИНКИ ТЕДДИ\IMG_2032.jpg"/>
          <p:cNvPicPr>
            <a:picLocks noChangeAspect="1" noChangeArrowheads="1"/>
          </p:cNvPicPr>
          <p:nvPr/>
        </p:nvPicPr>
        <p:blipFill>
          <a:blip r:embed="rId3" cstate="print"/>
          <a:srcRect/>
          <a:stretch>
            <a:fillRect/>
          </a:stretch>
        </p:blipFill>
        <p:spPr bwMode="auto">
          <a:xfrm>
            <a:off x="4786314" y="1857364"/>
            <a:ext cx="3714776" cy="4714908"/>
          </a:xfrm>
          <a:prstGeom prst="roundRect">
            <a:avLst/>
          </a:prstGeom>
          <a:ln>
            <a:noFill/>
          </a:ln>
          <a:effectLst>
            <a:glow rad="63500">
              <a:srgbClr val="FFCDCE">
                <a:alpha val="40000"/>
              </a:srgbClr>
            </a:glow>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3399">
                <a:alpha val="81000"/>
              </a:srgbClr>
            </a:gs>
            <a:gs pos="25000">
              <a:srgbClr val="FF6633">
                <a:alpha val="80000"/>
              </a:srgbClr>
            </a:gs>
            <a:gs pos="50000">
              <a:srgbClr val="FFFF00">
                <a:alpha val="82000"/>
              </a:srgbClr>
            </a:gs>
            <a:gs pos="75000">
              <a:srgbClr val="01A78F">
                <a:alpha val="80000"/>
              </a:srgbClr>
            </a:gs>
            <a:gs pos="100000">
              <a:srgbClr val="3366FF">
                <a:alpha val="81000"/>
              </a:srgb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ru-RU" sz="4800" i="1" u="sng" dirty="0" smtClean="0">
                <a:ln w="11430">
                  <a:solidFill>
                    <a:srgbClr val="FF0000"/>
                  </a:solidFill>
                </a:ln>
                <a:solidFill>
                  <a:srgbClr val="FFCDCE"/>
                </a:solidFill>
                <a:effectLst>
                  <a:glow rad="228600">
                    <a:schemeClr val="accent3">
                      <a:satMod val="175000"/>
                      <a:alpha val="40000"/>
                    </a:schemeClr>
                  </a:glow>
                  <a:outerShdw blurRad="80000" dist="40000" dir="5040000" algn="tl">
                    <a:srgbClr val="000000">
                      <a:alpha val="30000"/>
                    </a:srgbClr>
                  </a:outerShdw>
                </a:effectLst>
                <a:latin typeface="Bookman Old Style" pitchFamily="18" charset="0"/>
              </a:rPr>
              <a:t>Цель работы:</a:t>
            </a:r>
            <a:endParaRPr lang="ru-RU" sz="4800" i="1" u="sng" dirty="0">
              <a:ln w="11430">
                <a:solidFill>
                  <a:srgbClr val="FF0000"/>
                </a:solidFill>
              </a:ln>
              <a:solidFill>
                <a:srgbClr val="FFCDCE"/>
              </a:solidFill>
              <a:effectLst>
                <a:glow rad="228600">
                  <a:schemeClr val="accent3">
                    <a:satMod val="175000"/>
                    <a:alpha val="40000"/>
                  </a:schemeClr>
                </a:glow>
                <a:outerShdw blurRad="80000" dist="40000" dir="5040000" algn="tl">
                  <a:srgbClr val="000000">
                    <a:alpha val="30000"/>
                  </a:srgbClr>
                </a:outerShdw>
              </a:effectLst>
              <a:latin typeface="Bookman Old Style" pitchFamily="18" charset="0"/>
            </a:endParaRPr>
          </a:p>
        </p:txBody>
      </p:sp>
      <p:sp>
        <p:nvSpPr>
          <p:cNvPr id="3" name="Содержимое 2"/>
          <p:cNvSpPr>
            <a:spLocks noGrp="1"/>
          </p:cNvSpPr>
          <p:nvPr>
            <p:ph idx="1"/>
          </p:nvPr>
        </p:nvSpPr>
        <p:spPr>
          <a:xfrm>
            <a:off x="0" y="928670"/>
            <a:ext cx="9144000" cy="2286016"/>
          </a:xfrm>
        </p:spPr>
        <p:txBody>
          <a:bodyPr>
            <a:normAutofit fontScale="92500" lnSpcReduction="10000"/>
          </a:bodyPr>
          <a:lstStyle/>
          <a:p>
            <a:endParaRPr lang="ru-RU" sz="2400" dirty="0" smtClean="0">
              <a:solidFill>
                <a:srgbClr val="002060"/>
              </a:solidFill>
            </a:endParaRPr>
          </a:p>
          <a:p>
            <a:pPr>
              <a:buNone/>
            </a:pPr>
            <a:r>
              <a:rPr lang="ru-RU" b="1" i="1" dirty="0" smtClean="0">
                <a:solidFill>
                  <a:srgbClr val="002060"/>
                </a:solidFill>
              </a:rPr>
              <a:t>    Узнать о происхождении самой любимой игрушки всех: и взрослых и детей – мишки «</a:t>
            </a:r>
            <a:r>
              <a:rPr lang="ru-RU" b="1" i="1" dirty="0" err="1" smtClean="0">
                <a:solidFill>
                  <a:srgbClr val="002060"/>
                </a:solidFill>
              </a:rPr>
              <a:t>Тедди</a:t>
            </a:r>
            <a:r>
              <a:rPr lang="ru-RU" b="1" i="1" dirty="0" smtClean="0">
                <a:solidFill>
                  <a:srgbClr val="002060"/>
                </a:solidFill>
              </a:rPr>
              <a:t>»,проследить пути её развития и изменения. Поэтому объектом исследования стал мишка «</a:t>
            </a:r>
            <a:r>
              <a:rPr lang="ru-RU" b="1" i="1" dirty="0" err="1" smtClean="0">
                <a:solidFill>
                  <a:srgbClr val="002060"/>
                </a:solidFill>
              </a:rPr>
              <a:t>Тедди</a:t>
            </a:r>
            <a:r>
              <a:rPr lang="ru-RU" b="1" i="1" dirty="0" smtClean="0">
                <a:solidFill>
                  <a:srgbClr val="002060"/>
                </a:solidFill>
              </a:rPr>
              <a:t>» как игрушка, а предмет исследования – история «</a:t>
            </a:r>
            <a:r>
              <a:rPr lang="ru-RU" b="1" i="1" dirty="0" err="1" smtClean="0">
                <a:solidFill>
                  <a:srgbClr val="002060"/>
                </a:solidFill>
              </a:rPr>
              <a:t>Тедди</a:t>
            </a:r>
            <a:r>
              <a:rPr lang="ru-RU" b="1" i="1" dirty="0" smtClean="0">
                <a:solidFill>
                  <a:srgbClr val="002060"/>
                </a:solidFill>
              </a:rPr>
              <a:t>». </a:t>
            </a:r>
            <a:endParaRPr lang="ru-RU" b="1" i="1" dirty="0">
              <a:solidFill>
                <a:srgbClr val="002060"/>
              </a:solidFill>
            </a:endParaRPr>
          </a:p>
        </p:txBody>
      </p:sp>
      <p:pic>
        <p:nvPicPr>
          <p:cNvPr id="2050" name="Picture 2"/>
          <p:cNvPicPr>
            <a:picLocks noChangeAspect="1" noChangeArrowheads="1"/>
          </p:cNvPicPr>
          <p:nvPr/>
        </p:nvPicPr>
        <p:blipFill>
          <a:blip r:embed="rId2" cstate="print"/>
          <a:srcRect l="23944" t="4239" r="16901" b="372"/>
          <a:stretch>
            <a:fillRect/>
          </a:stretch>
        </p:blipFill>
        <p:spPr bwMode="auto">
          <a:xfrm>
            <a:off x="2214546" y="3000372"/>
            <a:ext cx="4857784" cy="4071942"/>
          </a:xfrm>
          <a:prstGeom prst="roundRect">
            <a:avLst/>
          </a:prstGeom>
          <a:ln>
            <a:noFill/>
          </a:ln>
          <a:effectLst>
            <a:softEdge rad="317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7999">
              <a:schemeClr val="bg2">
                <a:lumMod val="20000"/>
                <a:lumOff val="80000"/>
              </a:schemeClr>
            </a:gs>
            <a:gs pos="36000">
              <a:srgbClr val="FAC77D"/>
            </a:gs>
            <a:gs pos="61000">
              <a:srgbClr val="FBA97D"/>
            </a:gs>
            <a:gs pos="82001">
              <a:srgbClr val="FBD49C"/>
            </a:gs>
            <a:gs pos="100000">
              <a:srgbClr val="FEE7F2"/>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5">
                    <a:lumMod val="75000"/>
                  </a:schemeClr>
                </a:solidFill>
                <a:effectLst/>
              </a:rPr>
              <a:t>Методы:</a:t>
            </a:r>
            <a:endParaRPr lang="ru-RU" sz="5400"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5">
                  <a:lumMod val="75000"/>
                </a:schemeClr>
              </a:solidFill>
              <a:effectLst/>
            </a:endParaRPr>
          </a:p>
        </p:txBody>
      </p:sp>
      <p:sp>
        <p:nvSpPr>
          <p:cNvPr id="3" name="Содержимое 2"/>
          <p:cNvSpPr>
            <a:spLocks noGrp="1"/>
          </p:cNvSpPr>
          <p:nvPr>
            <p:ph idx="1"/>
          </p:nvPr>
        </p:nvSpPr>
        <p:spPr>
          <a:xfrm>
            <a:off x="428596" y="1600200"/>
            <a:ext cx="8258204" cy="4114816"/>
          </a:xfrm>
        </p:spPr>
        <p:txBody>
          <a:bodyPr>
            <a:normAutofit/>
          </a:bodyPr>
          <a:lstStyle/>
          <a:p>
            <a:pPr>
              <a:buFont typeface="Wingdings" pitchFamily="2" charset="2"/>
              <a:buChar char="§"/>
            </a:pPr>
            <a:r>
              <a:rPr lang="ru-RU" sz="3600" i="1" dirty="0" smtClean="0">
                <a:solidFill>
                  <a:srgbClr val="8A0000"/>
                </a:solidFill>
              </a:rPr>
              <a:t>Изучение литературы.</a:t>
            </a:r>
          </a:p>
          <a:p>
            <a:pPr>
              <a:buFont typeface="Wingdings" pitchFamily="2" charset="2"/>
              <a:buChar char="§"/>
            </a:pPr>
            <a:r>
              <a:rPr lang="ru-RU" sz="3600" i="1" dirty="0" smtClean="0">
                <a:solidFill>
                  <a:srgbClr val="8A0000"/>
                </a:solidFill>
              </a:rPr>
              <a:t>Фотографирование.</a:t>
            </a:r>
          </a:p>
          <a:p>
            <a:pPr>
              <a:buFont typeface="Wingdings" pitchFamily="2" charset="2"/>
              <a:buChar char="§"/>
            </a:pPr>
            <a:r>
              <a:rPr lang="ru-RU" sz="3600" i="1" dirty="0" smtClean="0">
                <a:solidFill>
                  <a:srgbClr val="8A0000"/>
                </a:solidFill>
              </a:rPr>
              <a:t>Собирание коллекции мишек.</a:t>
            </a:r>
          </a:p>
          <a:p>
            <a:pPr>
              <a:buFont typeface="Wingdings" pitchFamily="2" charset="2"/>
              <a:buChar char="§"/>
            </a:pPr>
            <a:r>
              <a:rPr lang="ru-RU" sz="3600" i="1" dirty="0" smtClean="0">
                <a:solidFill>
                  <a:srgbClr val="8A0000"/>
                </a:solidFill>
              </a:rPr>
              <a:t>Изготовление игрушки своими руками.</a:t>
            </a:r>
          </a:p>
          <a:p>
            <a:pPr>
              <a:buFont typeface="Wingdings" pitchFamily="2" charset="2"/>
              <a:buChar char="§"/>
            </a:pPr>
            <a:r>
              <a:rPr lang="ru-RU" sz="3600" i="1" dirty="0" smtClean="0">
                <a:solidFill>
                  <a:srgbClr val="8A0000"/>
                </a:solidFill>
              </a:rPr>
              <a:t>Анкетирование.</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1E2"/>
            </a:gs>
            <a:gs pos="13000">
              <a:srgbClr val="0047FF"/>
            </a:gs>
            <a:gs pos="28000">
              <a:srgbClr val="000082"/>
            </a:gs>
            <a:gs pos="42999">
              <a:srgbClr val="0047FF"/>
            </a:gs>
            <a:gs pos="58000">
              <a:srgbClr val="000082"/>
            </a:gs>
            <a:gs pos="72000">
              <a:srgbClr val="0047FF"/>
            </a:gs>
            <a:gs pos="87000">
              <a:srgbClr val="000082"/>
            </a:gs>
            <a:gs pos="100000">
              <a:srgbClr val="FFCDCE"/>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4500562" cy="6715124"/>
          </a:xfrm>
        </p:spPr>
        <p:txBody>
          <a:bodyPr>
            <a:normAutofit fontScale="77500" lnSpcReduction="20000"/>
          </a:bodyPr>
          <a:lstStyle/>
          <a:p>
            <a:pPr marL="0" indent="0">
              <a:buNone/>
            </a:pPr>
            <a:r>
              <a:rPr lang="ru-RU" dirty="0"/>
              <a:t/>
            </a:r>
            <a:br>
              <a:rPr lang="ru-RU" dirty="0"/>
            </a:br>
            <a:r>
              <a:rPr lang="ru-RU" dirty="0"/>
              <a:t/>
            </a:r>
            <a:br>
              <a:rPr lang="ru-RU" dirty="0"/>
            </a:br>
            <a:endParaRPr lang="ru-RU" sz="3600" dirty="0" smtClean="0"/>
          </a:p>
          <a:p>
            <a:pPr marL="0" indent="0" algn="ctr">
              <a:buNone/>
            </a:pPr>
            <a:r>
              <a:rPr lang="ru-RU" sz="4600" i="1" dirty="0" err="1" smtClean="0">
                <a:effectLst>
                  <a:glow rad="228600">
                    <a:schemeClr val="accent6">
                      <a:satMod val="175000"/>
                      <a:alpha val="40000"/>
                    </a:schemeClr>
                  </a:glow>
                </a:effectLst>
                <a:latin typeface="Monotype Corsiva" pitchFamily="66" charset="0"/>
              </a:rPr>
              <a:t>Teddy</a:t>
            </a:r>
            <a:r>
              <a:rPr lang="ru-RU" sz="4600" i="1" dirty="0" smtClean="0">
                <a:effectLst>
                  <a:glow rad="228600">
                    <a:schemeClr val="accent6">
                      <a:satMod val="175000"/>
                      <a:alpha val="40000"/>
                    </a:schemeClr>
                  </a:glow>
                </a:effectLst>
                <a:latin typeface="Monotype Corsiva" pitchFamily="66" charset="0"/>
              </a:rPr>
              <a:t> </a:t>
            </a:r>
            <a:r>
              <a:rPr lang="ru-RU" sz="4600" i="1" dirty="0" err="1">
                <a:effectLst>
                  <a:glow rad="228600">
                    <a:schemeClr val="accent6">
                      <a:satMod val="175000"/>
                      <a:alpha val="40000"/>
                    </a:schemeClr>
                  </a:glow>
                </a:effectLst>
                <a:latin typeface="Monotype Corsiva" pitchFamily="66" charset="0"/>
              </a:rPr>
              <a:t>Bear</a:t>
            </a:r>
            <a:r>
              <a:rPr lang="ru-RU" sz="4600" i="1" dirty="0">
                <a:effectLst>
                  <a:glow rad="228600">
                    <a:schemeClr val="accent6">
                      <a:satMod val="175000"/>
                      <a:alpha val="40000"/>
                    </a:schemeClr>
                  </a:glow>
                </a:effectLst>
                <a:latin typeface="Monotype Corsiva" pitchFamily="66" charset="0"/>
              </a:rPr>
              <a:t> – это молчаливый и очень-очень добрый плюшевый </a:t>
            </a:r>
            <a:r>
              <a:rPr lang="ru-RU" sz="4600" i="1" dirty="0" err="1">
                <a:effectLst>
                  <a:glow rad="228600">
                    <a:schemeClr val="accent6">
                      <a:satMod val="175000"/>
                      <a:alpha val="40000"/>
                    </a:schemeClr>
                  </a:glow>
                </a:effectLst>
                <a:latin typeface="Monotype Corsiva" pitchFamily="66" charset="0"/>
              </a:rPr>
              <a:t>толстопузик</a:t>
            </a:r>
            <a:r>
              <a:rPr lang="ru-RU" sz="4600" i="1" dirty="0">
                <a:effectLst>
                  <a:glow rad="228600">
                    <a:schemeClr val="accent6">
                      <a:satMod val="175000"/>
                      <a:alpha val="40000"/>
                    </a:schemeClr>
                  </a:glow>
                </a:effectLst>
                <a:latin typeface="Monotype Corsiva" pitchFamily="66" charset="0"/>
              </a:rPr>
              <a:t> с глазками-пуговками, мягкий и пушистый медвежонок – одна из самых популярных игрушек в мире. </a:t>
            </a:r>
            <a:endParaRPr lang="ru-RU" sz="4600" i="1" dirty="0" smtClean="0">
              <a:effectLst>
                <a:glow rad="228600">
                  <a:schemeClr val="accent6">
                    <a:satMod val="175000"/>
                    <a:alpha val="40000"/>
                  </a:schemeClr>
                </a:glow>
              </a:effectLst>
              <a:latin typeface="Monotype Corsiva" pitchFamily="66" charset="0"/>
            </a:endParaRPr>
          </a:p>
          <a:p>
            <a:pPr marL="0" indent="0" algn="ctr">
              <a:buNone/>
            </a:pPr>
            <a:r>
              <a:rPr lang="ru-RU" sz="4600" i="1" dirty="0" smtClean="0">
                <a:effectLst>
                  <a:glow rad="228600">
                    <a:schemeClr val="accent6">
                      <a:satMod val="175000"/>
                      <a:alpha val="40000"/>
                    </a:schemeClr>
                  </a:glow>
                </a:effectLst>
                <a:latin typeface="Monotype Corsiva" pitchFamily="66" charset="0"/>
              </a:rPr>
              <a:t>Установлено, что медвежонок </a:t>
            </a:r>
            <a:r>
              <a:rPr lang="ru-RU" sz="4600" i="1" dirty="0" err="1" smtClean="0">
                <a:effectLst>
                  <a:glow rad="228600">
                    <a:schemeClr val="accent6">
                      <a:satMod val="175000"/>
                      <a:alpha val="40000"/>
                    </a:schemeClr>
                  </a:glow>
                </a:effectLst>
                <a:latin typeface="Monotype Corsiva" pitchFamily="66" charset="0"/>
              </a:rPr>
              <a:t>Тедди</a:t>
            </a:r>
            <a:r>
              <a:rPr lang="ru-RU" sz="4600" i="1" dirty="0" smtClean="0">
                <a:effectLst>
                  <a:glow rad="228600">
                    <a:schemeClr val="accent6">
                      <a:satMod val="175000"/>
                      <a:alpha val="40000"/>
                    </a:schemeClr>
                  </a:glow>
                </a:effectLst>
                <a:latin typeface="Monotype Corsiva" pitchFamily="66" charset="0"/>
              </a:rPr>
              <a:t> родился в 1902 году.</a:t>
            </a:r>
            <a:endParaRPr lang="ru-RU" sz="3600" i="1" dirty="0">
              <a:effectLst>
                <a:glow rad="228600">
                  <a:schemeClr val="accent6">
                    <a:satMod val="175000"/>
                    <a:alpha val="40000"/>
                  </a:schemeClr>
                </a:glow>
              </a:effectLst>
              <a:latin typeface="Monotype Corsiva" pitchFamily="66" charset="0"/>
            </a:endParaRPr>
          </a:p>
        </p:txBody>
      </p:sp>
      <p:pic>
        <p:nvPicPr>
          <p:cNvPr id="3075" name="Picture 3"/>
          <p:cNvPicPr>
            <a:picLocks noChangeAspect="1" noChangeArrowheads="1"/>
          </p:cNvPicPr>
          <p:nvPr/>
        </p:nvPicPr>
        <p:blipFill>
          <a:blip r:embed="rId2" cstate="print"/>
          <a:srcRect l="7194" t="3125" r="2877" b="4687"/>
          <a:stretch>
            <a:fillRect/>
          </a:stretch>
        </p:blipFill>
        <p:spPr bwMode="auto">
          <a:xfrm>
            <a:off x="4357686" y="285728"/>
            <a:ext cx="5000628" cy="6286520"/>
          </a:xfrm>
          <a:prstGeom prst="snip1Rect">
            <a:avLst/>
          </a:prstGeom>
          <a:noFill/>
          <a:ln w="9525">
            <a:noFill/>
            <a:miter lim="800000"/>
            <a:headEnd/>
            <a:tailEnd/>
          </a:ln>
          <a:effectLst>
            <a:softEdge rad="317500"/>
          </a:effectLst>
        </p:spPr>
      </p:pic>
    </p:spTree>
    <p:extLst>
      <p:ext uri="{BB962C8B-B14F-4D97-AF65-F5344CB8AC3E}">
        <p14:creationId xmlns="" xmlns:p14="http://schemas.microsoft.com/office/powerpoint/2010/main" val="2729596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2844" y="0"/>
            <a:ext cx="8858312" cy="1500174"/>
          </a:xfrm>
        </p:spPr>
        <p:txBody>
          <a:bodyPr>
            <a:prstTxWarp prst="textCanUp">
              <a:avLst>
                <a:gd name="adj" fmla="val 87534"/>
              </a:avLst>
            </a:prstTxWarp>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i="1" dirty="0" smtClean="0">
                <a:ln/>
                <a:solidFill>
                  <a:schemeClr val="accent3">
                    <a:lumMod val="50000"/>
                  </a:schemeClr>
                </a:solidFill>
                <a:effectLst/>
              </a:rPr>
              <a:t>История немецкого мишки «</a:t>
            </a:r>
            <a:r>
              <a:rPr lang="ru-RU" i="1" dirty="0" err="1" smtClean="0">
                <a:ln/>
                <a:solidFill>
                  <a:schemeClr val="accent3">
                    <a:lumMod val="50000"/>
                  </a:schemeClr>
                </a:solidFill>
                <a:effectLst/>
              </a:rPr>
              <a:t>Тедди</a:t>
            </a:r>
            <a:r>
              <a:rPr lang="ru-RU" i="1" dirty="0" smtClean="0">
                <a:ln/>
                <a:solidFill>
                  <a:schemeClr val="accent3">
                    <a:lumMod val="50000"/>
                  </a:schemeClr>
                </a:solidFill>
                <a:effectLst/>
              </a:rPr>
              <a:t>»</a:t>
            </a:r>
            <a:endParaRPr lang="ru-RU" i="1" dirty="0">
              <a:ln/>
              <a:solidFill>
                <a:schemeClr val="accent3">
                  <a:lumMod val="50000"/>
                </a:schemeClr>
              </a:solidFill>
              <a:effectLst/>
            </a:endParaRPr>
          </a:p>
        </p:txBody>
      </p:sp>
      <p:sp>
        <p:nvSpPr>
          <p:cNvPr id="5" name="Содержимое 4"/>
          <p:cNvSpPr>
            <a:spLocks noGrp="1"/>
          </p:cNvSpPr>
          <p:nvPr>
            <p:ph idx="1"/>
          </p:nvPr>
        </p:nvSpPr>
        <p:spPr>
          <a:xfrm>
            <a:off x="0" y="1285860"/>
            <a:ext cx="8929718" cy="5572140"/>
          </a:xfrm>
        </p:spPr>
        <p:txBody>
          <a:bodyPr>
            <a:normAutofit/>
          </a:bodyPr>
          <a:lstStyle/>
          <a:p>
            <a:pPr>
              <a:buNone/>
            </a:pPr>
            <a:r>
              <a:rPr lang="ru-RU" sz="2400" b="1" i="1" dirty="0" smtClean="0">
                <a:solidFill>
                  <a:schemeClr val="bg1">
                    <a:lumMod val="95000"/>
                    <a:lumOff val="5000"/>
                  </a:schemeClr>
                </a:solidFill>
              </a:rPr>
              <a:t>По немецкой версии родиной всеобщего любимца был маленький городок </a:t>
            </a:r>
            <a:r>
              <a:rPr lang="ru-RU" sz="2400" b="1" i="1" dirty="0" err="1" smtClean="0">
                <a:solidFill>
                  <a:schemeClr val="bg1">
                    <a:lumMod val="95000"/>
                    <a:lumOff val="5000"/>
                  </a:schemeClr>
                </a:solidFill>
              </a:rPr>
              <a:t>Гейнгене</a:t>
            </a:r>
            <a:r>
              <a:rPr lang="ru-RU" sz="2400" b="1" i="1" dirty="0" smtClean="0">
                <a:solidFill>
                  <a:schemeClr val="bg1">
                    <a:lumMod val="95000"/>
                    <a:lumOff val="5000"/>
                  </a:schemeClr>
                </a:solidFill>
              </a:rPr>
              <a:t>. Создателями мишки «</a:t>
            </a:r>
            <a:r>
              <a:rPr lang="ru-RU" sz="2400" b="1" i="1" dirty="0" err="1" smtClean="0">
                <a:solidFill>
                  <a:schemeClr val="bg1">
                    <a:lumMod val="95000"/>
                    <a:lumOff val="5000"/>
                  </a:schemeClr>
                </a:solidFill>
              </a:rPr>
              <a:t>Тедди</a:t>
            </a:r>
            <a:r>
              <a:rPr lang="ru-RU" sz="2400" b="1" i="1" dirty="0" smtClean="0">
                <a:solidFill>
                  <a:schemeClr val="bg1">
                    <a:lumMod val="95000"/>
                    <a:lumOff val="5000"/>
                  </a:schemeClr>
                </a:solidFill>
              </a:rPr>
              <a:t>» были швея Маргарет </a:t>
            </a:r>
            <a:r>
              <a:rPr lang="ru-RU" sz="2400" b="1" i="1" dirty="0" err="1" smtClean="0">
                <a:solidFill>
                  <a:schemeClr val="bg1">
                    <a:lumMod val="95000"/>
                    <a:lumOff val="5000"/>
                  </a:schemeClr>
                </a:solidFill>
              </a:rPr>
              <a:t>Штайф</a:t>
            </a:r>
            <a:r>
              <a:rPr lang="ru-RU" sz="2400" b="1" i="1" dirty="0" smtClean="0">
                <a:solidFill>
                  <a:schemeClr val="bg1">
                    <a:lumMod val="95000"/>
                    <a:lumOff val="5000"/>
                  </a:schemeClr>
                </a:solidFill>
              </a:rPr>
              <a:t> и художник </a:t>
            </a:r>
            <a:r>
              <a:rPr lang="ru-RU" sz="2400" b="1" i="1" dirty="0" err="1" smtClean="0">
                <a:solidFill>
                  <a:schemeClr val="bg1">
                    <a:lumMod val="95000"/>
                    <a:lumOff val="5000"/>
                  </a:schemeClr>
                </a:solidFill>
              </a:rPr>
              <a:t>Рихард</a:t>
            </a:r>
            <a:r>
              <a:rPr lang="ru-RU" sz="2400" b="1" i="1" dirty="0" smtClean="0">
                <a:solidFill>
                  <a:schemeClr val="bg1">
                    <a:lumMod val="95000"/>
                    <a:lumOff val="5000"/>
                  </a:schemeClr>
                </a:solidFill>
              </a:rPr>
              <a:t> </a:t>
            </a:r>
            <a:r>
              <a:rPr lang="ru-RU" sz="2400" b="1" i="1" dirty="0" err="1" smtClean="0">
                <a:solidFill>
                  <a:schemeClr val="bg1">
                    <a:lumMod val="95000"/>
                    <a:lumOff val="5000"/>
                  </a:schemeClr>
                </a:solidFill>
              </a:rPr>
              <a:t>Штайф</a:t>
            </a:r>
            <a:r>
              <a:rPr lang="ru-RU" sz="2400" b="1" i="1" dirty="0" smtClean="0">
                <a:solidFill>
                  <a:schemeClr val="bg1">
                    <a:lumMod val="95000"/>
                    <a:lumOff val="5000"/>
                  </a:schemeClr>
                </a:solidFill>
              </a:rPr>
              <a:t>. В 1902 году по эскизу </a:t>
            </a:r>
            <a:r>
              <a:rPr lang="ru-RU" sz="2400" b="1" i="1" dirty="0" err="1" smtClean="0">
                <a:solidFill>
                  <a:schemeClr val="bg1">
                    <a:lumMod val="95000"/>
                    <a:lumOff val="5000"/>
                  </a:schemeClr>
                </a:solidFill>
              </a:rPr>
              <a:t>Штайфа</a:t>
            </a:r>
            <a:r>
              <a:rPr lang="ru-RU" sz="2400" b="1" i="1" dirty="0" smtClean="0">
                <a:solidFill>
                  <a:schemeClr val="bg1">
                    <a:lumMod val="95000"/>
                    <a:lumOff val="5000"/>
                  </a:schemeClr>
                </a:solidFill>
              </a:rPr>
              <a:t> появился первый плюшевый мишка.</a:t>
            </a:r>
            <a:endParaRPr lang="ru-RU" sz="2400" b="1" i="1" dirty="0">
              <a:solidFill>
                <a:schemeClr val="bg1">
                  <a:lumMod val="95000"/>
                  <a:lumOff val="5000"/>
                </a:schemeClr>
              </a:solidFill>
            </a:endParaRPr>
          </a:p>
        </p:txBody>
      </p:sp>
      <p:pic>
        <p:nvPicPr>
          <p:cNvPr id="4099" name="Picture 3" descr="C:\Documents and Settings\User\Рабочий стол\КАРТИНКИ ТЕДДИ\600.jpg"/>
          <p:cNvPicPr>
            <a:picLocks noChangeAspect="1" noChangeArrowheads="1"/>
          </p:cNvPicPr>
          <p:nvPr/>
        </p:nvPicPr>
        <p:blipFill>
          <a:blip r:embed="rId3" cstate="print">
            <a:lum contrast="10000"/>
          </a:blip>
          <a:srcRect/>
          <a:stretch>
            <a:fillRect/>
          </a:stretch>
        </p:blipFill>
        <p:spPr bwMode="auto">
          <a:xfrm>
            <a:off x="2143108" y="2786058"/>
            <a:ext cx="4320061" cy="4071942"/>
          </a:xfrm>
          <a:prstGeom prst="roundRect">
            <a:avLst/>
          </a:prstGeom>
          <a:ln>
            <a:noFill/>
          </a:ln>
          <a:effectLst>
            <a:softEdge rad="317500"/>
          </a:effectLst>
        </p:spPr>
      </p:pic>
      <p:sp>
        <p:nvSpPr>
          <p:cNvPr id="8" name="Прямоугольник 7"/>
          <p:cNvSpPr/>
          <p:nvPr/>
        </p:nvSpPr>
        <p:spPr>
          <a:xfrm>
            <a:off x="6500826" y="6286520"/>
            <a:ext cx="2428892" cy="400110"/>
          </a:xfrm>
          <a:prstGeom prst="rect">
            <a:avLst/>
          </a:prstGeom>
        </p:spPr>
        <p:txBody>
          <a:bodyPr wrap="square">
            <a:spAutoFit/>
          </a:bodyPr>
          <a:lstStyle/>
          <a:p>
            <a:r>
              <a:rPr lang="ru-RU" sz="2000" b="1" i="1" dirty="0" smtClean="0">
                <a:solidFill>
                  <a:schemeClr val="bg1">
                    <a:lumMod val="95000"/>
                    <a:lumOff val="5000"/>
                  </a:schemeClr>
                </a:solidFill>
              </a:rPr>
              <a:t>Маргарет </a:t>
            </a:r>
            <a:r>
              <a:rPr lang="ru-RU" sz="2000" b="1" i="1" dirty="0" err="1" smtClean="0">
                <a:solidFill>
                  <a:schemeClr val="bg1">
                    <a:lumMod val="95000"/>
                    <a:lumOff val="5000"/>
                  </a:schemeClr>
                </a:solidFill>
              </a:rPr>
              <a:t>Штайф</a:t>
            </a:r>
            <a:r>
              <a:rPr lang="ru-RU" sz="2000" b="1" i="1" dirty="0" smtClean="0">
                <a:solidFill>
                  <a:schemeClr val="bg1">
                    <a:lumMod val="95000"/>
                    <a:lumOff val="5000"/>
                  </a:schemeClr>
                </a:solidFill>
              </a:rPr>
              <a:t> </a:t>
            </a:r>
            <a:endParaRPr lang="ru-RU" sz="2000" b="1" dirty="0"/>
          </a:p>
        </p:txBody>
      </p:sp>
    </p:spTree>
    <p:extLst>
      <p:ext uri="{BB962C8B-B14F-4D97-AF65-F5344CB8AC3E}">
        <p14:creationId xmlns="" xmlns:p14="http://schemas.microsoft.com/office/powerpoint/2010/main" val="1107095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C000"/>
            </a:gs>
            <a:gs pos="50000">
              <a:srgbClr val="00B050"/>
            </a:gs>
            <a:gs pos="100000">
              <a:srgbClr val="104E0E"/>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ChevronInverted">
              <a:avLst/>
            </a:prstTxWarp>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i="1" dirty="0" smtClean="0">
                <a:ln>
                  <a:prstDash val="solid"/>
                </a:ln>
                <a:solidFill>
                  <a:srgbClr val="FFFF00"/>
                </a:solidFill>
                <a:effectLst>
                  <a:glow rad="228600">
                    <a:schemeClr val="bg1">
                      <a:lumMod val="95000"/>
                      <a:lumOff val="5000"/>
                      <a:alpha val="40000"/>
                    </a:schemeClr>
                  </a:glow>
                </a:effectLst>
              </a:rPr>
              <a:t>Американская история мишки</a:t>
            </a:r>
            <a:endParaRPr lang="ru-RU" i="1" dirty="0">
              <a:ln>
                <a:prstDash val="solid"/>
              </a:ln>
              <a:solidFill>
                <a:srgbClr val="FFFF00"/>
              </a:solidFill>
              <a:effectLst>
                <a:glow rad="228600">
                  <a:schemeClr val="bg1">
                    <a:lumMod val="95000"/>
                    <a:lumOff val="5000"/>
                    <a:alpha val="40000"/>
                  </a:schemeClr>
                </a:glow>
              </a:effectLst>
            </a:endParaRPr>
          </a:p>
        </p:txBody>
      </p:sp>
      <p:sp>
        <p:nvSpPr>
          <p:cNvPr id="3" name="Объект 2"/>
          <p:cNvSpPr>
            <a:spLocks noGrp="1"/>
          </p:cNvSpPr>
          <p:nvPr>
            <p:ph idx="1"/>
          </p:nvPr>
        </p:nvSpPr>
        <p:spPr>
          <a:xfrm>
            <a:off x="357158" y="1571612"/>
            <a:ext cx="8291264" cy="5069160"/>
          </a:xfrm>
        </p:spPr>
        <p:txBody>
          <a:bodyPr>
            <a:normAutofit/>
          </a:bodyPr>
          <a:lstStyle/>
          <a:p>
            <a:pPr marL="0" indent="0">
              <a:buNone/>
            </a:pPr>
            <a:endParaRPr lang="ru-RU" dirty="0"/>
          </a:p>
          <a:p>
            <a:pPr marL="0" indent="0">
              <a:buNone/>
            </a:pPr>
            <a:endParaRPr lang="ru-RU" dirty="0" smtClean="0"/>
          </a:p>
          <a:p>
            <a:pPr marL="0" indent="0">
              <a:buNone/>
            </a:pPr>
            <a:endParaRPr lang="ru-RU" dirty="0"/>
          </a:p>
          <a:p>
            <a:pPr marL="0" indent="0">
              <a:buNone/>
            </a:pPr>
            <a:endParaRPr lang="ru-RU" dirty="0" smtClean="0"/>
          </a:p>
          <a:p>
            <a:pPr marL="0" indent="0">
              <a:buNone/>
            </a:pPr>
            <a:endParaRPr lang="ru-RU" dirty="0"/>
          </a:p>
          <a:p>
            <a:pPr marL="0" indent="0">
              <a:buNone/>
            </a:pPr>
            <a:endParaRPr lang="ru-RU" dirty="0" smtClean="0"/>
          </a:p>
          <a:p>
            <a:pPr marL="0" indent="0">
              <a:buNone/>
            </a:pPr>
            <a:endParaRPr lang="ru-RU" dirty="0"/>
          </a:p>
        </p:txBody>
      </p:sp>
      <p:pic>
        <p:nvPicPr>
          <p:cNvPr id="3074" name="Picture 2" descr="C:\Users\123\Desktop\1312143784_teddy0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4282" y="1785926"/>
            <a:ext cx="4445686" cy="457203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4929190" y="1785926"/>
            <a:ext cx="4000528" cy="4893647"/>
          </a:xfrm>
          <a:prstGeom prst="rect">
            <a:avLst/>
          </a:prstGeom>
          <a:noFill/>
        </p:spPr>
        <p:txBody>
          <a:bodyPr wrap="square" rtlCol="0">
            <a:spAutoFit/>
          </a:bodyPr>
          <a:lstStyle/>
          <a:p>
            <a:r>
              <a:rPr lang="ru-RU" sz="2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rPr>
              <a:t>Клиффорд </a:t>
            </a:r>
            <a:r>
              <a:rPr lang="ru-RU" sz="2400"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rPr>
              <a:t>Бэрриман</a:t>
            </a:r>
            <a:r>
              <a:rPr lang="ru-RU" sz="2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rPr>
              <a:t> опубликовал в газете рисунок, изображающий президента Теодора Рузвельта с медвежонком, которого он не смог убить на охоте. На основе этого рисунка Моррис </a:t>
            </a:r>
            <a:r>
              <a:rPr lang="ru-RU" sz="2400"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rPr>
              <a:t>Мичтом</a:t>
            </a:r>
            <a:r>
              <a:rPr lang="ru-RU" sz="24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rPr>
              <a:t> сделал выкройки и с помощью своей жены сшил маленькую игрушку-медвежонка, подписав её «Медведь Теодора».</a:t>
            </a:r>
            <a:endPar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101600">
                  <a:srgbClr val="FFE1E2">
                    <a:alpha val="60000"/>
                  </a:srgbClr>
                </a:glow>
                <a:innerShdw blurRad="69850" dist="43180" dir="5400000">
                  <a:srgbClr val="000000">
                    <a:alpha val="65000"/>
                  </a:srgbClr>
                </a:innerShdw>
              </a:effectLst>
              <a:latin typeface="Corbel" pitchFamily="34" charset="0"/>
            </a:endParaRPr>
          </a:p>
        </p:txBody>
      </p:sp>
      <p:sp>
        <p:nvSpPr>
          <p:cNvPr id="6" name="TextBox 5"/>
          <p:cNvSpPr txBox="1"/>
          <p:nvPr/>
        </p:nvSpPr>
        <p:spPr>
          <a:xfrm>
            <a:off x="785786" y="6357958"/>
            <a:ext cx="3286148"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2000" b="1" i="1" dirty="0" smtClean="0">
                <a:ln w="50800"/>
                <a:solidFill>
                  <a:schemeClr val="bg1">
                    <a:shade val="50000"/>
                  </a:schemeClr>
                </a:solidFill>
              </a:rPr>
              <a:t>Рисунок </a:t>
            </a:r>
            <a:r>
              <a:rPr lang="ru-RU" sz="2000" b="1" i="1" dirty="0" err="1" smtClean="0">
                <a:ln w="50800"/>
                <a:solidFill>
                  <a:schemeClr val="bg1">
                    <a:shade val="50000"/>
                  </a:schemeClr>
                </a:solidFill>
              </a:rPr>
              <a:t>К.Бэрримана</a:t>
            </a:r>
            <a:endParaRPr lang="ru-RU" sz="2000" b="1" i="1" dirty="0">
              <a:ln w="50800"/>
              <a:solidFill>
                <a:schemeClr val="bg1">
                  <a:shade val="50000"/>
                </a:schemeClr>
              </a:solidFill>
            </a:endParaRPr>
          </a:p>
        </p:txBody>
      </p:sp>
    </p:spTree>
    <p:extLst>
      <p:ext uri="{BB962C8B-B14F-4D97-AF65-F5344CB8AC3E}">
        <p14:creationId xmlns="" xmlns:p14="http://schemas.microsoft.com/office/powerpoint/2010/main" val="1756323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8A0000"/>
            </a:gs>
          </a:gsLst>
          <a:lin ang="13200000" scaled="0"/>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4357694"/>
            <a:ext cx="9144000" cy="2714620"/>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ru-RU" sz="1800" b="1" i="1" u="sng" dirty="0" smtClean="0">
                <a:ln w="50800"/>
                <a:solidFill>
                  <a:srgbClr val="FFFF00"/>
                </a:solidFill>
              </a:rPr>
              <a:t>В начале </a:t>
            </a:r>
            <a:r>
              <a:rPr lang="ru-RU" sz="1800" b="1" i="1" u="sng" dirty="0">
                <a:ln w="50800"/>
                <a:solidFill>
                  <a:srgbClr val="FFFF00"/>
                </a:solidFill>
              </a:rPr>
              <a:t>ХХ века </a:t>
            </a:r>
            <a:r>
              <a:rPr lang="ru-RU" sz="1800" b="1" i="1" dirty="0">
                <a:ln w="50800"/>
                <a:solidFill>
                  <a:srgbClr val="FFFF00"/>
                </a:solidFill>
              </a:rPr>
              <a:t>практически во всех </a:t>
            </a:r>
            <a:r>
              <a:rPr lang="ru-RU" sz="1800" b="1" i="1" dirty="0">
                <a:ln w="50800"/>
                <a:blipFill>
                  <a:blip r:embed="rId2"/>
                  <a:tile tx="0" ty="0" sx="100000" sy="100000" flip="none" algn="tl"/>
                </a:blipFill>
              </a:rPr>
              <a:t>странах мира </a:t>
            </a:r>
            <a:r>
              <a:rPr lang="ru-RU" sz="1800" b="1" i="1" dirty="0" smtClean="0">
                <a:ln w="50800"/>
                <a:blipFill>
                  <a:blip r:embed="rId2"/>
                  <a:tile tx="0" ty="0" sx="100000" sy="100000" flip="none" algn="tl"/>
                </a:blipFill>
              </a:rPr>
              <a:t>выпускали мишек </a:t>
            </a:r>
            <a:r>
              <a:rPr lang="ru-RU" sz="1800" b="1" i="1" dirty="0" err="1" smtClean="0">
                <a:ln w="50800"/>
                <a:blipFill>
                  <a:blip r:embed="rId2"/>
                  <a:tile tx="0" ty="0" sx="100000" sy="100000" flip="none" algn="tl"/>
                </a:blipFill>
              </a:rPr>
              <a:t>Тедди</a:t>
            </a:r>
            <a:r>
              <a:rPr lang="ru-RU" sz="1800" b="1" i="1" dirty="0" smtClean="0">
                <a:ln w="50800"/>
                <a:blipFill>
                  <a:blip r:embed="rId2"/>
                  <a:tile tx="0" ty="0" sx="100000" sy="100000" flip="none" algn="tl"/>
                </a:blipFill>
              </a:rPr>
              <a:t>.</a:t>
            </a:r>
            <a:r>
              <a:rPr lang="ru-RU" sz="1800" b="1" i="1" dirty="0">
                <a:ln w="50800"/>
                <a:solidFill>
                  <a:schemeClr val="bg1">
                    <a:shade val="50000"/>
                  </a:schemeClr>
                </a:solidFill>
              </a:rPr>
              <a:t/>
            </a:r>
            <a:br>
              <a:rPr lang="ru-RU" sz="1800" b="1" i="1" dirty="0">
                <a:ln w="50800"/>
                <a:solidFill>
                  <a:schemeClr val="bg1">
                    <a:shade val="50000"/>
                  </a:schemeClr>
                </a:solidFill>
              </a:rPr>
            </a:br>
            <a:r>
              <a:rPr lang="ru-RU" sz="1800" b="1" i="1" dirty="0">
                <a:ln w="50800"/>
                <a:solidFill>
                  <a:srgbClr val="FFFF00"/>
                </a:solidFill>
              </a:rPr>
              <a:t>После Второй мировой войны ажиотаж </a:t>
            </a:r>
            <a:r>
              <a:rPr lang="ru-RU" sz="1800" b="1" i="1" dirty="0">
                <a:ln w="50800"/>
                <a:blipFill>
                  <a:blip r:embed="rId2"/>
                  <a:tile tx="0" ty="0" sx="100000" sy="100000" flip="none" algn="tl"/>
                </a:blipFill>
              </a:rPr>
              <a:t>несколько спал. </a:t>
            </a:r>
            <a:r>
              <a:rPr lang="ru-RU" sz="1800" b="1" i="1" dirty="0" smtClean="0">
                <a:ln w="50800"/>
                <a:blipFill>
                  <a:blip r:embed="rId2"/>
                  <a:tile tx="0" ty="0" sx="100000" sy="100000" flip="none" algn="tl"/>
                </a:blipFill>
              </a:rPr>
              <a:t>Но в 60-е годы, в </a:t>
            </a:r>
            <a:r>
              <a:rPr lang="ru-RU" sz="1800" b="1" i="1" dirty="0" smtClean="0">
                <a:ln w="50800"/>
                <a:solidFill>
                  <a:srgbClr val="FFFF00"/>
                </a:solidFill>
              </a:rPr>
              <a:t>неспокойные </a:t>
            </a:r>
            <a:r>
              <a:rPr lang="ru-RU" sz="1800" b="1" i="1" dirty="0">
                <a:ln w="50800"/>
                <a:solidFill>
                  <a:srgbClr val="FFFF00"/>
                </a:solidFill>
              </a:rPr>
              <a:t>времена войны во Вьетнаме и </a:t>
            </a:r>
            <a:r>
              <a:rPr lang="ru-RU" sz="1800" b="1" i="1" dirty="0">
                <a:ln w="50800"/>
                <a:blipFill>
                  <a:blip r:embed="rId2"/>
                  <a:tile tx="0" ty="0" sx="100000" sy="100000" flip="none" algn="tl"/>
                </a:blipFill>
              </a:rPr>
              <a:t>Карибского кризиса </a:t>
            </a:r>
            <a:r>
              <a:rPr lang="ru-RU" sz="1800" b="1" i="1" dirty="0" smtClean="0">
                <a:ln w="50800"/>
                <a:blipFill>
                  <a:blip r:embed="rId2"/>
                  <a:tile tx="0" ty="0" sx="100000" sy="100000" flip="none" algn="tl"/>
                </a:blipFill>
              </a:rPr>
              <a:t>Питер Булл </a:t>
            </a:r>
            <a:r>
              <a:rPr lang="ru-RU" sz="1800" b="1" i="1" dirty="0">
                <a:ln w="50800"/>
                <a:solidFill>
                  <a:srgbClr val="FFFF00"/>
                </a:solidFill>
              </a:rPr>
              <a:t>пропагандировал эту мягкую игрушку </a:t>
            </a:r>
            <a:r>
              <a:rPr lang="ru-RU" sz="1800" b="1" i="1" dirty="0">
                <a:ln w="50800"/>
                <a:blipFill>
                  <a:blip r:embed="rId2"/>
                  <a:tile tx="0" ty="0" sx="100000" sy="100000" flip="none" algn="tl"/>
                </a:blipFill>
              </a:rPr>
              <a:t>как символ мира и старых добрых времен</a:t>
            </a:r>
            <a:r>
              <a:rPr lang="ru-RU" sz="1800" b="1" i="1" dirty="0" smtClean="0">
                <a:ln w="50800"/>
                <a:blipFill>
                  <a:blip r:embed="rId2"/>
                  <a:tile tx="0" ty="0" sx="100000" sy="100000" flip="none" algn="tl"/>
                </a:blipFill>
              </a:rPr>
              <a:t>.</a:t>
            </a:r>
            <a:r>
              <a:rPr lang="ru-RU" sz="1800" b="1" i="1" dirty="0">
                <a:ln w="50800"/>
                <a:solidFill>
                  <a:schemeClr val="bg1">
                    <a:shade val="50000"/>
                  </a:schemeClr>
                </a:solidFill>
              </a:rPr>
              <a:t/>
            </a:r>
            <a:br>
              <a:rPr lang="ru-RU" sz="1800" b="1" i="1" dirty="0">
                <a:ln w="50800"/>
                <a:solidFill>
                  <a:schemeClr val="bg1">
                    <a:shade val="50000"/>
                  </a:schemeClr>
                </a:solidFill>
              </a:rPr>
            </a:br>
            <a:r>
              <a:rPr lang="ru-RU" sz="1800" b="1" i="1" dirty="0">
                <a:ln w="50800"/>
                <a:solidFill>
                  <a:srgbClr val="FFFF00"/>
                </a:solidFill>
              </a:rPr>
              <a:t>К 80-м годам интерес к мишкам </a:t>
            </a:r>
            <a:r>
              <a:rPr lang="ru-RU" sz="1800" b="1" i="1" dirty="0">
                <a:ln w="50800"/>
                <a:blipFill>
                  <a:blip r:embed="rId2"/>
                  <a:tile tx="0" ty="0" sx="100000" sy="100000" flip="none" algn="tl"/>
                </a:blipFill>
              </a:rPr>
              <a:t>Тедди разгорелся с новой </a:t>
            </a:r>
            <a:r>
              <a:rPr lang="ru-RU" sz="1800" b="1" i="1" dirty="0" smtClean="0">
                <a:ln w="50800"/>
                <a:blipFill>
                  <a:blip r:embed="rId2"/>
                  <a:tile tx="0" ty="0" sx="100000" sy="100000" flip="none" algn="tl"/>
                </a:blipFill>
              </a:rPr>
              <a:t>силой, а связано это </a:t>
            </a:r>
            <a:r>
              <a:rPr lang="ru-RU" sz="1800" b="1" i="1" dirty="0" smtClean="0">
                <a:ln w="50800"/>
                <a:solidFill>
                  <a:srgbClr val="FFFF00"/>
                </a:solidFill>
              </a:rPr>
              <a:t>было с новым образом мишки </a:t>
            </a:r>
            <a:r>
              <a:rPr lang="ru-RU" sz="1800" b="1" i="1" dirty="0" err="1" smtClean="0">
                <a:ln w="50800"/>
                <a:blipFill>
                  <a:blip r:embed="rId2"/>
                  <a:tile tx="0" ty="0" sx="100000" sy="100000" flip="none" algn="tl"/>
                </a:blipFill>
              </a:rPr>
              <a:t>Тедди</a:t>
            </a:r>
            <a:r>
              <a:rPr lang="ru-RU" sz="1800" b="1" i="1" dirty="0" smtClean="0">
                <a:ln w="50800"/>
                <a:blipFill>
                  <a:blip r:embed="rId2"/>
                  <a:tile tx="0" ty="0" sx="100000" sy="100000" flip="none" algn="tl"/>
                </a:blipFill>
              </a:rPr>
              <a:t> </a:t>
            </a:r>
            <a:r>
              <a:rPr lang="ru-RU" sz="1800" b="1" i="1" dirty="0">
                <a:ln w="50800"/>
                <a:blipFill>
                  <a:blip r:embed="rId2"/>
                  <a:tile tx="0" ty="0" sx="100000" sy="100000" flip="none" algn="tl"/>
                </a:blipFill>
              </a:rPr>
              <a:t>— в виде плюшевого мишки </a:t>
            </a:r>
            <a:r>
              <a:rPr lang="ru-RU" sz="1800" b="1" i="1" dirty="0" err="1">
                <a:ln w="50800"/>
                <a:blipFill>
                  <a:blip r:embed="rId2"/>
                  <a:tile tx="0" ty="0" sx="100000" sy="100000" flip="none" algn="tl"/>
                </a:blipFill>
              </a:rPr>
              <a:t>Me</a:t>
            </a:r>
            <a:r>
              <a:rPr lang="ru-RU" sz="1800" b="1" i="1" dirty="0">
                <a:ln w="50800"/>
                <a:blipFill>
                  <a:blip r:embed="rId2"/>
                  <a:tile tx="0" ty="0" sx="100000" sy="100000" flip="none" algn="tl"/>
                </a:blipFill>
              </a:rPr>
              <a:t> </a:t>
            </a:r>
            <a:r>
              <a:rPr lang="ru-RU" sz="1800" b="1" i="1" dirty="0" err="1">
                <a:ln w="50800"/>
                <a:blipFill>
                  <a:blip r:embed="rId2"/>
                  <a:tile tx="0" ty="0" sx="100000" sy="100000" flip="none" algn="tl"/>
                </a:blipFill>
              </a:rPr>
              <a:t>to</a:t>
            </a:r>
            <a:r>
              <a:rPr lang="ru-RU" sz="1800" b="1" i="1" dirty="0">
                <a:ln w="50800"/>
                <a:blipFill>
                  <a:blip r:embed="rId2"/>
                  <a:tile tx="0" ty="0" sx="100000" sy="100000" flip="none" algn="tl"/>
                </a:blipFill>
              </a:rPr>
              <a:t> </a:t>
            </a:r>
            <a:r>
              <a:rPr lang="ru-RU" sz="1800" b="1" i="1" dirty="0" err="1">
                <a:ln w="50800"/>
                <a:blipFill>
                  <a:blip r:embed="rId2"/>
                  <a:tile tx="0" ty="0" sx="100000" sy="100000" flip="none" algn="tl"/>
                </a:blipFill>
              </a:rPr>
              <a:t>you</a:t>
            </a:r>
            <a:r>
              <a:rPr lang="ru-RU" sz="1800" b="1" i="1" dirty="0">
                <a:ln w="50800"/>
                <a:blipFill>
                  <a:blip r:embed="rId2"/>
                  <a:tile tx="0" ty="0" sx="100000" sy="100000" flip="none" algn="tl"/>
                </a:blipFill>
              </a:rPr>
              <a:t>. </a:t>
            </a:r>
            <a:r>
              <a:rPr lang="ru-RU" sz="1800" b="1" i="1" dirty="0" smtClean="0">
                <a:ln w="50800"/>
                <a:blipFill>
                  <a:blip r:embed="rId2"/>
                  <a:tile tx="0" ty="0" sx="100000" sy="100000" flip="none" algn="tl"/>
                </a:blipFill>
              </a:rPr>
              <a:t>От </a:t>
            </a:r>
            <a:r>
              <a:rPr lang="ru-RU" sz="1800" b="1" i="1" dirty="0">
                <a:ln w="50800"/>
                <a:solidFill>
                  <a:srgbClr val="FFFF00"/>
                </a:solidFill>
              </a:rPr>
              <a:t>своих предшественников плюшевые </a:t>
            </a:r>
            <a:r>
              <a:rPr lang="ru-RU" sz="1800" b="1" i="1" dirty="0">
                <a:ln w="50800"/>
                <a:blipFill>
                  <a:blip r:embed="rId2"/>
                  <a:tile tx="0" ty="0" sx="100000" sy="100000" flip="none" algn="tl"/>
                </a:blipFill>
              </a:rPr>
              <a:t>мишки </a:t>
            </a:r>
            <a:r>
              <a:rPr lang="ru-RU" sz="1800" b="1" i="1" dirty="0" err="1">
                <a:ln w="50800"/>
                <a:blipFill>
                  <a:blip r:embed="rId2"/>
                  <a:tile tx="0" ty="0" sx="100000" sy="100000" flip="none" algn="tl"/>
                </a:blipFill>
              </a:rPr>
              <a:t>Me</a:t>
            </a:r>
            <a:r>
              <a:rPr lang="ru-RU" sz="1800" b="1" i="1" dirty="0">
                <a:ln w="50800"/>
                <a:blipFill>
                  <a:blip r:embed="rId2"/>
                  <a:tile tx="0" ty="0" sx="100000" sy="100000" flip="none" algn="tl"/>
                </a:blipFill>
              </a:rPr>
              <a:t> </a:t>
            </a:r>
            <a:r>
              <a:rPr lang="ru-RU" sz="1800" b="1" i="1" dirty="0" err="1">
                <a:ln w="50800"/>
                <a:blipFill>
                  <a:blip r:embed="rId2"/>
                  <a:tile tx="0" ty="0" sx="100000" sy="100000" flip="none" algn="tl"/>
                </a:blipFill>
              </a:rPr>
              <a:t>to</a:t>
            </a:r>
            <a:r>
              <a:rPr lang="ru-RU" sz="1800" b="1" i="1" dirty="0">
                <a:ln w="50800"/>
                <a:blipFill>
                  <a:blip r:embed="rId2"/>
                  <a:tile tx="0" ty="0" sx="100000" sy="100000" flip="none" algn="tl"/>
                </a:blipFill>
              </a:rPr>
              <a:t> </a:t>
            </a:r>
            <a:r>
              <a:rPr lang="ru-RU" sz="1800" b="1" i="1" dirty="0" err="1">
                <a:ln w="50800"/>
                <a:blipFill>
                  <a:blip r:embed="rId2"/>
                  <a:tile tx="0" ty="0" sx="100000" sy="100000" flip="none" algn="tl"/>
                </a:blipFill>
              </a:rPr>
              <a:t>you</a:t>
            </a:r>
            <a:r>
              <a:rPr lang="ru-RU" sz="1800" b="1" i="1" dirty="0">
                <a:ln w="50800"/>
                <a:blipFill>
                  <a:blip r:embed="rId2"/>
                  <a:tile tx="0" ty="0" sx="100000" sy="100000" flip="none" algn="tl"/>
                </a:blipFill>
              </a:rPr>
              <a:t> отличались новым </a:t>
            </a:r>
            <a:r>
              <a:rPr lang="ru-RU" sz="1800" b="1" i="1" dirty="0">
                <a:ln w="50800"/>
                <a:solidFill>
                  <a:srgbClr val="FFFF00"/>
                </a:solidFill>
              </a:rPr>
              <a:t>дизайном: это серые медвежата </a:t>
            </a:r>
            <a:r>
              <a:rPr lang="ru-RU" sz="1800" b="1" i="1" dirty="0">
                <a:ln w="50800"/>
                <a:blipFill>
                  <a:blip r:embed="rId2"/>
                  <a:tile tx="0" ty="0" sx="100000" sy="100000" flip="none" algn="tl"/>
                </a:blipFill>
              </a:rPr>
              <a:t>с заплатками и голубым носиком.</a:t>
            </a:r>
            <a:r>
              <a:rPr lang="ru-RU" b="1" dirty="0">
                <a:ln w="50800"/>
                <a:solidFill>
                  <a:schemeClr val="bg1">
                    <a:shade val="50000"/>
                  </a:schemeClr>
                </a:solidFill>
              </a:rPr>
              <a:t/>
            </a:r>
            <a:br>
              <a:rPr lang="ru-RU" b="1" dirty="0">
                <a:ln w="50800"/>
                <a:solidFill>
                  <a:schemeClr val="bg1">
                    <a:shade val="50000"/>
                  </a:schemeClr>
                </a:solidFill>
              </a:rPr>
            </a:br>
            <a:endParaRPr lang="ru-RU" b="1" dirty="0">
              <a:ln w="50800"/>
              <a:solidFill>
                <a:schemeClr val="bg1">
                  <a:shade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2786050" y="0"/>
            <a:ext cx="3741099" cy="4500570"/>
          </a:xfrm>
          <a:prstGeom prst="roundRect">
            <a:avLst/>
          </a:prstGeom>
          <a:ln>
            <a:noFill/>
          </a:ln>
          <a:effectLst>
            <a:softEdge rad="127000"/>
          </a:effectLst>
        </p:spPr>
      </p:pic>
      <p:pic>
        <p:nvPicPr>
          <p:cNvPr id="2" name="Picture 2"/>
          <p:cNvPicPr>
            <a:picLocks noChangeAspect="1" noChangeArrowheads="1"/>
          </p:cNvPicPr>
          <p:nvPr/>
        </p:nvPicPr>
        <p:blipFill>
          <a:blip r:embed="rId4" cstate="print"/>
          <a:srcRect/>
          <a:stretch>
            <a:fillRect/>
          </a:stretch>
        </p:blipFill>
        <p:spPr bwMode="auto">
          <a:xfrm>
            <a:off x="214282" y="0"/>
            <a:ext cx="2540682" cy="2428892"/>
          </a:xfrm>
          <a:prstGeom prst="rect">
            <a:avLst/>
          </a:prstGeom>
          <a:noFill/>
          <a:ln w="9525">
            <a:noFill/>
            <a:miter lim="800000"/>
            <a:headEnd/>
            <a:tailEnd/>
          </a:ln>
          <a:effectLst>
            <a:softEdge rad="317500"/>
          </a:effectLst>
        </p:spPr>
      </p:pic>
      <p:pic>
        <p:nvPicPr>
          <p:cNvPr id="1027" name="Picture 3"/>
          <p:cNvPicPr>
            <a:picLocks noChangeAspect="1" noChangeArrowheads="1"/>
          </p:cNvPicPr>
          <p:nvPr/>
        </p:nvPicPr>
        <p:blipFill>
          <a:blip r:embed="rId5" cstate="print"/>
          <a:srcRect/>
          <a:stretch>
            <a:fillRect/>
          </a:stretch>
        </p:blipFill>
        <p:spPr bwMode="auto">
          <a:xfrm>
            <a:off x="6572232" y="1785926"/>
            <a:ext cx="2571768" cy="2439077"/>
          </a:xfrm>
          <a:prstGeom prst="rect">
            <a:avLst/>
          </a:prstGeom>
          <a:noFill/>
          <a:ln w="9525">
            <a:noFill/>
            <a:miter lim="800000"/>
            <a:headEnd/>
            <a:tailEnd/>
          </a:ln>
          <a:effectLst>
            <a:softEdge rad="317500"/>
          </a:effectLst>
        </p:spPr>
      </p:pic>
    </p:spTree>
    <p:extLst>
      <p:ext uri="{BB962C8B-B14F-4D97-AF65-F5344CB8AC3E}">
        <p14:creationId xmlns="" xmlns:p14="http://schemas.microsoft.com/office/powerpoint/2010/main" val="42535994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1090</TotalTime>
  <Words>823</Words>
  <Application>Microsoft Office PowerPoint</Application>
  <PresentationFormat>Экран (4:3)</PresentationFormat>
  <Paragraphs>101</Paragraphs>
  <Slides>26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Апекс</vt:lpstr>
      <vt:lpstr>V научная конференция учащихся ФНПУ СОГПИ по «Ступенькам науки в будущее» </vt:lpstr>
      <vt:lpstr>Слайд 2</vt:lpstr>
      <vt:lpstr>Я решила узнать побольше о «друге» всех детей</vt:lpstr>
      <vt:lpstr>Цель работы:</vt:lpstr>
      <vt:lpstr>Методы:</vt:lpstr>
      <vt:lpstr>Слайд 6</vt:lpstr>
      <vt:lpstr>История немецкого мишки «Тедди»</vt:lpstr>
      <vt:lpstr>Американская история мишки</vt:lpstr>
      <vt:lpstr>Слайд 9</vt:lpstr>
      <vt:lpstr>Небольшая история</vt:lpstr>
      <vt:lpstr>Слайд 11</vt:lpstr>
      <vt:lpstr>Музеи</vt:lpstr>
      <vt:lpstr>Слайд 13</vt:lpstr>
      <vt:lpstr>Слайд 14</vt:lpstr>
      <vt:lpstr>Как же сшить мишку Тедди самому?</vt:lpstr>
      <vt:lpstr>Слайд 16</vt:lpstr>
      <vt:lpstr>Слайд 17</vt:lpstr>
      <vt:lpstr>Слайд 18</vt:lpstr>
      <vt:lpstr>Интересные факты о мишках Тедди.</vt:lpstr>
      <vt:lpstr>Анкетирование</vt:lpstr>
      <vt:lpstr>Слайд 21</vt:lpstr>
      <vt:lpstr>Слайд 22</vt:lpstr>
      <vt:lpstr>Слайд 23</vt:lpstr>
      <vt:lpstr>Выводы</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«Мишка Тедди»</dc:title>
  <dc:creator>алания</dc:creator>
  <cp:lastModifiedBy>Forsage</cp:lastModifiedBy>
  <cp:revision>96</cp:revision>
  <dcterms:created xsi:type="dcterms:W3CDTF">2013-03-13T15:35:15Z</dcterms:created>
  <dcterms:modified xsi:type="dcterms:W3CDTF">2015-01-19T19:16:46Z</dcterms:modified>
</cp:coreProperties>
</file>