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C%D0%BF%D1%8C%D1%8E%D1%82%D0%B5%D1%80%D0%BD%D0%B0%D1%8F_%D1%81%D0%B5%D1%82%D1%8C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0%B4%D0%BD%D0%BE%D1%80%D0%B0%D0%BD%D0%B3%D0%BE%D0%B2%D0%B0%D1%8F_%D1%81%D0%B5%D1%82%D1%8C" TargetMode="External"/><Relationship Id="rId13" Type="http://schemas.openxmlformats.org/officeDocument/2006/relationships/hyperlink" Target="https://ru.wikipedia.org/wiki/%D0%AF%D1%87%D0%B5%D0%B8%D1%81%D1%82%D0%B0%D1%8F_%D1%82%D0%BE%D0%BF%D0%BE%D0%BB%D0%BE%D0%B3%D0%B8%D1%8F" TargetMode="External"/><Relationship Id="rId18" Type="http://schemas.openxmlformats.org/officeDocument/2006/relationships/hyperlink" Target="https://ru.wikipedia.org/wiki/%D0%A2%D0%B5%D0%BB%D0%B5%D1%84%D0%BE%D0%BD%D0%BD%D1%8B%D0%B9_%D1%80%D0%B0%D1%81%D0%BF%D1%80%D0%B5%D0%B4%D0%B5%D0%BB%D0%B8%D1%82%D0%B5%D0%BB%D1%8C%D0%BD%D1%8B%D0%B9_%D0%BF%D1%80%D0%BE%D0%B2%D0%BE%D0%B4" TargetMode="External"/><Relationship Id="rId26" Type="http://schemas.openxmlformats.org/officeDocument/2006/relationships/hyperlink" Target="https://ru.wikipedia.org/w/index.php?title=%D0%A1%D0%B5%D1%82%D1%8C_%D1%83%D0%BF%D1%80%D0%B0%D0%B2%D0%BB%D0%B5%D0%BD%D0%B8%D1%8F_%D0%BF%D1%80%D0%BE%D1%86%D0%B5%D1%81%D1%81%D0%BE%D0%BC&amp;action=edit&amp;redlink=1" TargetMode="External"/><Relationship Id="rId3" Type="http://schemas.openxmlformats.org/officeDocument/2006/relationships/hyperlink" Target="https://ru.wikipedia.org/wiki/%D0%9B%D0%BE%D0%BA%D0%B0%D0%BB%D1%8C%D0%BD%D0%B0%D1%8F_%D0%B2%D1%8B%D1%87%D0%B8%D1%81%D0%BB%D0%B8%D1%82%D0%B5%D0%BB%D1%8C%D0%BD%D0%B0%D1%8F_%D1%81%D0%B5%D1%82%D1%8C" TargetMode="External"/><Relationship Id="rId21" Type="http://schemas.openxmlformats.org/officeDocument/2006/relationships/hyperlink" Target="https://ru.wikipedia.org/wiki/%D0%92%D0%BE%D0%BB%D0%BE%D0%BA%D0%BE%D0%BD%D0%BD%D0%BE-%D0%BE%D0%BF%D1%82%D0%B8%D1%87%D0%B5%D1%81%D0%BA%D0%B8%D0%B9_%D0%BA%D0%B0%D0%B1%D0%B5%D0%BB%D1%8C" TargetMode="External"/><Relationship Id="rId34" Type="http://schemas.openxmlformats.org/officeDocument/2006/relationships/hyperlink" Target="https://ru.wikipedia.org/wiki/UUCP" TargetMode="External"/><Relationship Id="rId7" Type="http://schemas.openxmlformats.org/officeDocument/2006/relationships/hyperlink" Target="https://ru.wikipedia.org/wiki/%D0%9A%D0%BB%D0%B8%D0%B5%D0%BD%D1%82-%D1%81%D0%B5%D1%80%D0%B2%D0%B5%D1%80" TargetMode="External"/><Relationship Id="rId12" Type="http://schemas.openxmlformats.org/officeDocument/2006/relationships/hyperlink" Target="https://ru.wikipedia.org/wiki/%D0%97%D0%B2%D0%B5%D0%B7%D0%B4%D0%B0_(%D1%82%D0%BE%D0%BF%D0%BE%D0%BB%D0%BE%D0%B3%D0%B8%D1%8F_%D0%BA%D0%BE%D0%BC%D0%BF%D1%8C%D1%8E%D1%82%D0%B5%D1%80%D0%BD%D0%BE%D0%B9_%D1%81%D0%B5%D1%82%D0%B8)" TargetMode="External"/><Relationship Id="rId17" Type="http://schemas.openxmlformats.org/officeDocument/2006/relationships/hyperlink" Target="https://ru.wikipedia.org/wiki/Fat_Tree" TargetMode="External"/><Relationship Id="rId25" Type="http://schemas.openxmlformats.org/officeDocument/2006/relationships/hyperlink" Target="https://ru.wikipedia.org/wiki/%D0%A1%D0%B5%D1%80%D0%B2%D0%B5%D1%80%D0%BD%D0%B0%D1%8F_%D1%84%D0%B5%D1%80%D0%BC%D0%B0" TargetMode="External"/><Relationship Id="rId33" Type="http://schemas.openxmlformats.org/officeDocument/2006/relationships/hyperlink" Target="https://ru.wikipedia.org/wiki/%D0%A4%D0%B8%D0%B4%D0%BE%D0%BD%D0%B5%D1%82" TargetMode="External"/><Relationship Id="rId2" Type="http://schemas.openxmlformats.org/officeDocument/2006/relationships/hyperlink" Target="https://ru.wikipedia.org/wiki/Personal_area_network" TargetMode="External"/><Relationship Id="rId16" Type="http://schemas.openxmlformats.org/officeDocument/2006/relationships/hyperlink" Target="https://ru.wikipedia.org/wiki/%D0%A1%D0%BC%D0%B5%D1%88%D0%B0%D0%BD%D0%BD%D0%B0%D1%8F_%D1%82%D0%BE%D0%BF%D0%BE%D0%BB%D0%BE%D0%B3%D0%B8%D1%8F" TargetMode="External"/><Relationship Id="rId20" Type="http://schemas.openxmlformats.org/officeDocument/2006/relationships/hyperlink" Target="https://ru.wikipedia.org/wiki/%D0%92%D0%B8%D1%82%D0%B0%D1%8F_%D0%BF%D0%B0%D1%80%D0%B0" TargetMode="External"/><Relationship Id="rId29" Type="http://schemas.openxmlformats.org/officeDocument/2006/relationships/hyperlink" Target="https://ru.wikipedia.org/wiki/Microsoft_Window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B%D0%BE%D0%B1%D0%B0%D0%BB%D1%8C%D0%BD%D0%B0%D1%8F_%D0%B2%D1%8B%D1%87%D0%B8%D1%81%D0%BB%D0%B8%D1%82%D0%B5%D0%BB%D1%8C%D0%BD%D0%B0%D1%8F_%D1%81%D0%B5%D1%82%D1%8C" TargetMode="External"/><Relationship Id="rId11" Type="http://schemas.openxmlformats.org/officeDocument/2006/relationships/hyperlink" Target="https://ru.wikipedia.org/wiki/%D0%94%D0%B2%D0%BE%D0%B9%D0%BD%D0%BE%D0%B5_%D0%BA%D0%BE%D0%BB%D1%8C%D1%86%D0%BE_(%D1%82%D0%BE%D0%BF%D0%BE%D0%BB%D0%BE%D0%B3%D0%B8%D1%8F_%D0%BA%D0%BE%D0%BC%D0%BF%D1%8C%D1%8E%D1%82%D0%B5%D1%80%D0%BD%D0%BE%D0%B9_%D1%81%D0%B5%D1%82%D0%B8)" TargetMode="External"/><Relationship Id="rId24" Type="http://schemas.openxmlformats.org/officeDocument/2006/relationships/hyperlink" Target="https://ru.wikipedia.org/wiki/%D0%A1%D0%B5%D1%82%D1%8C_%D1%85%D1%80%D0%B0%D0%BD%D0%B5%D0%BD%D0%B8%D1%8F_%D0%B4%D0%B0%D0%BD%D0%BD%D1%8B%D1%85" TargetMode="External"/><Relationship Id="rId32" Type="http://schemas.openxmlformats.org/officeDocument/2006/relationships/hyperlink" Target="https://ru.wikipedia.org/wiki/Cisco" TargetMode="External"/><Relationship Id="rId37" Type="http://schemas.openxmlformats.org/officeDocument/2006/relationships/image" Target="../media/image1.jpeg"/><Relationship Id="rId5" Type="http://schemas.openxmlformats.org/officeDocument/2006/relationships/hyperlink" Target="https://ru.wikipedia.org/wiki/%D0%93%D0%BE%D1%80%D0%BE%D0%B4%D1%81%D0%BA%D0%B0%D1%8F_%D0%B2%D1%8B%D1%87%D0%B8%D1%81%D0%BB%D0%B8%D1%82%D0%B5%D0%BB%D1%8C%D0%BD%D0%B0%D1%8F_%D1%81%D0%B5%D1%82%D1%8C" TargetMode="External"/><Relationship Id="rId15" Type="http://schemas.openxmlformats.org/officeDocument/2006/relationships/hyperlink" Target="https://ru.wikipedia.org/w/index.php?title=%D0%94%D0%B5%D1%80%D0%B5%D0%B2%D0%BE_(%D1%82%D0%BE%D0%BF%D0%BE%D0%BB%D0%BE%D0%B3%D0%B8%D1%8F_%D0%BA%D0%BE%D0%BC%D0%BF%D1%8C%D1%8E%D1%82%D0%B5%D1%80%D0%BD%D0%BE%D0%B9_%D1%81%D0%B5%D1%82%D0%B8)&amp;action=edit&amp;redlink=1" TargetMode="External"/><Relationship Id="rId23" Type="http://schemas.openxmlformats.org/officeDocument/2006/relationships/hyperlink" Target="https://ru.wikipedia.org/wiki/%D0%A0%D0%B0%D0%B4%D0%B8%D0%BE%D0%B2%D0%BE%D0%BB%D0%BD%D1%8B" TargetMode="External"/><Relationship Id="rId28" Type="http://schemas.openxmlformats.org/officeDocument/2006/relationships/hyperlink" Target="https://ru.wikipedia.org/wiki/%D0%94%D0%BE%D0%BC%D0%BE%D0%B2%D0%B0%D1%8F_%D1%81%D0%B5%D1%82%D1%8C" TargetMode="External"/><Relationship Id="rId36" Type="http://schemas.openxmlformats.org/officeDocument/2006/relationships/hyperlink" Target="https://ru.wikipedia.org/wiki/GSM" TargetMode="External"/><Relationship Id="rId10" Type="http://schemas.openxmlformats.org/officeDocument/2006/relationships/hyperlink" Target="https://ru.wikipedia.org/wiki/%D0%9A%D0%BE%D0%BB%D1%8C%D1%86%D0%BE_(%D1%82%D0%BE%D0%BF%D0%BE%D0%BB%D0%BE%D0%B3%D0%B8%D1%8F_%D0%BA%D0%BE%D0%BC%D0%BF%D1%8C%D1%8E%D1%82%D0%B5%D1%80%D0%BD%D0%BE%D0%B9_%D1%81%D0%B5%D1%82%D0%B8)" TargetMode="External"/><Relationship Id="rId19" Type="http://schemas.openxmlformats.org/officeDocument/2006/relationships/hyperlink" Target="https://ru.wikipedia.org/wiki/%D0%9A%D0%BE%D0%B0%D0%BA%D1%81%D0%B8%D0%B0%D0%BB%D1%8C%D0%BD%D1%8B%D0%B9_%D0%BA%D0%B0%D0%B1%D0%B5%D0%BB%D1%8C" TargetMode="External"/><Relationship Id="rId31" Type="http://schemas.openxmlformats.org/officeDocument/2006/relationships/hyperlink" Target="https://ru.wikipedia.org/wiki/Novell_NetWare" TargetMode="External"/><Relationship Id="rId4" Type="http://schemas.openxmlformats.org/officeDocument/2006/relationships/hyperlink" Target="https://ru.wikipedia.org/wiki/Campus_Area_Network" TargetMode="External"/><Relationship Id="rId9" Type="http://schemas.openxmlformats.org/officeDocument/2006/relationships/hyperlink" Target="https://ru.wikipedia.org/wiki/%D0%A8%D0%B8%D0%BD%D0%B0_(%D1%82%D0%BE%D0%BF%D0%BE%D0%BB%D0%BE%D0%B3%D0%B8%D1%8F_%D0%BA%D0%BE%D0%BC%D0%BF%D1%8C%D1%8E%D1%82%D0%B5%D1%80%D0%BD%D0%BE%D0%B9_%D1%81%D0%B5%D1%82%D0%B8)" TargetMode="External"/><Relationship Id="rId14" Type="http://schemas.openxmlformats.org/officeDocument/2006/relationships/hyperlink" Target="https://ru.wikipedia.org/wiki/%D0%A0%D0%B5%D1%88%D1%91%D1%82%D0%BA%D0%B0_(%D1%82%D0%BE%D0%BF%D0%BE%D0%BB%D0%BE%D0%B3%D0%B8%D1%8F_%D0%BA%D0%BE%D0%BC%D0%BF%D1%8C%D1%8E%D1%82%D0%B5%D1%80%D0%BD%D0%BE%D0%B9_%D1%81%D0%B5%D1%82%D0%B8)" TargetMode="External"/><Relationship Id="rId22" Type="http://schemas.openxmlformats.org/officeDocument/2006/relationships/hyperlink" Target="https://ru.wikipedia.org/wiki/%D0%91%D0%B5%D1%81%D0%BF%D1%80%D0%BE%D0%B2%D0%BE%D0%B4%D0%BD%D1%8B%D0%B5_%D0%BA%D0%BE%D0%BC%D0%BF%D1%8C%D1%8E%D1%82%D0%B5%D1%80%D0%BD%D1%8B%D0%B5_%D1%81%D0%B5%D1%82%D0%B8" TargetMode="External"/><Relationship Id="rId27" Type="http://schemas.openxmlformats.org/officeDocument/2006/relationships/hyperlink" Target="https://ru.wikipedia.org/w/index.php?title=SOHO_(%D1%82%D0%B5%D1%85%D0%BD%D0%B8%D0%BA%D0%B0)&amp;action=edit&amp;redlink=1" TargetMode="External"/><Relationship Id="rId30" Type="http://schemas.openxmlformats.org/officeDocument/2006/relationships/hyperlink" Target="https://ru.wikipedia.org/wiki/UNIX" TargetMode="External"/><Relationship Id="rId35" Type="http://schemas.openxmlformats.org/officeDocument/2006/relationships/hyperlink" Target="https://ru.wikipedia.org/wiki/%D0%98%D0%BD%D1%82%D0%B5%D1%80%D0%BD%D0%B5%D1%8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IEEE-488" TargetMode="External"/><Relationship Id="rId13" Type="http://schemas.openxmlformats.org/officeDocument/2006/relationships/hyperlink" Target="https://ru.wikipedia.org/wiki/Token_ring" TargetMode="External"/><Relationship Id="rId18" Type="http://schemas.openxmlformats.org/officeDocument/2006/relationships/hyperlink" Target="https://ru.wikipedia.org/wiki/USB" TargetMode="External"/><Relationship Id="rId26" Type="http://schemas.openxmlformats.org/officeDocument/2006/relationships/image" Target="../media/image2.jpeg"/><Relationship Id="rId3" Type="http://schemas.openxmlformats.org/officeDocument/2006/relationships/hyperlink" Target="https://ru.wikipedia.org/wiki/ARCNET" TargetMode="External"/><Relationship Id="rId21" Type="http://schemas.openxmlformats.org/officeDocument/2006/relationships/hyperlink" Target="https://ru.wikipedia.org/wiki/Frame_relay" TargetMode="External"/><Relationship Id="rId7" Type="http://schemas.openxmlformats.org/officeDocument/2006/relationships/hyperlink" Target="https://ru.wikipedia.org/w/index.php?title=HIPPI&amp;action=edit&amp;redlink=1" TargetMode="External"/><Relationship Id="rId12" Type="http://schemas.openxmlformats.org/officeDocument/2006/relationships/hyperlink" Target="https://ru.wikipedia.org/wiki/TCP" TargetMode="External"/><Relationship Id="rId17" Type="http://schemas.openxmlformats.org/officeDocument/2006/relationships/hyperlink" Target="https://ru.wikipedia.org/wiki/QsNet" TargetMode="External"/><Relationship Id="rId25" Type="http://schemas.openxmlformats.org/officeDocument/2006/relationships/hyperlink" Target="https://ru.wikipedia.org/wiki/RapidIO" TargetMode="External"/><Relationship Id="rId2" Type="http://schemas.openxmlformats.org/officeDocument/2006/relationships/hyperlink" Target="https://ru.wikipedia.org/wiki/AppleTalk" TargetMode="External"/><Relationship Id="rId16" Type="http://schemas.openxmlformats.org/officeDocument/2006/relationships/hyperlink" Target="https://ru.wikipedia.org/wiki/Fiber_distributed_data_interface" TargetMode="External"/><Relationship Id="rId20" Type="http://schemas.openxmlformats.org/officeDocument/2006/relationships/hyperlink" Target="https://ru.wikipedia.org/wiki/X.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Ethernet" TargetMode="External"/><Relationship Id="rId11" Type="http://schemas.openxmlformats.org/officeDocument/2006/relationships/hyperlink" Target="https://ru.wikipedia.org/wiki/Myrinet" TargetMode="External"/><Relationship Id="rId24" Type="http://schemas.openxmlformats.org/officeDocument/2006/relationships/hyperlink" Target="https://ru.wikipedia.org/wiki/SNA" TargetMode="External"/><Relationship Id="rId5" Type="http://schemas.openxmlformats.org/officeDocument/2006/relationships/hyperlink" Target="https://ru.wikipedia.org/w/index.php?title=DECnet&amp;action=edit&amp;redlink=1" TargetMode="External"/><Relationship Id="rId15" Type="http://schemas.openxmlformats.org/officeDocument/2006/relationships/hyperlink" Target="https://ru.wikipedia.org/wiki/Sequenced_packet_exchange" TargetMode="External"/><Relationship Id="rId23" Type="http://schemas.openxmlformats.org/officeDocument/2006/relationships/hyperlink" Target="https://ru.wikipedia.org/wiki/Wi-Fi" TargetMode="External"/><Relationship Id="rId10" Type="http://schemas.openxmlformats.org/officeDocument/2006/relationships/hyperlink" Target="https://ru.wikipedia.org/wiki/IPX" TargetMode="External"/><Relationship Id="rId19" Type="http://schemas.openxmlformats.org/officeDocument/2006/relationships/hyperlink" Target="https://ru.wikipedia.org/wiki/IEEE_1394" TargetMode="External"/><Relationship Id="rId4" Type="http://schemas.openxmlformats.org/officeDocument/2006/relationships/hyperlink" Target="https://ru.wikipedia.org/wiki/ATM" TargetMode="External"/><Relationship Id="rId9" Type="http://schemas.openxmlformats.org/officeDocument/2006/relationships/hyperlink" Target="https://ru.wikipedia.org/wiki/IP" TargetMode="External"/><Relationship Id="rId14" Type="http://schemas.openxmlformats.org/officeDocument/2006/relationships/hyperlink" Target="https://ru.wikipedia.org/wiki/UDP" TargetMode="External"/><Relationship Id="rId22" Type="http://schemas.openxmlformats.org/officeDocument/2006/relationships/hyperlink" Target="https://ru.wikipedia.org/wiki/Bluetoot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0%D0%BD%D0%B0%D0%BB%D1%8C%D0%BD%D1%8B%D0%B9_%D1%83%D1%80%D0%BE%D0%B2%D0%B5%D0%BD%D1%8C" TargetMode="External"/><Relationship Id="rId3" Type="http://schemas.openxmlformats.org/officeDocument/2006/relationships/hyperlink" Target="https://ru.wikipedia.org/wiki/%D0%A1%D0%B5%D0%B0%D0%BD%D1%81%D0%BE%D0%B2%D1%8B%D0%B9_%D1%83%D1%80%D0%BE%D0%B2%D0%B5%D0%BD%D1%8C" TargetMode="External"/><Relationship Id="rId7" Type="http://schemas.openxmlformats.org/officeDocument/2006/relationships/hyperlink" Target="https://ru.wikipedia.org/wiki/%D0%9C%D0%B0%D1%80%D1%88%D1%80%D1%83%D1%82%D0%B8%D0%B7%D0%B0%D1%86%D0%B8%D1%8F" TargetMode="External"/><Relationship Id="rId2" Type="http://schemas.openxmlformats.org/officeDocument/2006/relationships/hyperlink" Target="https://ru.wikipedia.org/wiki/%D0%A1%D0%B5%D1%82%D0%B5%D0%B2%D0%B0%D1%8F_%D0%BC%D0%BE%D0%B4%D0%B5%D0%BB%D1%8C_OS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C%D0%BC%D1%83%D1%82%D0%B0%D1%86%D0%B8%D1%8F_(%D0%BA%D0%BE%D0%BC%D0%BF%D1%8C%D1%8E%D1%82%D0%B5%D1%80%D0%BD%D1%8B%D0%B5_%D1%81%D0%B5%D1%82%D0%B8)" TargetMode="External"/><Relationship Id="rId5" Type="http://schemas.openxmlformats.org/officeDocument/2006/relationships/hyperlink" Target="https://ru.wikipedia.org/wiki/%D0%9F%D1%80%D0%BE%D1%82%D0%BE%D0%BA%D0%BE%D0%BB%D1%8B_%D1%81%D0%B5%D1%82%D0%B5%D0%B2%D0%BE%D0%B3%D0%BE_%D1%83%D1%80%D0%BE%D0%B2%D0%BD%D1%8F" TargetMode="External"/><Relationship Id="rId4" Type="http://schemas.openxmlformats.org/officeDocument/2006/relationships/hyperlink" Target="https://ru.wikipedia.org/wiki/%D0%A2%D1%80%D0%B0%D0%BD%D1%81%D0%BF%D0%BE%D1%80%D1%82%D0%BD%D1%8B%D0%B9_%D1%83%D1%80%D0%BE%D0%B2%D0%B5%D0%BD%D1%8C" TargetMode="External"/><Relationship Id="rId9" Type="http://schemas.openxmlformats.org/officeDocument/2006/relationships/hyperlink" Target="https://ru.wikipedia.org/wiki/%D0%A4%D0%B8%D0%B7%D0%B8%D1%87%D0%B5%D1%81%D0%BA%D0%B8%D0%B9_%D1%83%D1%80%D0%BE%D0%B2%D0%B5%D0%BD%D1%8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C%D0%BC%D1%83%D1%82%D0%B0%D1%86%D0%B8%D1%8F_%D0%BF%D0%B0%D0%BA%D0%B5%D1%82%D0%BE%D0%B2" TargetMode="External"/><Relationship Id="rId13" Type="http://schemas.openxmlformats.org/officeDocument/2006/relationships/hyperlink" Target="https://ru.wikipedia.org/wiki/Fiber_to_the_x" TargetMode="External"/><Relationship Id="rId18" Type="http://schemas.openxmlformats.org/officeDocument/2006/relationships/hyperlink" Target="https://ru.wikipedia.org/w/index.php?title=Human_Area_Network&amp;action=edit&amp;redlink=1" TargetMode="External"/><Relationship Id="rId26" Type="http://schemas.openxmlformats.org/officeDocument/2006/relationships/hyperlink" Target="https://ru.wikipedia.org/wiki/Circuit_Switched_Data" TargetMode="External"/><Relationship Id="rId39" Type="http://schemas.openxmlformats.org/officeDocument/2006/relationships/hyperlink" Target="https://ru.wikipedia.org/w/index.php?title=Mobitex&amp;action=edit&amp;redlink=1" TargetMode="External"/><Relationship Id="rId3" Type="http://schemas.openxmlformats.org/officeDocument/2006/relationships/hyperlink" Target="https://ru.wikipedia.org/wiki/%D0%A2%D0%B5%D0%BB%D0%B5%D1%84%D0%BE%D0%BD%D0%BD%D0%B0%D1%8F_%D1%81%D0%B5%D1%82%D1%8C" TargetMode="External"/><Relationship Id="rId21" Type="http://schemas.openxmlformats.org/officeDocument/2006/relationships/hyperlink" Target="https://ru.wikipedia.org/w/index.php?title=IEEE_802.16e_WiMAX&amp;action=edit&amp;redlink=1" TargetMode="External"/><Relationship Id="rId34" Type="http://schemas.openxmlformats.org/officeDocument/2006/relationships/hyperlink" Target="https://ru.wikipedia.org/wiki/LTE" TargetMode="External"/><Relationship Id="rId7" Type="http://schemas.openxmlformats.org/officeDocument/2006/relationships/hyperlink" Target="https://ru.wikipedia.org/wiki/%D0%92%D1%8B%D0%B4%D0%B5%D0%BB%D0%B5%D0%BD%D0%BD%D0%B0%D1%8F_%D0%BB%D0%B8%D0%BD%D0%B8%D1%8F" TargetMode="External"/><Relationship Id="rId12" Type="http://schemas.openxmlformats.org/officeDocument/2006/relationships/hyperlink" Target="https://ru.wikipedia.org/wiki/RS-232" TargetMode="External"/><Relationship Id="rId17" Type="http://schemas.openxmlformats.org/officeDocument/2006/relationships/hyperlink" Target="https://ru.wikipedia.org/wiki/Bluetooth" TargetMode="External"/><Relationship Id="rId25" Type="http://schemas.openxmlformats.org/officeDocument/2006/relationships/hyperlink" Target="https://ru.wikipedia.org/wiki/%D0%9C%D0%BE%D0%B1%D0%B8%D0%BB%D1%8C%D0%BD%D1%8B%D0%B9_%D1%82%D0%B5%D0%BB%D0%B5%D1%84%D0%BE%D0%BD" TargetMode="External"/><Relationship Id="rId33" Type="http://schemas.openxmlformats.org/officeDocument/2006/relationships/hyperlink" Target="https://ru.wikipedia.org/wiki/CDMA" TargetMode="External"/><Relationship Id="rId38" Type="http://schemas.openxmlformats.org/officeDocument/2006/relationships/hyperlink" Target="https://ru.wikipedia.org/w/index.php?title=DataTAC&amp;action=edit&amp;redlink=1" TargetMode="External"/><Relationship Id="rId2" Type="http://schemas.openxmlformats.org/officeDocument/2006/relationships/hyperlink" Target="https://ru.wikipedia.org/wiki/%D0%9F%D1%80%D0%BE%D0%B2%D0%BE%D0%B4" TargetMode="External"/><Relationship Id="rId16" Type="http://schemas.openxmlformats.org/officeDocument/2006/relationships/hyperlink" Target="https://ru.wikipedia.org/w/index.php?title=%D0%91%D0%B5%D1%81%D0%BF%D1%80%D0%BE%D0%B2%D0%BE%D0%B4%D0%BD%D0%B0%D1%8F&amp;action=edit&amp;redlink=1" TargetMode="External"/><Relationship Id="rId20" Type="http://schemas.openxmlformats.org/officeDocument/2006/relationships/hyperlink" Target="https://ru.wikipedia.org/wiki/Netsukuku" TargetMode="External"/><Relationship Id="rId29" Type="http://schemas.openxmlformats.org/officeDocument/2006/relationships/hyperlink" Target="https://ru.wikipedia.org/wiki/EDGE" TargetMode="External"/><Relationship Id="rId41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C%D0%BC%D1%83%D1%82%D0%B8%D1%80%D1%83%D0%B5%D0%BC%D1%8B%D0%B9_%D0%B4%D0%BE%D1%81%D1%82%D1%83%D0%BF" TargetMode="External"/><Relationship Id="rId11" Type="http://schemas.openxmlformats.org/officeDocument/2006/relationships/hyperlink" Target="https://ru.wikipedia.org/wiki/Ethernet" TargetMode="External"/><Relationship Id="rId24" Type="http://schemas.openxmlformats.org/officeDocument/2006/relationships/hyperlink" Target="https://ru.wikipedia.org/wiki/SMDS" TargetMode="External"/><Relationship Id="rId32" Type="http://schemas.openxmlformats.org/officeDocument/2006/relationships/hyperlink" Target="https://ru.wikipedia.org/wiki/HSUPA" TargetMode="External"/><Relationship Id="rId37" Type="http://schemas.openxmlformats.org/officeDocument/2006/relationships/hyperlink" Target="https://ru.wikipedia.org/w/index.php?title=Paging_(telecommunications)&amp;action=edit&amp;redlink=1" TargetMode="External"/><Relationship Id="rId40" Type="http://schemas.openxmlformats.org/officeDocument/2006/relationships/hyperlink" Target="https://ru.wikipedia.org/w/index.php?title=Motient&amp;action=edit&amp;redlink=1" TargetMode="External"/><Relationship Id="rId5" Type="http://schemas.openxmlformats.org/officeDocument/2006/relationships/hyperlink" Target="https://ru.wikipedia.org/wiki/%D0%9C%D0%BE%D0%B4%D0%B5%D0%BC" TargetMode="External"/><Relationship Id="rId15" Type="http://schemas.openxmlformats.org/officeDocument/2006/relationships/hyperlink" Target="https://ru.wikipedia.org/wiki/Fiber_distributed_data_interface" TargetMode="External"/><Relationship Id="rId23" Type="http://schemas.openxmlformats.org/officeDocument/2006/relationships/hyperlink" Target="https://ru.wikipedia.org/w/index.php?title=Multichannel_Multipoint_Distribution_Service&amp;action=edit&amp;redlink=1" TargetMode="External"/><Relationship Id="rId28" Type="http://schemas.openxmlformats.org/officeDocument/2006/relationships/hyperlink" Target="https://ru.wikipedia.org/w/index.php?title=High-Speed_Circuit-Switched_Data&amp;action=edit&amp;redlink=1" TargetMode="External"/><Relationship Id="rId36" Type="http://schemas.openxmlformats.org/officeDocument/2006/relationships/hyperlink" Target="https://ru.wikipedia.org/w/index.php?title=Cellular_digital_packet_data&amp;action=edit&amp;redlink=1" TargetMode="External"/><Relationship Id="rId10" Type="http://schemas.openxmlformats.org/officeDocument/2006/relationships/hyperlink" Target="https://ru.wikipedia.org/wiki/PDH" TargetMode="External"/><Relationship Id="rId19" Type="http://schemas.openxmlformats.org/officeDocument/2006/relationships/hyperlink" Target="https://ru.wikipedia.org/wiki/IEEE_802.11" TargetMode="External"/><Relationship Id="rId31" Type="http://schemas.openxmlformats.org/officeDocument/2006/relationships/hyperlink" Target="https://ru.wikipedia.org/wiki/HSDPA" TargetMode="External"/><Relationship Id="rId4" Type="http://schemas.openxmlformats.org/officeDocument/2006/relationships/hyperlink" Target="https://ru.wikipedia.org/wiki/PSTN" TargetMode="External"/><Relationship Id="rId9" Type="http://schemas.openxmlformats.org/officeDocument/2006/relationships/hyperlink" Target="https://ru.wikipedia.org/wiki/Frame_relay" TargetMode="External"/><Relationship Id="rId14" Type="http://schemas.openxmlformats.org/officeDocument/2006/relationships/hyperlink" Target="https://ru.wikipedia.org/w/index.php?title=Synchronous_optical_networking&amp;action=edit&amp;redlink=1" TargetMode="External"/><Relationship Id="rId22" Type="http://schemas.openxmlformats.org/officeDocument/2006/relationships/hyperlink" Target="https://ru.wikipedia.org/wiki/%D0%A1%D0%BF%D1%83%D1%82%D0%BD%D0%B8%D0%BA%D0%BE%D0%B2%D0%B0%D1%8F_%D1%81%D0%B2%D1%8F%D0%B7%D1%8C" TargetMode="External"/><Relationship Id="rId27" Type="http://schemas.openxmlformats.org/officeDocument/2006/relationships/hyperlink" Target="https://ru.wikipedia.org/wiki/General_Packet_Radio_Service" TargetMode="External"/><Relationship Id="rId30" Type="http://schemas.openxmlformats.org/officeDocument/2006/relationships/hyperlink" Target="https://ru.wikipedia.org/wiki/UMTS" TargetMode="External"/><Relationship Id="rId35" Type="http://schemas.openxmlformats.org/officeDocument/2006/relationships/hyperlink" Target="https://ru.wikipedia.org/w/index.php?title=IEE_802.16e_WiMAX&amp;action=edit&amp;redlink=1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0%BD%D1%81%D1%82%D0%B8%D1%82%D1%83%D1%82_%D1%82%D0%BE%D1%87%D0%BD%D0%BE%D0%B9_%D0%BC%D0%B5%D1%85%D0%B0%D0%BD%D0%B8%D0%BA%D0%B8_%D0%B8_%D0%B2%D1%8B%D1%87%D0%B8%D1%81%D0%BB%D0%B8%D1%82%D0%B5%D0%BB%D1%8C%D0%BD%D0%BE%D0%B9_%D1%82%D0%B5%D1%85%D0%BD%D0%B8%D0%BA%D0%B8_%D0%B8%D0%BC%D0%B5%D0%BD%D0%B8_%D0%A1._%D0%90._%D0%9B%D0%B5%D0%B1%D0%B5%D0%B4%D0%B5%D0%B2%D0%B0" TargetMode="External"/><Relationship Id="rId13" Type="http://schemas.openxmlformats.org/officeDocument/2006/relationships/hyperlink" Target="https://ru.wikipedia.org/wiki/%D0%A2%D0%B5%D0%BB%D0%B5%D1%84%D0%BE%D0%BD" TargetMode="External"/><Relationship Id="rId3" Type="http://schemas.openxmlformats.org/officeDocument/2006/relationships/hyperlink" Target="https://ru.wikipedia.org/wiki/%D0%A1%D0%B8%D1%81%D1%82%D0%B5%D0%BC%D0%B0_%D0%90" TargetMode="External"/><Relationship Id="rId7" Type="http://schemas.openxmlformats.org/officeDocument/2006/relationships/hyperlink" Target="https://ru.wikipedia.org/wiki/%D0%9A%D0%B0%D0%B7%D0%B0%D1%85%D1%81%D1%82%D0%B0%D0%BD" TargetMode="External"/><Relationship Id="rId12" Type="http://schemas.openxmlformats.org/officeDocument/2006/relationships/hyperlink" Target="https://ru.wikipedia.org/wiki/%D0%91%D0%B0%D0%B7%D0%B0_%D0%B4%D0%B0%D0%BD%D0%BD%D1%8B%D1%85" TargetMode="External"/><Relationship Id="rId17" Type="http://schemas.openxmlformats.org/officeDocument/2006/relationships/hyperlink" Target="https://ru.wikipedia.org/wiki/%D0%9C%D0%B8%D0%BD%D0%B8%D1%82%D0%B5%D0%BB%D1%8C" TargetMode="External"/><Relationship Id="rId2" Type="http://schemas.openxmlformats.org/officeDocument/2006/relationships/hyperlink" Target="https://ru.wikipedia.org/wiki/%D0%9F%D1%80%D0%BE%D1%82%D0%B8%D0%B2%D0%BE%D1%80%D0%B0%D0%BA%D0%B5%D1%82%D0%BD%D0%B0%D1%8F_%D0%BE%D0%B1%D0%BE%D1%80%D0%BE%D0%BD%D0%B0" TargetMode="External"/><Relationship Id="rId16" Type="http://schemas.openxmlformats.org/officeDocument/2006/relationships/hyperlink" Target="https://ru.wikipedia.org/wiki/%D0%A4%D1%80%D0%B0%D0%BD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60_%D0%B3%D0%BE%D0%B4" TargetMode="External"/><Relationship Id="rId11" Type="http://schemas.openxmlformats.org/officeDocument/2006/relationships/hyperlink" Target="https://ru.wikipedia.org/wiki/%D0%92%D0%B5%D0%BB%D0%B8%D0%BA%D0%BE%D0%B1%D1%80%D0%B8%D1%82%D0%B0%D0%BD%D0%B8%D1%8F" TargetMode="External"/><Relationship Id="rId5" Type="http://schemas.openxmlformats.org/officeDocument/2006/relationships/hyperlink" Target="https://ru.wikipedia.org/wiki/1956" TargetMode="External"/><Relationship Id="rId15" Type="http://schemas.openxmlformats.org/officeDocument/2006/relationships/hyperlink" Target="https://ru.wikipedia.org/wiki/%D0%92%D0%B8%D0%B4%D0%B5%D0%BE%D1%82%D0%B5%D0%BA%D1%81" TargetMode="External"/><Relationship Id="rId10" Type="http://schemas.openxmlformats.org/officeDocument/2006/relationships/hyperlink" Target="https://ru.wikipedia.org/wiki/%D0%91%D1%83%D1%80%D1%86%D0%B5%D0%B2,_%D0%92%D1%81%D0%B5%D0%B2%D0%BE%D0%BB%D0%BE%D0%B4_%D0%A1%D0%B5%D1%80%D0%B3%D0%B5%D0%B5%D0%B2%D0%B8%D1%87" TargetMode="External"/><Relationship Id="rId4" Type="http://schemas.openxmlformats.org/officeDocument/2006/relationships/hyperlink" Target="https://ru.wikipedia.org/wiki/%D0%9A%D0%B8%D1%81%D1%83%D0%BD%D1%8C%D0%BA%D0%BE,_%D0%93%D1%80%D0%B8%D0%B3%D0%BE%D1%80%D0%B8%D0%B9_%D0%92%D0%B0%D1%81%D0%B8%D0%BB%D1%8C%D0%B5%D0%B2%D0%B8%D1%87" TargetMode="External"/><Relationship Id="rId9" Type="http://schemas.openxmlformats.org/officeDocument/2006/relationships/hyperlink" Target="https://ru.wikipedia.org/wiki/%D0%9B%D0%B5%D0%B1%D0%B5%D0%B4%D0%B5%D0%B2,_%D0%A1%D0%B5%D1%80%D0%B3%D0%B5%D0%B9_%D0%90%D0%BB%D0%B5%D0%BA%D1%81%D0%B5%D0%B5%D0%B2%D0%B8%D1%87" TargetMode="External"/><Relationship Id="rId14" Type="http://schemas.openxmlformats.org/officeDocument/2006/relationships/hyperlink" Target="https://ru.wikipedia.org/wiki/%D0%A2%D0%B5%D0%BB%D0%B5%D0%B2%D0%B8%D0%B7%D0%BE%D1%8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MPLS" TargetMode="External"/><Relationship Id="rId13" Type="http://schemas.openxmlformats.org/officeDocument/2006/relationships/hyperlink" Target="https://ru.wikipedia.org/wiki/%D0%AD%D0%BB%D0%B5%D0%BA%D1%82%D1%80%D0%BE%D0%BD%D0%BD%D0%B0%D1%8F_%D0%BF%D0%BE%D1%87%D1%82%D0%B0" TargetMode="External"/><Relationship Id="rId3" Type="http://schemas.openxmlformats.org/officeDocument/2006/relationships/hyperlink" Target="https://ru.wikipedia.org/wiki/%D0%9B%D0%92%D0%A1" TargetMode="External"/><Relationship Id="rId7" Type="http://schemas.openxmlformats.org/officeDocument/2006/relationships/hyperlink" Target="https://ru.wikipedia.org/wiki/SDH" TargetMode="External"/><Relationship Id="rId12" Type="http://schemas.openxmlformats.org/officeDocument/2006/relationships/hyperlink" Target="https://ru.wikipedia.org/wiki/%D0%9B%D0%BE%D0%BA%D0%B0%D0%BB%D1%8C%D0%BD%D0%B0%D1%8F_%D0%B2%D1%8B%D1%87%D0%B8%D1%81%D0%BB%D0%B8%D1%82%D0%B5%D0%BB%D1%8C%D0%BD%D0%B0%D1%8F_%D1%81%D0%B5%D1%82%D1%8C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SONET" TargetMode="External"/><Relationship Id="rId11" Type="http://schemas.openxmlformats.org/officeDocument/2006/relationships/hyperlink" Target="https://ru.wikipedia.org/wiki/X.25" TargetMode="External"/><Relationship Id="rId5" Type="http://schemas.openxmlformats.org/officeDocument/2006/relationships/hyperlink" Target="https://ru.wikipedia.org/wiki/TCP/IP" TargetMode="External"/><Relationship Id="rId10" Type="http://schemas.openxmlformats.org/officeDocument/2006/relationships/hyperlink" Target="https://ru.wikipedia.org/wiki/Frame_relay" TargetMode="External"/><Relationship Id="rId4" Type="http://schemas.openxmlformats.org/officeDocument/2006/relationships/hyperlink" Target="https://ru.wikipedia.org/wiki/%D0%9C%D0%B0%D1%80%D1%88%D1%80%D1%83%D1%82%D0%B8%D0%B7%D0%B0%D1%82%D0%BE%D1%80" TargetMode="External"/><Relationship Id="rId9" Type="http://schemas.openxmlformats.org/officeDocument/2006/relationships/hyperlink" Target="https://ru.wikipedia.org/wiki/AT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2%D0%BE%D0%B9%D0%BD%D0%BE%D0%B5_%D0%BA%D0%BE%D0%BB%D1%8C%D1%86%D0%BE_(%D1%82%D0%BE%D0%BF%D0%BE%D0%BB%D0%BE%D0%B3%D0%B8%D1%8F_%D0%BA%D0%BE%D0%BC%D0%BF%D1%8C%D1%8E%D1%82%D0%B5%D1%80%D0%BD%D0%BE%D0%B9_%D1%81%D0%B5%D1%82%D0%B8)" TargetMode="External"/><Relationship Id="rId13" Type="http://schemas.openxmlformats.org/officeDocument/2006/relationships/hyperlink" Target="https://ru.wikipedia.org/wiki/%D0%A1%D0%B5%D1%82%D1%8C_%D0%9A%D0%BB%D0%BE%D0%B7%D0%B0" TargetMode="External"/><Relationship Id="rId3" Type="http://schemas.openxmlformats.org/officeDocument/2006/relationships/hyperlink" Target="https://ru.wikipedia.org/wiki/%D0%9A%D0%BE%D0%BC%D0%BF%D1%8C%D1%8E%D1%82%D0%B5%D1%80%D0%BD%D0%B0%D1%8F_%D1%81%D0%B5%D1%82%D1%8C" TargetMode="External"/><Relationship Id="rId7" Type="http://schemas.openxmlformats.org/officeDocument/2006/relationships/hyperlink" Target="https://ru.wikipedia.org/wiki/%D0%97%D0%B2%D0%B5%D0%B7%D0%B4%D0%B0_(%D1%82%D0%BE%D0%BF%D0%BE%D0%BB%D0%BE%D0%B3%D0%B8%D1%8F_%D0%BA%D0%BE%D0%BC%D0%BF%D1%8C%D1%8E%D1%82%D0%B5%D1%80%D0%BD%D0%BE%D0%B9_%D1%81%D0%B5%D1%82%D0%B8)" TargetMode="External"/><Relationship Id="rId12" Type="http://schemas.openxmlformats.org/officeDocument/2006/relationships/hyperlink" Target="https://ru.wikipedia.org/wiki/Fat_Tree" TargetMode="External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B%D1%8C%D1%86%D0%BE_(%D1%82%D0%BE%D0%BF%D0%BE%D0%BB%D0%BE%D0%B3%D0%B8%D1%8F_%D0%BA%D0%BE%D0%BC%D0%BF%D1%8C%D1%8E%D1%82%D0%B5%D1%80%D0%BD%D0%BE%D0%B9_%D1%81%D0%B5%D1%82%D0%B8)" TargetMode="External"/><Relationship Id="rId11" Type="http://schemas.openxmlformats.org/officeDocument/2006/relationships/hyperlink" Target="https://ru.wikipedia.org/w/index.php?title=%D0%94%D0%B5%D1%80%D0%B5%D0%B2%D0%BE_(%D1%82%D0%BE%D0%BF%D0%BE%D0%BB%D0%BE%D0%B3%D0%B8%D1%8F_%D0%BA%D0%BE%D0%BC%D0%BF%D1%8C%D1%8E%D1%82%D0%B5%D1%80%D0%BD%D0%BE%D0%B9_%D1%81%D0%B5%D1%82%D0%B8)&amp;action=edit&amp;redlink=1" TargetMode="External"/><Relationship Id="rId5" Type="http://schemas.openxmlformats.org/officeDocument/2006/relationships/hyperlink" Target="https://ru.wikipedia.org/wiki/%D0%A8%D0%B8%D0%BD%D0%B0_(%D1%82%D0%BE%D0%BF%D0%BE%D0%BB%D0%BE%D0%B3%D0%B8%D1%8F_%D0%BA%D0%BE%D0%BC%D0%BF%D1%8C%D1%8E%D1%82%D0%B5%D1%80%D0%BD%D0%BE%D0%B9_%D1%81%D0%B5%D1%82%D0%B8)" TargetMode="External"/><Relationship Id="rId15" Type="http://schemas.openxmlformats.org/officeDocument/2006/relationships/hyperlink" Target="https://ru.wikipedia.org/wiki/%D0%9F%D0%BE%D0%BB%D0%BD%D0%BE%D1%81%D0%B2%D1%8F%D0%B7%D0%BD%D0%B0%D1%8F_%D1%82%D0%BE%D0%BF%D0%BE%D0%BB%D0%BE%D0%B3%D0%B8%D1%8F" TargetMode="External"/><Relationship Id="rId10" Type="http://schemas.openxmlformats.org/officeDocument/2006/relationships/hyperlink" Target="https://ru.wikipedia.org/wiki/%D0%A0%D0%B5%D1%88%D1%91%D1%82%D0%BA%D0%B0_(%D1%82%D0%BE%D0%BF%D0%BE%D0%BB%D0%BE%D0%B3%D0%B8%D1%8F_%D0%BA%D0%BE%D0%BC%D0%BF%D1%8C%D1%8E%D1%82%D0%B5%D1%80%D0%BD%D0%BE%D0%B9_%D1%81%D0%B5%D1%82%D0%B8)" TargetMode="External"/><Relationship Id="rId4" Type="http://schemas.openxmlformats.org/officeDocument/2006/relationships/hyperlink" Target="https://ru.wikipedia.org/wiki/%D0%A1%D0%B5%D1%82%D0%B5%D0%B2%D1%8B%D0%B5_%D1%83%D1%81%D1%82%D1%80%D0%BE%D0%B9%D1%81%D1%82%D0%B2%D0%B0" TargetMode="External"/><Relationship Id="rId9" Type="http://schemas.openxmlformats.org/officeDocument/2006/relationships/hyperlink" Target="https://ru.wikipedia.org/wiki/%D0%AF%D1%87%D0%B5%D0%B8%D1%81%D1%82%D0%B0%D1%8F_%D1%82%D0%BE%D0%BF%D0%BE%D0%BB%D0%BE%D0%B3%D0%B8%D1%8F" TargetMode="External"/><Relationship Id="rId14" Type="http://schemas.openxmlformats.org/officeDocument/2006/relationships/hyperlink" Target="https://ru.wikipedia.org/w/index.php?title=%D0%A1%D0%BD%D0%B5%D0%B6%D0%B8%D0%BD%D0%BA%D0%B0_(%D1%82%D0%BE%D0%BF%D0%BE%D0%BB%D0%BE%D0%B3%D0%B8%D1%8F_%D0%BA%D0%BE%D0%BC%D0%BF%D1%8C%D1%8E%D1%82%D0%B5%D1%80%D0%BD%D0%BE%D0%B9_%D1%81%D0%B5%D1%82%D0%B8)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Компьютерные сети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 ученик 11 класса</a:t>
            </a:r>
          </a:p>
          <a:p>
            <a:r>
              <a:rPr lang="ru-RU" dirty="0" err="1" smtClean="0"/>
              <a:t>Тычко</a:t>
            </a:r>
            <a:r>
              <a:rPr lang="ru-RU" dirty="0" smtClean="0"/>
              <a:t> Алексей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Смешанная </a:t>
            </a:r>
            <a:r>
              <a:rPr lang="ru-RU" b="0" dirty="0" smtClean="0"/>
              <a:t>топология</a:t>
            </a:r>
            <a:endParaRPr lang="ru-RU" dirty="0"/>
          </a:p>
        </p:txBody>
      </p:sp>
      <p:pic>
        <p:nvPicPr>
          <p:cNvPr id="5" name="Содержимое 4" descr="n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6887" y="1856581"/>
            <a:ext cx="3648075" cy="26860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i="1" dirty="0" smtClean="0"/>
              <a:t>Смешанная топология</a:t>
            </a:r>
            <a:r>
              <a:rPr lang="ru-RU" dirty="0" smtClean="0"/>
              <a:t> — </a:t>
            </a:r>
            <a:r>
              <a:rPr lang="ru-RU" b="1" dirty="0" err="1" smtClean="0"/>
              <a:t>топология</a:t>
            </a:r>
            <a:r>
              <a:rPr lang="ru-RU" dirty="0" smtClean="0"/>
              <a:t>, преобладающая в крупных </a:t>
            </a:r>
            <a:r>
              <a:rPr lang="ru-RU" dirty="0" smtClean="0">
                <a:hlinkClick r:id="rId3" tooltip="Компьютерная сеть"/>
              </a:rPr>
              <a:t>сетях</a:t>
            </a:r>
            <a:r>
              <a:rPr lang="ru-RU" dirty="0" smtClean="0"/>
              <a:t> с произвольными связями между компьютерами. В таких сетях можно выделить отдельные произвольно связанные фрагменты (</a:t>
            </a:r>
            <a:r>
              <a:rPr lang="ru-RU" i="1" dirty="0" smtClean="0"/>
              <a:t>подсети</a:t>
            </a:r>
            <a:r>
              <a:rPr lang="ru-RU" dirty="0" smtClean="0"/>
              <a:t>), имеющие типовую топологию, поэтому их называют сетями со смешанной топологией.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компьютерная сеть?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Компьютерная сеть</a:t>
            </a:r>
            <a:r>
              <a:rPr lang="ru-RU" dirty="0" smtClean="0"/>
              <a:t> (</a:t>
            </a:r>
            <a:r>
              <a:rPr lang="ru-RU" b="1" dirty="0" smtClean="0"/>
              <a:t>вычислительная сеть</a:t>
            </a:r>
            <a:r>
              <a:rPr lang="ru-RU" dirty="0" smtClean="0"/>
              <a:t>, </a:t>
            </a:r>
            <a:r>
              <a:rPr lang="ru-RU" b="1" dirty="0" smtClean="0"/>
              <a:t>сеть передачи данных</a:t>
            </a:r>
            <a:r>
              <a:rPr lang="ru-RU" dirty="0" smtClean="0"/>
              <a:t>) — система связи компьютеров или вычислительного оборудования (</a:t>
            </a:r>
            <a:r>
              <a:rPr lang="ru-RU" dirty="0" err="1" smtClean="0"/>
              <a:t>серверы,маршрутизаторы</a:t>
            </a:r>
            <a:r>
              <a:rPr lang="ru-RU" dirty="0" smtClean="0"/>
              <a:t> и другое оборудование). Для передачи данных могут быть использованы различные физические явления, как правило — различные виды электрических сигналов, световых сигналов или </a:t>
            </a:r>
            <a:r>
              <a:rPr lang="ru-RU" u="sng" dirty="0" smtClean="0"/>
              <a:t>электромагнитного излучения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143000"/>
          </a:xfrm>
        </p:spPr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6264696"/>
          </a:xfrm>
        </p:spPr>
        <p:txBody>
          <a:bodyPr>
            <a:normAutofit fontScale="25000" lnSpcReduction="20000"/>
          </a:bodyPr>
          <a:lstStyle/>
          <a:p>
            <a:r>
              <a:rPr lang="ru-RU" sz="3600" b="1" dirty="0" smtClean="0"/>
              <a:t>По территориальной распространенности</a:t>
            </a:r>
          </a:p>
          <a:p>
            <a:r>
              <a:rPr lang="ru-RU" sz="3600" b="1" dirty="0" smtClean="0">
                <a:hlinkClick r:id="rId2" tooltip="Personal area network"/>
              </a:rPr>
              <a:t>PAN</a:t>
            </a:r>
            <a:r>
              <a:rPr lang="ru-RU" sz="3600" dirty="0" smtClean="0"/>
              <a:t> (</a:t>
            </a:r>
            <a:r>
              <a:rPr lang="ru-RU" sz="3600" dirty="0" err="1" smtClean="0"/>
              <a:t>Personal</a:t>
            </a:r>
            <a:r>
              <a:rPr lang="ru-RU" sz="3600" dirty="0" smtClean="0"/>
              <a:t> </a:t>
            </a:r>
            <a:r>
              <a:rPr lang="ru-RU" sz="3600" dirty="0" err="1" smtClean="0"/>
              <a:t>Area</a:t>
            </a:r>
            <a:r>
              <a:rPr lang="ru-RU" sz="3600" dirty="0" smtClean="0"/>
              <a:t> </a:t>
            </a:r>
            <a:r>
              <a:rPr lang="ru-RU" sz="3600" dirty="0" err="1" smtClean="0"/>
              <a:t>Network</a:t>
            </a:r>
            <a:r>
              <a:rPr lang="ru-RU" sz="3600" dirty="0" smtClean="0"/>
              <a:t>) — персональная сеть, предназначенная для взаимодействия различных устройств, принадлежащих одному владельцу.</a:t>
            </a:r>
          </a:p>
          <a:p>
            <a:r>
              <a:rPr lang="ru-RU" sz="3600" b="1" dirty="0" smtClean="0">
                <a:hlinkClick r:id="rId3" tooltip="Локальная вычислительная сеть"/>
              </a:rPr>
              <a:t>ЛВС</a:t>
            </a:r>
            <a:r>
              <a:rPr lang="ru-RU" sz="3600" dirty="0" smtClean="0"/>
              <a:t> (</a:t>
            </a:r>
            <a:r>
              <a:rPr lang="ru-RU" sz="3600" b="1" dirty="0" smtClean="0"/>
              <a:t>LAN</a:t>
            </a:r>
            <a:r>
              <a:rPr lang="ru-RU" sz="3600" dirty="0" smtClean="0"/>
              <a:t>, </a:t>
            </a:r>
            <a:r>
              <a:rPr lang="ru-RU" sz="3600" dirty="0" err="1" smtClean="0"/>
              <a:t>Local</a:t>
            </a:r>
            <a:r>
              <a:rPr lang="ru-RU" sz="3600" dirty="0" smtClean="0"/>
              <a:t> </a:t>
            </a:r>
            <a:r>
              <a:rPr lang="ru-RU" sz="3600" dirty="0" err="1" smtClean="0"/>
              <a:t>Area</a:t>
            </a:r>
            <a:r>
              <a:rPr lang="ru-RU" sz="3600" dirty="0" smtClean="0"/>
              <a:t> </a:t>
            </a:r>
            <a:r>
              <a:rPr lang="ru-RU" sz="3600" dirty="0" err="1" smtClean="0"/>
              <a:t>Network</a:t>
            </a:r>
            <a:r>
              <a:rPr lang="ru-RU" sz="3600" dirty="0" smtClean="0"/>
              <a:t>) — локальные сети, имеющие замкнутую инфраструктуру до выхода на поставщиков услуг. Термин «LAN» может описывать и маленькую офисную сеть, и сеть уровня большого завода, занимающего несколько сотен гектаров. Зарубежные источники дают даже близкую оценку — около шести миль (10 км) в радиусе. Локальные сети являются сетями закрытого типа, доступ к ним разрешён только ограниченному кругу пользователей, для которых работа в такой сети непосредственно связана с их профессиональной деятельностью.</a:t>
            </a:r>
          </a:p>
          <a:p>
            <a:r>
              <a:rPr lang="ru-RU" sz="3600" b="1" dirty="0" smtClean="0">
                <a:hlinkClick r:id="rId4" tooltip="Campus Area Network"/>
              </a:rPr>
              <a:t>CAN</a:t>
            </a:r>
            <a:r>
              <a:rPr lang="ru-RU" sz="3600" dirty="0" smtClean="0"/>
              <a:t> (</a:t>
            </a:r>
            <a:r>
              <a:rPr lang="ru-RU" sz="3600" dirty="0" err="1" smtClean="0"/>
              <a:t>Campus</a:t>
            </a:r>
            <a:r>
              <a:rPr lang="ru-RU" sz="3600" dirty="0" smtClean="0"/>
              <a:t> </a:t>
            </a:r>
            <a:r>
              <a:rPr lang="ru-RU" sz="3600" dirty="0" err="1" smtClean="0"/>
              <a:t>Area</a:t>
            </a:r>
            <a:r>
              <a:rPr lang="ru-RU" sz="3600" dirty="0" smtClean="0"/>
              <a:t> </a:t>
            </a:r>
            <a:r>
              <a:rPr lang="ru-RU" sz="3600" dirty="0" err="1" smtClean="0"/>
              <a:t>Network</a:t>
            </a:r>
            <a:r>
              <a:rPr lang="ru-RU" sz="3600" dirty="0" smtClean="0"/>
              <a:t> — </a:t>
            </a:r>
            <a:r>
              <a:rPr lang="ru-RU" sz="3600" dirty="0" err="1" smtClean="0"/>
              <a:t>кампусная</a:t>
            </a:r>
            <a:r>
              <a:rPr lang="ru-RU" sz="3600" dirty="0" smtClean="0"/>
              <a:t> сеть) — объединяет локальные сети близко расположенных зданий.</a:t>
            </a:r>
          </a:p>
          <a:p>
            <a:r>
              <a:rPr lang="ru-RU" sz="3600" b="1" dirty="0" smtClean="0">
                <a:hlinkClick r:id="rId5" tooltip="Городская вычислительная сеть"/>
              </a:rPr>
              <a:t>MAN</a:t>
            </a:r>
            <a:r>
              <a:rPr lang="ru-RU" sz="3600" dirty="0" smtClean="0"/>
              <a:t> (</a:t>
            </a:r>
            <a:r>
              <a:rPr lang="ru-RU" sz="3600" dirty="0" err="1" smtClean="0"/>
              <a:t>Metropolitan</a:t>
            </a:r>
            <a:r>
              <a:rPr lang="ru-RU" sz="3600" dirty="0" smtClean="0"/>
              <a:t> </a:t>
            </a:r>
            <a:r>
              <a:rPr lang="ru-RU" sz="3600" dirty="0" err="1" smtClean="0"/>
              <a:t>Area</a:t>
            </a:r>
            <a:r>
              <a:rPr lang="ru-RU" sz="3600" dirty="0" smtClean="0"/>
              <a:t> </a:t>
            </a:r>
            <a:r>
              <a:rPr lang="ru-RU" sz="3600" dirty="0" err="1" smtClean="0"/>
              <a:t>Network</a:t>
            </a:r>
            <a:r>
              <a:rPr lang="ru-RU" sz="3600" dirty="0" smtClean="0"/>
              <a:t>) — городские сети между учреждениями в пределах одного или нескольких городов, связывающие много локальных вычислительных сетей.</a:t>
            </a:r>
          </a:p>
          <a:p>
            <a:r>
              <a:rPr lang="ru-RU" sz="3600" b="1" dirty="0" smtClean="0">
                <a:hlinkClick r:id="rId6" tooltip="Глобальная вычислительная сеть"/>
              </a:rPr>
              <a:t>WAN</a:t>
            </a:r>
            <a:r>
              <a:rPr lang="ru-RU" sz="3600" dirty="0" smtClean="0"/>
              <a:t> (</a:t>
            </a:r>
            <a:r>
              <a:rPr lang="ru-RU" sz="3600" dirty="0" err="1" smtClean="0"/>
              <a:t>Wide</a:t>
            </a:r>
            <a:r>
              <a:rPr lang="ru-RU" sz="3600" dirty="0" smtClean="0"/>
              <a:t> </a:t>
            </a:r>
            <a:r>
              <a:rPr lang="ru-RU" sz="3600" dirty="0" err="1" smtClean="0"/>
              <a:t>Area</a:t>
            </a:r>
            <a:r>
              <a:rPr lang="ru-RU" sz="3600" dirty="0" smtClean="0"/>
              <a:t> </a:t>
            </a:r>
            <a:r>
              <a:rPr lang="ru-RU" sz="3600" dirty="0" err="1" smtClean="0"/>
              <a:t>Network</a:t>
            </a:r>
            <a:r>
              <a:rPr lang="ru-RU" sz="3600" dirty="0" smtClean="0"/>
              <a:t>) — глобальная сеть, покрывающая большие географические регионы, включающие в себя как локальные сети, так и прочие телекоммуникационные сети и устройства. Пример WAN — сети с коммутацией пакетов (</a:t>
            </a:r>
            <a:r>
              <a:rPr lang="ru-RU" sz="3600" dirty="0" err="1" smtClean="0"/>
              <a:t>Frame</a:t>
            </a:r>
            <a:r>
              <a:rPr lang="ru-RU" sz="3600" dirty="0" smtClean="0"/>
              <a:t> </a:t>
            </a:r>
            <a:r>
              <a:rPr lang="ru-RU" sz="3600" dirty="0" err="1" smtClean="0"/>
              <a:t>relay</a:t>
            </a:r>
            <a:r>
              <a:rPr lang="ru-RU" sz="3600" dirty="0" smtClean="0"/>
              <a:t>), через которую могут «разговаривать» между собой различные компьютерные сети. Глобальные сети являются открытыми и ориентированы на обслуживание любых пользователей.</a:t>
            </a:r>
          </a:p>
          <a:p>
            <a:r>
              <a:rPr lang="ru-RU" sz="3600" dirty="0" smtClean="0"/>
              <a:t>Термин «корпоративная сеть» также используется в литературе для обозначения объединения нескольких сетей, каждая из которых может быть построена на различных технических, программных и информационных принципах.</a:t>
            </a:r>
          </a:p>
          <a:p>
            <a:r>
              <a:rPr lang="ru-RU" sz="3600" b="1" dirty="0" smtClean="0"/>
              <a:t>По архитектуре</a:t>
            </a:r>
          </a:p>
          <a:p>
            <a:r>
              <a:rPr lang="ru-RU" sz="3600" dirty="0" smtClean="0">
                <a:hlinkClick r:id="rId7" tooltip="Клиент-сервер"/>
              </a:rPr>
              <a:t>Клиент-сервер</a:t>
            </a:r>
            <a:endParaRPr lang="ru-RU" sz="3600" dirty="0" smtClean="0"/>
          </a:p>
          <a:p>
            <a:r>
              <a:rPr lang="ru-RU" sz="3600" dirty="0" err="1" smtClean="0">
                <a:hlinkClick r:id="rId8" tooltip="Одноранговая сеть"/>
              </a:rPr>
              <a:t>Одноранговая</a:t>
            </a:r>
            <a:r>
              <a:rPr lang="ru-RU" sz="3600" dirty="0" smtClean="0">
                <a:hlinkClick r:id="rId8" tooltip="Одноранговая сеть"/>
              </a:rPr>
              <a:t> сеть</a:t>
            </a:r>
            <a:r>
              <a:rPr lang="ru-RU" sz="3600" dirty="0" smtClean="0"/>
              <a:t> (децентрализованная или </a:t>
            </a:r>
            <a:r>
              <a:rPr lang="ru-RU" sz="3600" dirty="0" err="1" smtClean="0"/>
              <a:t>пиринговая</a:t>
            </a:r>
            <a:r>
              <a:rPr lang="ru-RU" sz="3600" dirty="0" smtClean="0"/>
              <a:t> сеть)</a:t>
            </a:r>
          </a:p>
          <a:p>
            <a:r>
              <a:rPr lang="ru-RU" sz="3600" b="1" dirty="0" smtClean="0"/>
              <a:t>По типу сетевой топологии</a:t>
            </a:r>
          </a:p>
          <a:p>
            <a:r>
              <a:rPr lang="ru-RU" sz="3600" dirty="0" smtClean="0">
                <a:hlinkClick r:id="rId9" tooltip="Шина (топология компьютерной сети)"/>
              </a:rPr>
              <a:t>Шина</a:t>
            </a:r>
            <a:endParaRPr lang="ru-RU" sz="3600" dirty="0" smtClean="0"/>
          </a:p>
          <a:p>
            <a:r>
              <a:rPr lang="ru-RU" sz="3600" dirty="0" smtClean="0">
                <a:hlinkClick r:id="rId10" tooltip="Кольцо (топология компьютерной сети)"/>
              </a:rPr>
              <a:t>Кольцо</a:t>
            </a:r>
            <a:endParaRPr lang="ru-RU" sz="3600" dirty="0" smtClean="0"/>
          </a:p>
          <a:p>
            <a:r>
              <a:rPr lang="ru-RU" sz="3600" dirty="0" smtClean="0">
                <a:hlinkClick r:id="rId11" tooltip="Двойное кольцо (топология компьютерной сети)"/>
              </a:rPr>
              <a:t>Двойное кольцо</a:t>
            </a:r>
            <a:endParaRPr lang="ru-RU" sz="3600" dirty="0" smtClean="0"/>
          </a:p>
          <a:p>
            <a:r>
              <a:rPr lang="ru-RU" sz="3600" dirty="0" smtClean="0">
                <a:hlinkClick r:id="rId12" tooltip="Звезда (топология компьютерной сети)"/>
              </a:rPr>
              <a:t>Звезда</a:t>
            </a:r>
            <a:endParaRPr lang="ru-RU" sz="3600" dirty="0" smtClean="0"/>
          </a:p>
          <a:p>
            <a:r>
              <a:rPr lang="ru-RU" sz="3600" dirty="0" smtClean="0">
                <a:hlinkClick r:id="rId13" tooltip="Ячеистая топология"/>
              </a:rPr>
              <a:t>Ячеистая</a:t>
            </a:r>
            <a:endParaRPr lang="ru-RU" sz="3600" dirty="0" smtClean="0"/>
          </a:p>
          <a:p>
            <a:r>
              <a:rPr lang="ru-RU" sz="3600" dirty="0" smtClean="0">
                <a:hlinkClick r:id="rId14" tooltip="Решётка (топология компьютерной сети)"/>
              </a:rPr>
              <a:t>Решётка</a:t>
            </a:r>
            <a:endParaRPr lang="ru-RU" sz="3600" dirty="0" smtClean="0"/>
          </a:p>
          <a:p>
            <a:r>
              <a:rPr lang="ru-RU" sz="3600" dirty="0" smtClean="0">
                <a:hlinkClick r:id="rId15" tooltip="Дерево (топология компьютерной сети) (страница отсутствует)"/>
              </a:rPr>
              <a:t>Дерево</a:t>
            </a:r>
            <a:endParaRPr lang="ru-RU" sz="3600" dirty="0" smtClean="0"/>
          </a:p>
          <a:p>
            <a:r>
              <a:rPr lang="ru-RU" sz="3600" dirty="0" smtClean="0">
                <a:hlinkClick r:id="rId16" tooltip="Смешанная топология"/>
              </a:rPr>
              <a:t>Смешанная топология</a:t>
            </a:r>
            <a:endParaRPr lang="ru-RU" sz="3600" dirty="0" smtClean="0"/>
          </a:p>
          <a:p>
            <a:r>
              <a:rPr lang="ru-RU" sz="3600" dirty="0" err="1" smtClean="0">
                <a:hlinkClick r:id="rId17" tooltip="Fat Tree"/>
              </a:rPr>
              <a:t>Fat</a:t>
            </a:r>
            <a:r>
              <a:rPr lang="ru-RU" sz="3600" dirty="0" smtClean="0">
                <a:hlinkClick r:id="rId17" tooltip="Fat Tree"/>
              </a:rPr>
              <a:t> </a:t>
            </a:r>
            <a:r>
              <a:rPr lang="ru-RU" sz="3600" dirty="0" err="1" smtClean="0">
                <a:hlinkClick r:id="rId17" tooltip="Fat Tree"/>
              </a:rPr>
              <a:t>Tree</a:t>
            </a:r>
            <a:endParaRPr lang="ru-RU" sz="3600" dirty="0" smtClean="0"/>
          </a:p>
          <a:p>
            <a:r>
              <a:rPr lang="ru-RU" sz="3600" b="1" dirty="0" smtClean="0"/>
              <a:t>По типу среды передачи</a:t>
            </a:r>
          </a:p>
          <a:p>
            <a:r>
              <a:rPr lang="ru-RU" sz="3600" dirty="0" smtClean="0"/>
              <a:t>Проводные (</a:t>
            </a:r>
            <a:r>
              <a:rPr lang="ru-RU" sz="3600" dirty="0" smtClean="0">
                <a:hlinkClick r:id="rId18" tooltip="Телефонный распределительный провод"/>
              </a:rPr>
              <a:t>телефонный провод</a:t>
            </a:r>
            <a:r>
              <a:rPr lang="ru-RU" sz="3600" dirty="0" smtClean="0"/>
              <a:t>, </a:t>
            </a:r>
            <a:r>
              <a:rPr lang="ru-RU" sz="3600" dirty="0" smtClean="0">
                <a:hlinkClick r:id="rId19" tooltip="Коаксиальный кабель"/>
              </a:rPr>
              <a:t>коаксиальный кабель</a:t>
            </a:r>
            <a:r>
              <a:rPr lang="ru-RU" sz="3600" dirty="0" smtClean="0"/>
              <a:t>, </a:t>
            </a:r>
            <a:r>
              <a:rPr lang="ru-RU" sz="3600" dirty="0" smtClean="0">
                <a:hlinkClick r:id="rId20" tooltip="Витая пара"/>
              </a:rPr>
              <a:t>витая пара</a:t>
            </a:r>
            <a:r>
              <a:rPr lang="ru-RU" sz="3600" dirty="0" smtClean="0"/>
              <a:t>, </a:t>
            </a:r>
            <a:r>
              <a:rPr lang="ru-RU" sz="3600" dirty="0" smtClean="0">
                <a:hlinkClick r:id="rId21" tooltip="Волоконно-оптический кабель"/>
              </a:rPr>
              <a:t>волоконно-оптический кабель</a:t>
            </a:r>
            <a:r>
              <a:rPr lang="ru-RU" sz="3600" dirty="0" smtClean="0"/>
              <a:t>)</a:t>
            </a:r>
          </a:p>
          <a:p>
            <a:r>
              <a:rPr lang="ru-RU" sz="3600" dirty="0" smtClean="0">
                <a:hlinkClick r:id="rId22" tooltip="Беспроводные компьютерные сети"/>
              </a:rPr>
              <a:t>Беспроводные</a:t>
            </a:r>
            <a:r>
              <a:rPr lang="ru-RU" sz="3600" dirty="0" smtClean="0"/>
              <a:t> (передачей информации по </a:t>
            </a:r>
            <a:r>
              <a:rPr lang="ru-RU" sz="3600" dirty="0" smtClean="0">
                <a:hlinkClick r:id="rId23" tooltip="Радиоволны"/>
              </a:rPr>
              <a:t>радиоволнам</a:t>
            </a:r>
            <a:r>
              <a:rPr lang="ru-RU" sz="3600" dirty="0" smtClean="0"/>
              <a:t> в определенном частотном диапазоне)</a:t>
            </a:r>
          </a:p>
          <a:p>
            <a:r>
              <a:rPr lang="ru-RU" sz="3600" b="1" dirty="0" smtClean="0"/>
              <a:t>По функциональному назначению</a:t>
            </a:r>
          </a:p>
          <a:p>
            <a:r>
              <a:rPr lang="ru-RU" sz="3600" dirty="0" smtClean="0">
                <a:hlinkClick r:id="rId24" tooltip="Сеть хранения данных"/>
              </a:rPr>
              <a:t>Сети хранения данных</a:t>
            </a:r>
            <a:endParaRPr lang="ru-RU" sz="3600" dirty="0" smtClean="0"/>
          </a:p>
          <a:p>
            <a:r>
              <a:rPr lang="ru-RU" sz="3600" dirty="0" smtClean="0">
                <a:hlinkClick r:id="rId25" tooltip="Серверная ферма"/>
              </a:rPr>
              <a:t>Серверные фермы</a:t>
            </a:r>
            <a:endParaRPr lang="ru-RU" sz="3600" dirty="0" smtClean="0"/>
          </a:p>
          <a:p>
            <a:r>
              <a:rPr lang="ru-RU" sz="3600" dirty="0" smtClean="0">
                <a:hlinkClick r:id="rId26" tooltip="Сеть управления процессом (страница отсутствует)"/>
              </a:rPr>
              <a:t>Сети управления процессом</a:t>
            </a:r>
            <a:endParaRPr lang="ru-RU" sz="3600" dirty="0" smtClean="0"/>
          </a:p>
          <a:p>
            <a:r>
              <a:rPr lang="ru-RU" sz="3600" dirty="0" smtClean="0">
                <a:hlinkClick r:id="rId27" tooltip="SOHO (техника) (страница отсутствует)"/>
              </a:rPr>
              <a:t>Сети SOHO</a:t>
            </a:r>
            <a:r>
              <a:rPr lang="ru-RU" sz="3600" dirty="0" smtClean="0"/>
              <a:t>, </a:t>
            </a:r>
            <a:r>
              <a:rPr lang="ru-RU" sz="3600" dirty="0" smtClean="0">
                <a:hlinkClick r:id="rId28" tooltip="Домовая сеть"/>
              </a:rPr>
              <a:t>домовые сети</a:t>
            </a:r>
            <a:endParaRPr lang="ru-RU" sz="3600" dirty="0" smtClean="0"/>
          </a:p>
          <a:p>
            <a:r>
              <a:rPr lang="ru-RU" sz="3600" b="1" dirty="0" smtClean="0"/>
              <a:t>По скорости передачи</a:t>
            </a:r>
          </a:p>
          <a:p>
            <a:r>
              <a:rPr lang="ru-RU" sz="3600" dirty="0" smtClean="0"/>
              <a:t>низкоскоростные (до 10 Мбит/с),</a:t>
            </a:r>
          </a:p>
          <a:p>
            <a:r>
              <a:rPr lang="ru-RU" sz="3600" dirty="0" smtClean="0"/>
              <a:t>среднескоростные (до 100 Мбит/с),</a:t>
            </a:r>
          </a:p>
          <a:p>
            <a:r>
              <a:rPr lang="ru-RU" sz="3600" dirty="0" smtClean="0"/>
              <a:t>высокоскоростные (свыше 100 Мбит/с);</a:t>
            </a:r>
          </a:p>
          <a:p>
            <a:r>
              <a:rPr lang="ru-RU" sz="3600" b="1" dirty="0" smtClean="0"/>
              <a:t>По сетевым операционным системам</a:t>
            </a:r>
          </a:p>
          <a:p>
            <a:r>
              <a:rPr lang="ru-RU" sz="3600" dirty="0" smtClean="0"/>
              <a:t>На основе </a:t>
            </a:r>
            <a:r>
              <a:rPr lang="ru-RU" sz="3600" dirty="0" err="1" smtClean="0">
                <a:hlinkClick r:id="rId29" tooltip="Microsoft Windows"/>
              </a:rPr>
              <a:t>Windows</a:t>
            </a:r>
            <a:endParaRPr lang="ru-RU" sz="3600" dirty="0" smtClean="0"/>
          </a:p>
          <a:p>
            <a:r>
              <a:rPr lang="ru-RU" sz="3600" dirty="0" smtClean="0"/>
              <a:t>На основе </a:t>
            </a:r>
            <a:r>
              <a:rPr lang="ru-RU" sz="3600" dirty="0" smtClean="0">
                <a:hlinkClick r:id="rId30" tooltip="UNIX"/>
              </a:rPr>
              <a:t>UNIX</a:t>
            </a:r>
            <a:endParaRPr lang="ru-RU" sz="3600" dirty="0" smtClean="0"/>
          </a:p>
          <a:p>
            <a:r>
              <a:rPr lang="ru-RU" sz="3600" dirty="0" smtClean="0"/>
              <a:t>На основе </a:t>
            </a:r>
            <a:r>
              <a:rPr lang="ru-RU" sz="3600" dirty="0" err="1" smtClean="0">
                <a:hlinkClick r:id="rId31" tooltip="Novell NetWare"/>
              </a:rPr>
              <a:t>NetWare</a:t>
            </a:r>
            <a:endParaRPr lang="ru-RU" sz="3600" dirty="0" smtClean="0"/>
          </a:p>
          <a:p>
            <a:r>
              <a:rPr lang="ru-RU" sz="3600" dirty="0" smtClean="0"/>
              <a:t>На основе </a:t>
            </a:r>
            <a:r>
              <a:rPr lang="ru-RU" sz="3600" dirty="0" err="1" smtClean="0">
                <a:hlinkClick r:id="rId32" tooltip="Cisco"/>
              </a:rPr>
              <a:t>Cisco</a:t>
            </a:r>
            <a:endParaRPr lang="ru-RU" sz="3600" dirty="0" smtClean="0"/>
          </a:p>
          <a:p>
            <a:r>
              <a:rPr lang="ru-RU" sz="3600" b="1" dirty="0" smtClean="0"/>
              <a:t>По необходимости поддержания постоянного соединения</a:t>
            </a:r>
          </a:p>
          <a:p>
            <a:r>
              <a:rPr lang="ru-RU" sz="3600" dirty="0" smtClean="0"/>
              <a:t>Пакетная сеть, например </a:t>
            </a:r>
            <a:r>
              <a:rPr lang="ru-RU" sz="3600" dirty="0" err="1" smtClean="0">
                <a:hlinkClick r:id="rId33" tooltip="Фидонет"/>
              </a:rPr>
              <a:t>Фидонет</a:t>
            </a:r>
            <a:r>
              <a:rPr lang="ru-RU" sz="3600" dirty="0" smtClean="0"/>
              <a:t> и </a:t>
            </a:r>
            <a:r>
              <a:rPr lang="ru-RU" sz="3600" dirty="0" smtClean="0">
                <a:hlinkClick r:id="rId34" tooltip="UUCP"/>
              </a:rPr>
              <a:t>UUCP</a:t>
            </a:r>
            <a:endParaRPr lang="ru-RU" sz="3600" dirty="0" smtClean="0"/>
          </a:p>
          <a:p>
            <a:r>
              <a:rPr lang="ru-RU" sz="3600" dirty="0" smtClean="0"/>
              <a:t>Онлайновая сеть, например </a:t>
            </a:r>
            <a:r>
              <a:rPr lang="ru-RU" sz="3600" dirty="0" smtClean="0">
                <a:hlinkClick r:id="rId35" tooltip="Интернет"/>
              </a:rPr>
              <a:t>Интернет</a:t>
            </a:r>
            <a:r>
              <a:rPr lang="ru-RU" sz="3600" dirty="0" smtClean="0"/>
              <a:t> и </a:t>
            </a:r>
            <a:r>
              <a:rPr lang="ru-RU" sz="3600" dirty="0" smtClean="0">
                <a:hlinkClick r:id="rId36" tooltip="GSM"/>
              </a:rPr>
              <a:t>GSM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4" name="Рисунок 3" descr="w690.jpeg"/>
          <p:cNvPicPr>
            <a:picLocks noChangeAspect="1"/>
          </p:cNvPicPr>
          <p:nvPr/>
        </p:nvPicPr>
        <p:blipFill>
          <a:blip r:embed="rId37" cstate="print"/>
          <a:stretch>
            <a:fillRect/>
          </a:stretch>
        </p:blipFill>
        <p:spPr>
          <a:xfrm>
            <a:off x="5796136" y="2348880"/>
            <a:ext cx="3240360" cy="295232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Стеки протоколов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000" dirty="0" smtClean="0"/>
              <a:t>При реализации компьютерной сети могут использоваться различные наборы протоколов, некоторые из них:</a:t>
            </a:r>
          </a:p>
          <a:p>
            <a:r>
              <a:rPr lang="en-US" sz="3700" dirty="0" smtClean="0">
                <a:hlinkClick r:id="rId2" tooltip="AppleTalk"/>
              </a:rPr>
              <a:t>AppleTalk</a:t>
            </a:r>
            <a:endParaRPr lang="en-US" sz="3700" dirty="0" smtClean="0"/>
          </a:p>
          <a:p>
            <a:r>
              <a:rPr lang="en-US" sz="3700" dirty="0" smtClean="0">
                <a:hlinkClick r:id="rId3" tooltip="ARCNET"/>
              </a:rPr>
              <a:t>ARCNET</a:t>
            </a:r>
            <a:endParaRPr lang="en-US" sz="3700" dirty="0" smtClean="0"/>
          </a:p>
          <a:p>
            <a:r>
              <a:rPr lang="en-US" sz="3700" dirty="0" smtClean="0">
                <a:hlinkClick r:id="rId4" tooltip="ATM"/>
              </a:rPr>
              <a:t>ATM</a:t>
            </a:r>
            <a:endParaRPr lang="en-US" sz="3700" dirty="0" smtClean="0"/>
          </a:p>
          <a:p>
            <a:r>
              <a:rPr lang="en-US" sz="3700" dirty="0" err="1" smtClean="0">
                <a:hlinkClick r:id="rId5" tooltip="DECnet (страница отсутствует)"/>
              </a:rPr>
              <a:t>DECnet</a:t>
            </a:r>
            <a:endParaRPr lang="en-US" sz="3700" dirty="0" smtClean="0"/>
          </a:p>
          <a:p>
            <a:r>
              <a:rPr lang="en-US" sz="3700" dirty="0" smtClean="0">
                <a:hlinkClick r:id="rId6" tooltip="Ethernet"/>
              </a:rPr>
              <a:t>Ethernet</a:t>
            </a:r>
            <a:endParaRPr lang="en-US" sz="3700" dirty="0" smtClean="0"/>
          </a:p>
          <a:p>
            <a:r>
              <a:rPr lang="en-US" sz="3700" dirty="0" smtClean="0">
                <a:hlinkClick r:id="rId7" tooltip="HIPPI (страница отсутствует)"/>
              </a:rPr>
              <a:t>HIPPI</a:t>
            </a:r>
            <a:endParaRPr lang="en-US" sz="3700" dirty="0" smtClean="0"/>
          </a:p>
          <a:p>
            <a:r>
              <a:rPr lang="en-US" sz="3700" dirty="0" smtClean="0">
                <a:hlinkClick r:id="rId8" tooltip="IEEE-488"/>
              </a:rPr>
              <a:t>IEEE-488</a:t>
            </a:r>
            <a:endParaRPr lang="en-US" sz="3700" dirty="0" smtClean="0"/>
          </a:p>
          <a:p>
            <a:r>
              <a:rPr lang="en-US" sz="3700" dirty="0" smtClean="0">
                <a:hlinkClick r:id="rId9" tooltip="IP"/>
              </a:rPr>
              <a:t>IP</a:t>
            </a:r>
            <a:endParaRPr lang="en-US" sz="3700" dirty="0" smtClean="0"/>
          </a:p>
          <a:p>
            <a:r>
              <a:rPr lang="en-US" sz="3700" dirty="0" smtClean="0">
                <a:hlinkClick r:id="rId10" tooltip="IPX"/>
              </a:rPr>
              <a:t>IPX</a:t>
            </a:r>
            <a:endParaRPr lang="en-US" sz="3700" dirty="0" smtClean="0"/>
          </a:p>
          <a:p>
            <a:r>
              <a:rPr lang="en-US" sz="3700" dirty="0" err="1" smtClean="0">
                <a:hlinkClick r:id="rId11" tooltip="Myrinet"/>
              </a:rPr>
              <a:t>Myrinet</a:t>
            </a:r>
            <a:endParaRPr lang="en-US" sz="3700" dirty="0" smtClean="0"/>
          </a:p>
          <a:p>
            <a:r>
              <a:rPr lang="en-US" sz="3700" dirty="0" smtClean="0">
                <a:hlinkClick r:id="rId12" tooltip="TCP"/>
              </a:rPr>
              <a:t>TCP</a:t>
            </a:r>
            <a:endParaRPr lang="en-US" sz="3700" dirty="0" smtClean="0"/>
          </a:p>
          <a:p>
            <a:r>
              <a:rPr lang="en-US" sz="3700" u="sng" dirty="0" smtClean="0">
                <a:hlinkClick r:id="rId13" tooltip="Token ring"/>
              </a:rPr>
              <a:t>Token Ring</a:t>
            </a:r>
            <a:endParaRPr lang="en-US" sz="3700" dirty="0" smtClean="0"/>
          </a:p>
          <a:p>
            <a:r>
              <a:rPr lang="en-US" sz="3700" dirty="0" smtClean="0">
                <a:hlinkClick r:id="rId14" tooltip="UDP"/>
              </a:rPr>
              <a:t>UDP</a:t>
            </a:r>
            <a:endParaRPr lang="en-US" sz="3700" dirty="0" smtClean="0"/>
          </a:p>
          <a:p>
            <a:r>
              <a:rPr lang="en-US" sz="3700" dirty="0" smtClean="0">
                <a:hlinkClick r:id="rId15" tooltip="Sequenced packet exchange"/>
              </a:rPr>
              <a:t>SPX</a:t>
            </a:r>
            <a:endParaRPr lang="en-US" sz="3700" dirty="0" smtClean="0"/>
          </a:p>
          <a:p>
            <a:r>
              <a:rPr lang="en-US" sz="3700" dirty="0" smtClean="0">
                <a:hlinkClick r:id="rId16" tooltip="Fiber distributed data interface"/>
              </a:rPr>
              <a:t>FDDI</a:t>
            </a:r>
            <a:endParaRPr lang="en-US" sz="3700" dirty="0" smtClean="0"/>
          </a:p>
          <a:p>
            <a:r>
              <a:rPr lang="en-US" sz="3700" dirty="0" err="1" smtClean="0">
                <a:hlinkClick r:id="rId17" tooltip="QsNet"/>
              </a:rPr>
              <a:t>QsNet</a:t>
            </a:r>
            <a:endParaRPr lang="en-US" sz="3700" dirty="0" smtClean="0"/>
          </a:p>
          <a:p>
            <a:r>
              <a:rPr lang="en-US" sz="3700" dirty="0" smtClean="0">
                <a:hlinkClick r:id="rId18" tooltip="USB"/>
              </a:rPr>
              <a:t>USB</a:t>
            </a:r>
            <a:endParaRPr lang="en-US" sz="3700" dirty="0" smtClean="0"/>
          </a:p>
          <a:p>
            <a:r>
              <a:rPr lang="en-US" sz="3700" dirty="0" smtClean="0">
                <a:hlinkClick r:id="rId19" tooltip="IEEE 1394"/>
              </a:rPr>
              <a:t>IEEE 1394</a:t>
            </a:r>
            <a:r>
              <a:rPr lang="en-US" sz="3700" dirty="0" smtClean="0"/>
              <a:t> (</a:t>
            </a:r>
            <a:r>
              <a:rPr lang="en-US" sz="3700" dirty="0" err="1" smtClean="0"/>
              <a:t>Firewire</a:t>
            </a:r>
            <a:r>
              <a:rPr lang="en-US" sz="3700" dirty="0" smtClean="0"/>
              <a:t>, </a:t>
            </a:r>
            <a:r>
              <a:rPr lang="en-US" sz="3700" dirty="0" err="1" smtClean="0"/>
              <a:t>iLink</a:t>
            </a:r>
            <a:r>
              <a:rPr lang="en-US" sz="3700" dirty="0" smtClean="0"/>
              <a:t>)</a:t>
            </a:r>
          </a:p>
          <a:p>
            <a:r>
              <a:rPr lang="en-US" sz="3700" dirty="0" smtClean="0">
                <a:hlinkClick r:id="rId20" tooltip="X.25"/>
              </a:rPr>
              <a:t>X.25</a:t>
            </a:r>
            <a:endParaRPr lang="en-US" sz="3700" dirty="0" smtClean="0"/>
          </a:p>
          <a:p>
            <a:r>
              <a:rPr lang="en-US" sz="3700" dirty="0" smtClean="0">
                <a:hlinkClick r:id="rId21" tooltip="Frame relay"/>
              </a:rPr>
              <a:t>Frame relay</a:t>
            </a:r>
            <a:endParaRPr lang="en-US" sz="3700" dirty="0" smtClean="0"/>
          </a:p>
          <a:p>
            <a:r>
              <a:rPr lang="en-US" sz="3700" dirty="0" smtClean="0">
                <a:hlinkClick r:id="rId22" tooltip="Bluetooth"/>
              </a:rPr>
              <a:t>Bluetooth</a:t>
            </a:r>
            <a:endParaRPr lang="en-US" sz="3700" dirty="0" smtClean="0"/>
          </a:p>
          <a:p>
            <a:r>
              <a:rPr lang="en-US" sz="3700" dirty="0" smtClean="0">
                <a:hlinkClick r:id="rId23" tooltip="Wi-Fi"/>
              </a:rPr>
              <a:t>IEEE 802.11</a:t>
            </a:r>
            <a:endParaRPr lang="en-US" sz="3700" dirty="0" smtClean="0"/>
          </a:p>
          <a:p>
            <a:r>
              <a:rPr lang="en-US" sz="3700" dirty="0" smtClean="0">
                <a:hlinkClick r:id="rId24" tooltip="SNA"/>
              </a:rPr>
              <a:t>Systems Network Architecture</a:t>
            </a:r>
            <a:endParaRPr lang="en-US" sz="3700" dirty="0" smtClean="0"/>
          </a:p>
          <a:p>
            <a:r>
              <a:rPr lang="en-US" sz="3700" dirty="0" err="1" smtClean="0">
                <a:hlinkClick r:id="rId25" tooltip="RapidIO"/>
              </a:rPr>
              <a:t>RapidIO</a:t>
            </a:r>
            <a:endParaRPr lang="en-US" sz="3700" dirty="0" smtClean="0"/>
          </a:p>
          <a:p>
            <a:endParaRPr lang="ru-RU" dirty="0"/>
          </a:p>
        </p:txBody>
      </p:sp>
      <p:pic>
        <p:nvPicPr>
          <p:cNvPr id="4" name="Рисунок 3" descr="977eaa6d3205dcda7d8eac25e5e99c56.jp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4644008" y="2132856"/>
            <a:ext cx="3619500" cy="24003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Уровни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hlinkClick r:id="rId2" tooltip="Сетевая модель OSI"/>
              </a:rPr>
              <a:t>Сетевая модель OSI</a:t>
            </a:r>
            <a:endParaRPr lang="ru-RU" dirty="0" smtClean="0"/>
          </a:p>
          <a:p>
            <a:r>
              <a:rPr lang="ru-RU" dirty="0" smtClean="0">
                <a:hlinkClick r:id="rId2" tooltip="Сетевая модель OSI"/>
              </a:rPr>
              <a:t>Прикладной уровень</a:t>
            </a:r>
            <a:endParaRPr lang="ru-RU" dirty="0" smtClean="0"/>
          </a:p>
          <a:p>
            <a:r>
              <a:rPr lang="ru-RU" dirty="0" smtClean="0">
                <a:hlinkClick r:id="rId2" tooltip="Сетевая модель OSI"/>
              </a:rPr>
              <a:t>Уровень представления</a:t>
            </a:r>
            <a:r>
              <a:rPr lang="ru-RU" dirty="0" smtClean="0"/>
              <a:t> информации</a:t>
            </a:r>
          </a:p>
          <a:p>
            <a:r>
              <a:rPr lang="ru-RU" dirty="0" smtClean="0">
                <a:hlinkClick r:id="rId3" tooltip="Сеансовый уровень"/>
              </a:rPr>
              <a:t>Сеансовый уровень</a:t>
            </a:r>
            <a:endParaRPr lang="ru-RU" dirty="0" smtClean="0"/>
          </a:p>
          <a:p>
            <a:r>
              <a:rPr lang="ru-RU" dirty="0" smtClean="0">
                <a:hlinkClick r:id="rId4" tooltip="Транспортный уровень"/>
              </a:rPr>
              <a:t>Транспортный уровень</a:t>
            </a:r>
            <a:endParaRPr lang="ru-RU" dirty="0" smtClean="0"/>
          </a:p>
          <a:p>
            <a:r>
              <a:rPr lang="ru-RU" dirty="0" smtClean="0">
                <a:hlinkClick r:id="rId5" tooltip="Протоколы сетевого уровня"/>
              </a:rPr>
              <a:t>Сетевой уровень</a:t>
            </a:r>
            <a:endParaRPr lang="ru-RU" dirty="0" smtClean="0"/>
          </a:p>
          <a:p>
            <a:pPr lvl="1"/>
            <a:r>
              <a:rPr lang="ru-RU" dirty="0" smtClean="0">
                <a:hlinkClick r:id="rId6" tooltip="Коммутация (компьютерные сети)"/>
              </a:rPr>
              <a:t>Коммутация</a:t>
            </a:r>
            <a:endParaRPr lang="ru-RU" dirty="0" smtClean="0"/>
          </a:p>
          <a:p>
            <a:pPr lvl="1"/>
            <a:r>
              <a:rPr lang="ru-RU" dirty="0" smtClean="0">
                <a:hlinkClick r:id="rId7" tooltip="Маршрутизация"/>
              </a:rPr>
              <a:t>Маршрутизация</a:t>
            </a:r>
            <a:endParaRPr lang="ru-RU" dirty="0" smtClean="0"/>
          </a:p>
          <a:p>
            <a:r>
              <a:rPr lang="ru-RU" dirty="0" smtClean="0">
                <a:hlinkClick r:id="rId8" tooltip="Канальный уровень"/>
              </a:rPr>
              <a:t>Канальный уровень</a:t>
            </a:r>
            <a:r>
              <a:rPr lang="ru-RU" dirty="0" smtClean="0"/>
              <a:t> (Уровень связывания данных) — Спецификация IEEE 802 разделяет этот уровень на 2 подуровня — MAC (</a:t>
            </a:r>
            <a:r>
              <a:rPr lang="ru-RU" dirty="0" err="1" smtClean="0"/>
              <a:t>Media</a:t>
            </a:r>
            <a:r>
              <a:rPr lang="ru-RU" dirty="0" smtClean="0"/>
              <a:t> </a:t>
            </a:r>
            <a:r>
              <a:rPr lang="ru-RU" dirty="0" err="1" smtClean="0"/>
              <a:t>Access</a:t>
            </a:r>
            <a:r>
              <a:rPr lang="ru-RU" dirty="0" smtClean="0"/>
              <a:t> </a:t>
            </a:r>
            <a:r>
              <a:rPr lang="ru-RU" dirty="0" err="1" smtClean="0"/>
              <a:t>Control</a:t>
            </a:r>
            <a:r>
              <a:rPr lang="ru-RU" dirty="0" smtClean="0"/>
              <a:t>) регулирует доступ к разделяемой физической среде, LLC (</a:t>
            </a:r>
            <a:r>
              <a:rPr lang="ru-RU" dirty="0" err="1" smtClean="0"/>
              <a:t>Logical</a:t>
            </a:r>
            <a:r>
              <a:rPr lang="ru-RU" dirty="0" smtClean="0"/>
              <a:t> </a:t>
            </a:r>
            <a:r>
              <a:rPr lang="ru-RU" dirty="0" err="1" smtClean="0"/>
              <a:t>Link</a:t>
            </a:r>
            <a:r>
              <a:rPr lang="ru-RU" dirty="0" smtClean="0"/>
              <a:t> </a:t>
            </a:r>
            <a:r>
              <a:rPr lang="ru-RU" dirty="0" err="1" smtClean="0"/>
              <a:t>Control</a:t>
            </a:r>
            <a:r>
              <a:rPr lang="ru-RU" dirty="0" smtClean="0"/>
              <a:t>) обеспечивает обслуживание сетевого уровня.</a:t>
            </a:r>
          </a:p>
          <a:p>
            <a:r>
              <a:rPr lang="ru-RU" dirty="0" smtClean="0">
                <a:hlinkClick r:id="rId9" tooltip="Физический уровень"/>
              </a:rPr>
              <a:t>Физический уровень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Передача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Autofit/>
          </a:bodyPr>
          <a:lstStyle/>
          <a:p>
            <a:r>
              <a:rPr lang="ru-RU" sz="800" dirty="0" smtClean="0">
                <a:hlinkClick r:id="rId2" tooltip="Провод"/>
              </a:rPr>
              <a:t>Проводная</a:t>
            </a:r>
            <a:r>
              <a:rPr lang="ru-RU" sz="800" dirty="0" smtClean="0"/>
              <a:t> связь</a:t>
            </a:r>
          </a:p>
          <a:p>
            <a:pPr lvl="1"/>
            <a:r>
              <a:rPr lang="ru-RU" sz="800" dirty="0" smtClean="0">
                <a:hlinkClick r:id="rId3" tooltip="Телефонная сеть"/>
              </a:rPr>
              <a:t>Телефонная сеть</a:t>
            </a:r>
            <a:r>
              <a:rPr lang="ru-RU" sz="800" dirty="0" smtClean="0"/>
              <a:t> </a:t>
            </a:r>
            <a:r>
              <a:rPr lang="en-US" sz="800" dirty="0" smtClean="0">
                <a:hlinkClick r:id="rId4" tooltip="PSTN"/>
              </a:rPr>
              <a:t>PSTN</a:t>
            </a:r>
            <a:endParaRPr lang="en-US" sz="800" dirty="0" smtClean="0"/>
          </a:p>
          <a:p>
            <a:pPr lvl="2"/>
            <a:r>
              <a:rPr lang="ru-RU" sz="800" dirty="0" smtClean="0">
                <a:hlinkClick r:id="rId5" tooltip="Модем"/>
              </a:rPr>
              <a:t>Модем</a:t>
            </a:r>
            <a:r>
              <a:rPr lang="ru-RU" sz="800" dirty="0" smtClean="0"/>
              <a:t> и </a:t>
            </a:r>
            <a:r>
              <a:rPr lang="ru-RU" sz="800" dirty="0" smtClean="0">
                <a:hlinkClick r:id="rId6" tooltip="Коммутируемый доступ"/>
              </a:rPr>
              <a:t>коммутируемый доступ</a:t>
            </a:r>
            <a:endParaRPr lang="ru-RU" sz="800" dirty="0" smtClean="0"/>
          </a:p>
          <a:p>
            <a:pPr lvl="1"/>
            <a:r>
              <a:rPr lang="ru-RU" sz="800" dirty="0" smtClean="0">
                <a:hlinkClick r:id="rId7" tooltip="Выделенная линия"/>
              </a:rPr>
              <a:t>Выделенные линии</a:t>
            </a:r>
            <a:endParaRPr lang="ru-RU" sz="800" dirty="0" smtClean="0"/>
          </a:p>
          <a:p>
            <a:pPr lvl="1"/>
            <a:r>
              <a:rPr lang="ru-RU" sz="800" dirty="0" smtClean="0">
                <a:hlinkClick r:id="rId8" tooltip="Коммутация пакетов"/>
              </a:rPr>
              <a:t>Коммутация пакетов</a:t>
            </a:r>
            <a:endParaRPr lang="ru-RU" sz="800" dirty="0" smtClean="0"/>
          </a:p>
          <a:p>
            <a:pPr lvl="1"/>
            <a:r>
              <a:rPr lang="en-US" sz="800" dirty="0" smtClean="0">
                <a:hlinkClick r:id="rId9" tooltip="Frame relay"/>
              </a:rPr>
              <a:t>Frame relay</a:t>
            </a:r>
            <a:endParaRPr lang="en-US" sz="800" dirty="0" smtClean="0"/>
          </a:p>
          <a:p>
            <a:pPr lvl="1"/>
            <a:r>
              <a:rPr lang="en-US" sz="800" dirty="0" smtClean="0">
                <a:hlinkClick r:id="rId10" tooltip="PDH"/>
              </a:rPr>
              <a:t>PDH</a:t>
            </a:r>
            <a:endParaRPr lang="en-US" sz="800" dirty="0" smtClean="0"/>
          </a:p>
          <a:p>
            <a:pPr lvl="1"/>
            <a:r>
              <a:rPr lang="en-US" sz="800" dirty="0" smtClean="0">
                <a:hlinkClick r:id="rId11" tooltip="Ethernet"/>
              </a:rPr>
              <a:t>Ethernet</a:t>
            </a:r>
            <a:endParaRPr lang="en-US" sz="800" dirty="0" smtClean="0"/>
          </a:p>
          <a:p>
            <a:pPr lvl="1"/>
            <a:r>
              <a:rPr lang="en-US" sz="800" dirty="0" smtClean="0">
                <a:hlinkClick r:id="rId12" tooltip="RS-232"/>
              </a:rPr>
              <a:t>RS-232</a:t>
            </a:r>
            <a:endParaRPr lang="en-US" sz="800" dirty="0" smtClean="0"/>
          </a:p>
          <a:p>
            <a:pPr lvl="1"/>
            <a:r>
              <a:rPr lang="ru-RU" sz="800" dirty="0" smtClean="0"/>
              <a:t>Передача по </a:t>
            </a:r>
            <a:r>
              <a:rPr lang="ru-RU" sz="800" dirty="0" smtClean="0">
                <a:hlinkClick r:id="rId13" tooltip="Fiber to the x"/>
              </a:rPr>
              <a:t>оптоволоконному кабелю</a:t>
            </a:r>
            <a:endParaRPr lang="ru-RU" sz="800" dirty="0" smtClean="0"/>
          </a:p>
          <a:p>
            <a:pPr lvl="2"/>
            <a:r>
              <a:rPr lang="en-US" sz="800" dirty="0" smtClean="0">
                <a:hlinkClick r:id="rId14" tooltip="Synchronous optical networking (страница отсутствует)"/>
              </a:rPr>
              <a:t>Synchronous optical networking</a:t>
            </a:r>
            <a:endParaRPr lang="en-US" sz="800" dirty="0" smtClean="0"/>
          </a:p>
          <a:p>
            <a:pPr lvl="2"/>
            <a:r>
              <a:rPr lang="en-US" sz="800" dirty="0" smtClean="0">
                <a:hlinkClick r:id="rId15" tooltip="Fiber distributed data interface"/>
              </a:rPr>
              <a:t>Fiber distributed data interface</a:t>
            </a:r>
            <a:endParaRPr lang="en-US" sz="800" dirty="0" smtClean="0"/>
          </a:p>
          <a:p>
            <a:r>
              <a:rPr lang="ru-RU" sz="800" dirty="0" smtClean="0">
                <a:hlinkClick r:id="rId16" tooltip="Беспроводная (страница отсутствует)"/>
              </a:rPr>
              <a:t>Беспроводная</a:t>
            </a:r>
            <a:r>
              <a:rPr lang="ru-RU" sz="800" dirty="0" smtClean="0"/>
              <a:t> связь</a:t>
            </a:r>
          </a:p>
          <a:p>
            <a:pPr lvl="1"/>
            <a:r>
              <a:rPr lang="ru-RU" sz="800" dirty="0" smtClean="0"/>
              <a:t>Ближнего радиуса действия</a:t>
            </a:r>
          </a:p>
          <a:p>
            <a:pPr lvl="2"/>
            <a:r>
              <a:rPr lang="en-US" sz="800" dirty="0" smtClean="0">
                <a:hlinkClick r:id="rId17" tooltip="Bluetooth"/>
              </a:rPr>
              <a:t>Bluetooth</a:t>
            </a:r>
            <a:endParaRPr lang="en-US" sz="800" dirty="0" smtClean="0"/>
          </a:p>
          <a:p>
            <a:pPr lvl="2"/>
            <a:r>
              <a:rPr lang="en-US" sz="800" dirty="0" smtClean="0">
                <a:hlinkClick r:id="rId18" tooltip="Human Area Network (страница отсутствует)"/>
              </a:rPr>
              <a:t>Human Area Network</a:t>
            </a:r>
            <a:endParaRPr lang="en-US" sz="800" dirty="0" smtClean="0"/>
          </a:p>
          <a:p>
            <a:pPr lvl="1"/>
            <a:r>
              <a:rPr lang="ru-RU" sz="800" dirty="0" smtClean="0"/>
              <a:t>Среднего радиуса действия</a:t>
            </a:r>
          </a:p>
          <a:p>
            <a:pPr lvl="2"/>
            <a:r>
              <a:rPr lang="en-US" sz="800" dirty="0" smtClean="0">
                <a:hlinkClick r:id="rId19" tooltip="IEEE 802.11"/>
              </a:rPr>
              <a:t>IEEE 802.11</a:t>
            </a:r>
            <a:endParaRPr lang="en-US" sz="800" dirty="0" smtClean="0"/>
          </a:p>
          <a:p>
            <a:pPr lvl="2"/>
            <a:r>
              <a:rPr lang="en-US" sz="800" dirty="0" err="1" smtClean="0">
                <a:hlinkClick r:id="rId20" tooltip="Netsukuku"/>
              </a:rPr>
              <a:t>Netsukuku</a:t>
            </a:r>
            <a:endParaRPr lang="en-US" sz="800" dirty="0" smtClean="0"/>
          </a:p>
          <a:p>
            <a:pPr lvl="2"/>
            <a:r>
              <a:rPr lang="en-US" sz="800" dirty="0" smtClean="0">
                <a:hlinkClick r:id="rId21" tooltip="IEEE 802.16e WiMAX (страница отсутствует)"/>
              </a:rPr>
              <a:t>IEEE 802.16e </a:t>
            </a:r>
            <a:r>
              <a:rPr lang="en-US" sz="800" dirty="0" err="1" smtClean="0">
                <a:hlinkClick r:id="rId21" tooltip="IEEE 802.16e WiMAX (страница отсутствует)"/>
              </a:rPr>
              <a:t>WiMAX</a:t>
            </a:r>
            <a:endParaRPr lang="en-US" sz="800" dirty="0" smtClean="0"/>
          </a:p>
          <a:p>
            <a:pPr lvl="1"/>
            <a:r>
              <a:rPr lang="ru-RU" sz="800" dirty="0" smtClean="0"/>
              <a:t>Дальнего радиуса действия</a:t>
            </a:r>
          </a:p>
          <a:p>
            <a:pPr lvl="2"/>
            <a:r>
              <a:rPr lang="ru-RU" sz="800" dirty="0" smtClean="0">
                <a:hlinkClick r:id="rId22" tooltip="Спутниковая связь"/>
              </a:rPr>
              <a:t>Спутниковая связь</a:t>
            </a:r>
            <a:endParaRPr lang="ru-RU" sz="800" dirty="0" smtClean="0"/>
          </a:p>
          <a:p>
            <a:pPr lvl="2"/>
            <a:r>
              <a:rPr lang="en-US" sz="800" dirty="0" smtClean="0">
                <a:hlinkClick r:id="rId23" tooltip="Multichannel Multipoint Distribution Service (страница отсутствует)"/>
              </a:rPr>
              <a:t>MMDS</a:t>
            </a:r>
            <a:endParaRPr lang="en-US" sz="800" dirty="0" smtClean="0"/>
          </a:p>
          <a:p>
            <a:pPr lvl="2"/>
            <a:r>
              <a:rPr lang="en-US" sz="800" dirty="0" smtClean="0">
                <a:hlinkClick r:id="rId24" tooltip="SMDS"/>
              </a:rPr>
              <a:t>SMDS</a:t>
            </a:r>
            <a:endParaRPr lang="en-US" sz="800" dirty="0" smtClean="0"/>
          </a:p>
          <a:p>
            <a:pPr lvl="2"/>
            <a:r>
              <a:rPr lang="ru-RU" sz="800" dirty="0" smtClean="0"/>
              <a:t>Передача данных при помощи </a:t>
            </a:r>
            <a:r>
              <a:rPr lang="ru-RU" sz="800" dirty="0" smtClean="0">
                <a:hlinkClick r:id="rId25" tooltip="Мобильный телефон"/>
              </a:rPr>
              <a:t>мобильных телефонов</a:t>
            </a:r>
            <a:endParaRPr lang="ru-RU" sz="800" dirty="0" smtClean="0"/>
          </a:p>
          <a:p>
            <a:pPr lvl="3"/>
            <a:r>
              <a:rPr lang="en-US" sz="800" dirty="0" smtClean="0">
                <a:hlinkClick r:id="rId26" tooltip="Circuit Switched Data"/>
              </a:rPr>
              <a:t>CSD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27" tooltip="General Packet Radio Service"/>
              </a:rPr>
              <a:t>GPRS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28" tooltip="High-Speed Circuit-Switched Data (страница отсутствует)"/>
              </a:rPr>
              <a:t>HSCSD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29" tooltip="EDGE"/>
              </a:rPr>
              <a:t>EDGE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0" tooltip="UMTS"/>
              </a:rPr>
              <a:t>UMTS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1" tooltip="HSDPA"/>
              </a:rPr>
              <a:t>HSDPA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2" tooltip="HSUPA"/>
              </a:rPr>
              <a:t>HSUPA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3" tooltip="CDMA"/>
              </a:rPr>
              <a:t>CDMA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4" tooltip="LTE"/>
              </a:rPr>
              <a:t>LTE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5" tooltip="IEE 802.16e WiMAX (страница отсутствует)"/>
              </a:rPr>
              <a:t>IEE 802.16e </a:t>
            </a:r>
            <a:r>
              <a:rPr lang="en-US" sz="800" dirty="0" err="1" smtClean="0">
                <a:hlinkClick r:id="rId35" tooltip="IEE 802.16e WiMAX (страница отсутствует)"/>
              </a:rPr>
              <a:t>WiMAX</a:t>
            </a:r>
            <a:endParaRPr lang="en-US" sz="800" dirty="0" smtClean="0"/>
          </a:p>
          <a:p>
            <a:pPr lvl="3"/>
            <a:r>
              <a:rPr lang="en-US" sz="800" dirty="0" smtClean="0">
                <a:hlinkClick r:id="rId36" tooltip="Cellular digital packet data (страница отсутствует)"/>
              </a:rPr>
              <a:t>CDPD</a:t>
            </a:r>
            <a:endParaRPr lang="en-US" sz="800" dirty="0" smtClean="0"/>
          </a:p>
          <a:p>
            <a:pPr lvl="2"/>
            <a:r>
              <a:rPr lang="en-US" sz="800" dirty="0" smtClean="0">
                <a:hlinkClick r:id="rId37" tooltip="Paging (telecommunications) (страница отсутствует)"/>
              </a:rPr>
              <a:t>Paging</a:t>
            </a:r>
            <a:r>
              <a:rPr lang="en-US" sz="800" dirty="0" smtClean="0"/>
              <a:t> networks</a:t>
            </a:r>
          </a:p>
          <a:p>
            <a:pPr lvl="3"/>
            <a:r>
              <a:rPr lang="en-US" sz="800" dirty="0" err="1" smtClean="0">
                <a:hlinkClick r:id="rId38" tooltip="DataTAC (страница отсутствует)"/>
              </a:rPr>
              <a:t>DataTAC</a:t>
            </a:r>
            <a:endParaRPr lang="en-US" sz="800" dirty="0" smtClean="0"/>
          </a:p>
          <a:p>
            <a:pPr lvl="3"/>
            <a:r>
              <a:rPr lang="en-US" sz="800" dirty="0" err="1" smtClean="0">
                <a:hlinkClick r:id="rId39" tooltip="Mobitex (страница отсутствует)"/>
              </a:rPr>
              <a:t>Mobitex</a:t>
            </a:r>
            <a:endParaRPr lang="en-US" sz="800" dirty="0" smtClean="0"/>
          </a:p>
          <a:p>
            <a:pPr lvl="3"/>
            <a:r>
              <a:rPr lang="en-US" sz="800" dirty="0" err="1" smtClean="0">
                <a:hlinkClick r:id="rId40" tooltip="Motient (страница отсутствует)"/>
              </a:rPr>
              <a:t>Motient</a:t>
            </a:r>
            <a:endParaRPr lang="en-US" sz="800" dirty="0" smtClean="0"/>
          </a:p>
          <a:p>
            <a:endParaRPr lang="ru-RU" sz="800" dirty="0"/>
          </a:p>
        </p:txBody>
      </p:sp>
      <p:pic>
        <p:nvPicPr>
          <p:cNvPr id="4" name="Рисунок 3" descr="o_sayte_loknet.ru_.jpg"/>
          <p:cNvPicPr>
            <a:picLocks noChangeAspect="1"/>
          </p:cNvPicPr>
          <p:nvPr/>
        </p:nvPicPr>
        <p:blipFill>
          <a:blip r:embed="rId41" cstate="print"/>
          <a:stretch>
            <a:fillRect/>
          </a:stretch>
        </p:blipFill>
        <p:spPr>
          <a:xfrm>
            <a:off x="3851920" y="1484784"/>
            <a:ext cx="4286250" cy="2781300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Впервые в мире вычислительная сеть была применена в советском комплексе </a:t>
            </a:r>
            <a:r>
              <a:rPr lang="ru-RU" dirty="0" smtClean="0">
                <a:hlinkClick r:id="rId2" tooltip="Противоракетная оборона"/>
              </a:rPr>
              <a:t>ПРО</a:t>
            </a:r>
            <a:r>
              <a:rPr lang="ru-RU" dirty="0" smtClean="0"/>
              <a:t> «</a:t>
            </a:r>
            <a:r>
              <a:rPr lang="ru-RU" dirty="0" smtClean="0">
                <a:hlinkClick r:id="rId3" tooltip="Система А"/>
              </a:rPr>
              <a:t>Система А</a:t>
            </a:r>
            <a:r>
              <a:rPr lang="ru-RU" dirty="0" smtClean="0"/>
              <a:t>» (генеральный конструктор </a:t>
            </a:r>
            <a:r>
              <a:rPr lang="ru-RU" dirty="0" smtClean="0">
                <a:hlinkClick r:id="rId4" tooltip="Кисунько, Григорий Васильевич"/>
              </a:rPr>
              <a:t>Г. В. </a:t>
            </a:r>
            <a:r>
              <a:rPr lang="ru-RU" dirty="0" err="1" smtClean="0">
                <a:hlinkClick r:id="rId4" tooltip="Кисунько, Григорий Васильевич"/>
              </a:rPr>
              <a:t>Кисунько</a:t>
            </a:r>
            <a:r>
              <a:rPr lang="ru-RU" dirty="0" smtClean="0"/>
              <a:t>), возведённом в</a:t>
            </a:r>
            <a:r>
              <a:rPr lang="ru-RU" dirty="0" smtClean="0">
                <a:hlinkClick r:id="rId5" tooltip="1956"/>
              </a:rPr>
              <a:t>1956</a:t>
            </a:r>
            <a:r>
              <a:rPr lang="ru-RU" dirty="0" smtClean="0"/>
              <a:t>—</a:t>
            </a:r>
            <a:r>
              <a:rPr lang="ru-RU" dirty="0" smtClean="0">
                <a:hlinkClick r:id="rId6" tooltip="1960 год"/>
              </a:rPr>
              <a:t>1960 годах</a:t>
            </a:r>
            <a:r>
              <a:rPr lang="ru-RU" dirty="0" smtClean="0"/>
              <a:t> в </a:t>
            </a:r>
            <a:r>
              <a:rPr lang="ru-RU" dirty="0" smtClean="0">
                <a:hlinkClick r:id="rId7" tooltip="Казахстан"/>
              </a:rPr>
              <a:t>Казахстане</a:t>
            </a:r>
            <a:r>
              <a:rPr lang="ru-RU" dirty="0" smtClean="0"/>
              <a:t>. В сеть были объединены разработанные </a:t>
            </a:r>
            <a:r>
              <a:rPr lang="ru-RU" dirty="0" smtClean="0">
                <a:hlinkClick r:id="rId8" tooltip="Институт точной механики и вычислительной техники имени С. А. Лебедева"/>
              </a:rPr>
              <a:t>Институтом точной механики и вычислительной техники АН СССР</a:t>
            </a:r>
            <a:r>
              <a:rPr lang="ru-RU" dirty="0" smtClean="0"/>
              <a:t> компьютеры «Диана I» и «Диана II» (создатели </a:t>
            </a:r>
            <a:r>
              <a:rPr lang="ru-RU" dirty="0" smtClean="0">
                <a:hlinkClick r:id="rId9" tooltip="Лебедев, Сергей Алексеевич"/>
              </a:rPr>
              <a:t>С. А. Лебедев</a:t>
            </a:r>
            <a:r>
              <a:rPr lang="ru-RU" dirty="0" smtClean="0"/>
              <a:t>, </a:t>
            </a:r>
            <a:r>
              <a:rPr lang="ru-RU" dirty="0" smtClean="0">
                <a:hlinkClick r:id="rId10" tooltip="Бурцев, Всеволод Сергеевич"/>
              </a:rPr>
              <a:t>В. С. Бурцев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В 1970-е годы в </a:t>
            </a:r>
            <a:r>
              <a:rPr lang="ru-RU" dirty="0" smtClean="0">
                <a:hlinkClick r:id="rId11" tooltip="Великобритания"/>
              </a:rPr>
              <a:t>Великобритании</a:t>
            </a:r>
            <a:r>
              <a:rPr lang="ru-RU" dirty="0" smtClean="0"/>
              <a:t> была разработана система доступа к автоматизированным </a:t>
            </a:r>
            <a:r>
              <a:rPr lang="ru-RU" dirty="0" smtClean="0">
                <a:hlinkClick r:id="rId12" tooltip="База данных"/>
              </a:rPr>
              <a:t>базам данных</a:t>
            </a:r>
            <a:r>
              <a:rPr lang="ru-RU" dirty="0" smtClean="0"/>
              <a:t> на основе использования </a:t>
            </a:r>
            <a:r>
              <a:rPr lang="ru-RU" dirty="0" smtClean="0">
                <a:hlinkClick r:id="rId13" tooltip="Телефон"/>
              </a:rPr>
              <a:t>телефонных</a:t>
            </a:r>
            <a:r>
              <a:rPr lang="ru-RU" dirty="0" smtClean="0"/>
              <a:t> </a:t>
            </a:r>
            <a:r>
              <a:rPr lang="ru-RU" dirty="0" err="1" smtClean="0"/>
              <a:t>каналов,</a:t>
            </a:r>
            <a:r>
              <a:rPr lang="ru-RU" dirty="0" err="1" smtClean="0">
                <a:hlinkClick r:id="rId14" tooltip="Телевизор"/>
              </a:rPr>
              <a:t>телевизоров</a:t>
            </a:r>
            <a:r>
              <a:rPr lang="ru-RU" dirty="0" smtClean="0"/>
              <a:t> и клавиатуры, получившая название </a:t>
            </a:r>
            <a:r>
              <a:rPr lang="ru-RU" i="1" dirty="0" smtClean="0">
                <a:hlinkClick r:id="rId15" tooltip="Видеотекс"/>
              </a:rPr>
              <a:t>видеотекс</a:t>
            </a:r>
            <a:r>
              <a:rPr lang="ru-RU" dirty="0" smtClean="0"/>
              <a:t>. Наибольшее развитие видеотекс получил во </a:t>
            </a:r>
            <a:r>
              <a:rPr lang="ru-RU" dirty="0" smtClean="0">
                <a:hlinkClick r:id="rId16" tooltip="Франция"/>
              </a:rPr>
              <a:t>Франции</a:t>
            </a:r>
            <a:r>
              <a:rPr lang="ru-RU" dirty="0" smtClean="0"/>
              <a:t>, где эта система получила </a:t>
            </a:r>
            <a:r>
              <a:rPr lang="ru-RU" dirty="0" err="1" smtClean="0"/>
              <a:t>название</a:t>
            </a:r>
            <a:r>
              <a:rPr lang="ru-RU" i="1" dirty="0" err="1" smtClean="0">
                <a:hlinkClick r:id="rId17" tooltip="Минитель"/>
              </a:rPr>
              <a:t>Минитель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Глобальная компьютерная сеть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3700" b="1" dirty="0" smtClean="0"/>
              <a:t>Глобальная компьютерная сеть</a:t>
            </a:r>
            <a:r>
              <a:rPr lang="ru-RU" sz="3700" dirty="0" smtClean="0"/>
              <a:t>, </a:t>
            </a:r>
            <a:r>
              <a:rPr lang="ru-RU" sz="3700" b="1" dirty="0" smtClean="0"/>
              <a:t>ГКС</a:t>
            </a:r>
            <a:r>
              <a:rPr lang="ru-RU" sz="3700" dirty="0" smtClean="0"/>
              <a:t> (</a:t>
            </a:r>
            <a:r>
              <a:rPr lang="ru-RU" sz="3700" dirty="0" smtClean="0">
                <a:hlinkClick r:id="rId2" tooltip="Английский язык"/>
              </a:rPr>
              <a:t>англ.</a:t>
            </a:r>
            <a:r>
              <a:rPr lang="ru-RU" sz="3700" dirty="0" smtClean="0"/>
              <a:t> </a:t>
            </a:r>
            <a:r>
              <a:rPr lang="ru-RU" sz="3700" i="1" dirty="0" err="1" smtClean="0"/>
              <a:t>Wide</a:t>
            </a:r>
            <a:r>
              <a:rPr lang="ru-RU" sz="3700" i="1" dirty="0" smtClean="0"/>
              <a:t> </a:t>
            </a:r>
            <a:r>
              <a:rPr lang="ru-RU" sz="3700" i="1" dirty="0" err="1" smtClean="0"/>
              <a:t>Area</a:t>
            </a:r>
            <a:r>
              <a:rPr lang="ru-RU" sz="3700" i="1" dirty="0" smtClean="0"/>
              <a:t> </a:t>
            </a:r>
            <a:r>
              <a:rPr lang="ru-RU" sz="3700" i="1" dirty="0" err="1" smtClean="0"/>
              <a:t>Network</a:t>
            </a:r>
            <a:r>
              <a:rPr lang="ru-RU" sz="3700" dirty="0" smtClean="0"/>
              <a:t>, </a:t>
            </a:r>
            <a:r>
              <a:rPr lang="ru-RU" sz="3700" i="1" dirty="0" smtClean="0"/>
              <a:t>WAN</a:t>
            </a:r>
            <a:r>
              <a:rPr lang="ru-RU" sz="3700" dirty="0" smtClean="0"/>
              <a:t>) — </a:t>
            </a:r>
            <a:r>
              <a:rPr lang="ru-RU" sz="3700" b="1" dirty="0" smtClean="0"/>
              <a:t>компьютерная сеть</a:t>
            </a:r>
            <a:r>
              <a:rPr lang="ru-RU" sz="3700" dirty="0" smtClean="0"/>
              <a:t>, охватывающая большие территории и включающая в себя большое число компьютеров.</a:t>
            </a:r>
          </a:p>
          <a:p>
            <a:r>
              <a:rPr lang="ru-RU" sz="3700" dirty="0" smtClean="0"/>
              <a:t>ГКС служат для объединения разрозненных сетей так, чтобы пользователи и компьютеры, где бы они ни находились, могли взаимодействовать со всеми остальными участниками глобальной сети.</a:t>
            </a:r>
          </a:p>
          <a:p>
            <a:r>
              <a:rPr lang="ru-RU" sz="3700" dirty="0" smtClean="0"/>
              <a:t>Некоторые ГКС построены исключительно для частных организаций, другие являются средством коммуникации корпоративных </a:t>
            </a:r>
            <a:r>
              <a:rPr lang="ru-RU" sz="3700" dirty="0" smtClean="0">
                <a:hlinkClick r:id="rId3" tooltip="ЛВС"/>
              </a:rPr>
              <a:t>ЛВС</a:t>
            </a:r>
            <a:r>
              <a:rPr lang="ru-RU" sz="3700" dirty="0" smtClean="0"/>
              <a:t> с сетью Интернет или посредством Интернет с удалёнными сетями, входящими в состав корпоративных. Чаще всего ГКС опирается на выделенные линии, на одном конце которых </a:t>
            </a:r>
            <a:r>
              <a:rPr lang="ru-RU" sz="3700" dirty="0" err="1" smtClean="0">
                <a:hlinkClick r:id="rId4" tooltip="Маршрутизатор"/>
              </a:rPr>
              <a:t>маршрутизатор</a:t>
            </a:r>
            <a:r>
              <a:rPr lang="ru-RU" sz="3700" dirty="0" smtClean="0"/>
              <a:t> подключается к ЛВС, а на другом коммутатор связывается с остальными частями ГКС. Основными используемыми протоколами являются </a:t>
            </a:r>
            <a:r>
              <a:rPr lang="ru-RU" sz="3700" dirty="0" smtClean="0">
                <a:hlinkClick r:id="rId5" tooltip="TCP/IP"/>
              </a:rPr>
              <a:t>TCP/IP</a:t>
            </a:r>
            <a:r>
              <a:rPr lang="ru-RU" sz="3700" dirty="0" smtClean="0"/>
              <a:t>, </a:t>
            </a:r>
            <a:r>
              <a:rPr lang="ru-RU" sz="3700" dirty="0" smtClean="0">
                <a:hlinkClick r:id="rId6" tooltip="SONET"/>
              </a:rPr>
              <a:t>SONET</a:t>
            </a:r>
            <a:r>
              <a:rPr lang="ru-RU" sz="3700" dirty="0" smtClean="0"/>
              <a:t>/</a:t>
            </a:r>
            <a:r>
              <a:rPr lang="ru-RU" sz="3700" dirty="0" smtClean="0">
                <a:hlinkClick r:id="rId7" tooltip="SDH"/>
              </a:rPr>
              <a:t>SDH</a:t>
            </a:r>
            <a:r>
              <a:rPr lang="ru-RU" sz="3700" dirty="0" smtClean="0"/>
              <a:t>, </a:t>
            </a:r>
            <a:r>
              <a:rPr lang="ru-RU" sz="3700" dirty="0" smtClean="0">
                <a:hlinkClick r:id="rId8" tooltip="MPLS"/>
              </a:rPr>
              <a:t>MPLS</a:t>
            </a:r>
            <a:r>
              <a:rPr lang="ru-RU" sz="3700" dirty="0" smtClean="0"/>
              <a:t>, </a:t>
            </a:r>
            <a:r>
              <a:rPr lang="ru-RU" sz="3700" dirty="0" smtClean="0">
                <a:hlinkClick r:id="rId9" tooltip="ATM"/>
              </a:rPr>
              <a:t>ATM</a:t>
            </a:r>
            <a:r>
              <a:rPr lang="ru-RU" sz="3700" dirty="0" smtClean="0"/>
              <a:t> и </a:t>
            </a:r>
            <a:r>
              <a:rPr lang="ru-RU" sz="3700" dirty="0" err="1" smtClean="0">
                <a:hlinkClick r:id="rId10" tooltip="Frame relay"/>
              </a:rPr>
              <a:t>Frame</a:t>
            </a:r>
            <a:r>
              <a:rPr lang="ru-RU" sz="3700" dirty="0" smtClean="0">
                <a:hlinkClick r:id="rId10" tooltip="Frame relay"/>
              </a:rPr>
              <a:t> </a:t>
            </a:r>
            <a:r>
              <a:rPr lang="ru-RU" sz="3700" dirty="0" err="1" smtClean="0">
                <a:hlinkClick r:id="rId10" tooltip="Frame relay"/>
              </a:rPr>
              <a:t>relay</a:t>
            </a:r>
            <a:r>
              <a:rPr lang="ru-RU" sz="3700" dirty="0" smtClean="0"/>
              <a:t>. Ранее был широко распространён протокол </a:t>
            </a:r>
            <a:r>
              <a:rPr lang="ru-RU" sz="3700" dirty="0" smtClean="0">
                <a:hlinkClick r:id="rId11" tooltip="X.25"/>
              </a:rPr>
              <a:t>X.25</a:t>
            </a:r>
            <a:r>
              <a:rPr lang="ru-RU" sz="3700" dirty="0" smtClean="0"/>
              <a:t>, который может по праву считаться прародителем </a:t>
            </a:r>
            <a:r>
              <a:rPr lang="ru-RU" sz="3700" dirty="0" err="1" smtClean="0">
                <a:hlinkClick r:id="rId10" tooltip="Frame relay"/>
              </a:rPr>
              <a:t>Frame</a:t>
            </a:r>
            <a:r>
              <a:rPr lang="ru-RU" sz="3700" dirty="0" smtClean="0">
                <a:hlinkClick r:id="rId10" tooltip="Frame relay"/>
              </a:rPr>
              <a:t> </a:t>
            </a:r>
            <a:r>
              <a:rPr lang="ru-RU" sz="3700" dirty="0" err="1" smtClean="0">
                <a:hlinkClick r:id="rId10" tooltip="Frame relay"/>
              </a:rPr>
              <a:t>relay</a:t>
            </a:r>
            <a:r>
              <a:rPr lang="ru-RU" sz="3700" dirty="0" smtClean="0"/>
              <a:t>.</a:t>
            </a:r>
          </a:p>
          <a:p>
            <a:r>
              <a:rPr lang="ru-RU" sz="3700" dirty="0" smtClean="0"/>
              <a:t>ГКС связывает компьютеры, рассредоточенные на расстоянии сотен и тысяч километров. Часто используются уже существующие не очень качественные линии связи. Более низкие, чем в </a:t>
            </a:r>
            <a:r>
              <a:rPr lang="ru-RU" sz="3700" dirty="0" smtClean="0">
                <a:hlinkClick r:id="rId12" tooltip="Локальная вычислительная сеть"/>
              </a:rPr>
              <a:t>локальных сетях</a:t>
            </a:r>
            <a:r>
              <a:rPr lang="ru-RU" sz="3700" dirty="0" smtClean="0"/>
              <a:t>, скорости передачи данных (десятки килобит в секунду) ограничивают набор услуг передачей файлов, преимущественно не в оперативном, а в фоновом режиме, с использованием </a:t>
            </a:r>
            <a:r>
              <a:rPr lang="ru-RU" sz="3700" dirty="0" smtClean="0">
                <a:hlinkClick r:id="rId13" tooltip="Электронная почта"/>
              </a:rPr>
              <a:t>электронной почты</a:t>
            </a:r>
            <a:r>
              <a:rPr lang="ru-RU" sz="3700" dirty="0" smtClean="0"/>
              <a:t>. Для стойкой передачи дискретных данных применяются более сложные методы и оборудование, чем в локальных сетях.</a:t>
            </a:r>
          </a:p>
          <a:p>
            <a:r>
              <a:rPr lang="ru-RU" sz="3700" dirty="0" smtClean="0"/>
              <a:t>Глобальные сети отличаются от локальных тем, что рассчитаны на неограниченное число абонентов и используют, как правило, не слишком качественные каналы связи и сравнительно низкую скорость передачи, а механизм управления обменом у них в принципе не может быть гарантировано скорым.</a:t>
            </a:r>
          </a:p>
          <a:p>
            <a:r>
              <a:rPr lang="ru-RU" sz="3700" dirty="0" smtClean="0"/>
              <a:t>В глобальных сетях намного более важно не качество связи, а сам факт ее существования. Правда, в настоящий момент уже нельзя провести четкий и однозначный предел между локальными и глобальными сетями. Большинство локальных сетей имеют выход в глобальную сеть, но характер переданной информации, принципы организации обмена, режимы доступа к ресурсам внутри локальной сети, как правило, сильно отличаются от тех, что приняты в глобальной сети. И хотя все компьютеры локальной сети в данном случае включены также и в глобальную сеть, специфику локальной сети это не отменяет. Возможность выхода в глобальную сеть остается всего лишь одним из ресурсов, поделенным пользователями локальной сети.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Сетевая </a:t>
            </a:r>
            <a:r>
              <a:rPr lang="ru-RU" dirty="0" smtClean="0"/>
              <a:t>топология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Сетевая </a:t>
            </a:r>
            <a:r>
              <a:rPr lang="ru-RU" b="1" dirty="0" err="1" smtClean="0"/>
              <a:t>тополо́гия</a:t>
            </a:r>
            <a:r>
              <a:rPr lang="ru-RU" dirty="0" smtClean="0"/>
              <a:t> (от </a:t>
            </a:r>
            <a:r>
              <a:rPr lang="ru-RU" dirty="0" smtClean="0">
                <a:hlinkClick r:id="rId2" tooltip="Греческий язык"/>
              </a:rPr>
              <a:t>греч.</a:t>
            </a:r>
            <a:r>
              <a:rPr lang="ru-RU" dirty="0" smtClean="0"/>
              <a:t> </a:t>
            </a:r>
            <a:r>
              <a:rPr lang="ru-RU" dirty="0" err="1" smtClean="0"/>
              <a:t>τόπος, </a:t>
            </a:r>
            <a:r>
              <a:rPr lang="ru-RU" dirty="0" smtClean="0"/>
              <a:t>— место) — способ описания конфигурации </a:t>
            </a:r>
            <a:r>
              <a:rPr lang="ru-RU" dirty="0" smtClean="0">
                <a:hlinkClick r:id="rId3" tooltip="Компьютерная сеть"/>
              </a:rPr>
              <a:t>сети</a:t>
            </a:r>
            <a:r>
              <a:rPr lang="ru-RU" dirty="0" smtClean="0"/>
              <a:t>, схема расположения и соединения </a:t>
            </a:r>
            <a:r>
              <a:rPr lang="ru-RU" dirty="0" smtClean="0">
                <a:hlinkClick r:id="rId4" tooltip="Сетевые устройства"/>
              </a:rPr>
              <a:t>сетевых устройств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Сетевая топология может быть</a:t>
            </a:r>
          </a:p>
          <a:p>
            <a:r>
              <a:rPr lang="ru-RU" b="1" dirty="0" smtClean="0"/>
              <a:t>физической</a:t>
            </a:r>
            <a:r>
              <a:rPr lang="ru-RU" dirty="0" smtClean="0"/>
              <a:t> — описывает реальное расположение и связи между узлами сети.</a:t>
            </a:r>
          </a:p>
          <a:p>
            <a:r>
              <a:rPr lang="ru-RU" b="1" dirty="0" smtClean="0"/>
              <a:t>логической</a:t>
            </a:r>
            <a:r>
              <a:rPr lang="ru-RU" dirty="0" smtClean="0"/>
              <a:t> — описывает хождение сигнала в рамках физической топологии.</a:t>
            </a:r>
          </a:p>
          <a:p>
            <a:r>
              <a:rPr lang="ru-RU" b="1" dirty="0" smtClean="0"/>
              <a:t>информационной</a:t>
            </a:r>
            <a:r>
              <a:rPr lang="ru-RU" dirty="0" smtClean="0"/>
              <a:t> — описывает направление потоков информации, передаваемых по сети.</a:t>
            </a:r>
          </a:p>
          <a:p>
            <a:r>
              <a:rPr lang="ru-RU" b="1" dirty="0" smtClean="0"/>
              <a:t>управления обменом</a:t>
            </a:r>
            <a:r>
              <a:rPr lang="ru-RU" dirty="0" smtClean="0"/>
              <a:t> — это принцип передачи права на пользование сетью.</a:t>
            </a:r>
          </a:p>
          <a:p>
            <a:r>
              <a:rPr lang="ru-RU" dirty="0" smtClean="0"/>
              <a:t>Существует множество способов соединения сетевых устройств. Выделяют 3 базовых топологии:</a:t>
            </a:r>
          </a:p>
          <a:p>
            <a:r>
              <a:rPr lang="ru-RU" dirty="0" smtClean="0">
                <a:hlinkClick r:id="rId5" tooltip="Шина (топология компьютерной сети)"/>
              </a:rPr>
              <a:t>Шина</a:t>
            </a:r>
            <a:endParaRPr lang="ru-RU" dirty="0" smtClean="0"/>
          </a:p>
          <a:p>
            <a:r>
              <a:rPr lang="ru-RU" dirty="0" smtClean="0">
                <a:hlinkClick r:id="rId6" tooltip="Кольцо (топология компьютерной сети)"/>
              </a:rPr>
              <a:t>Кольцо</a:t>
            </a:r>
            <a:endParaRPr lang="ru-RU" dirty="0" smtClean="0"/>
          </a:p>
          <a:p>
            <a:r>
              <a:rPr lang="ru-RU" dirty="0" smtClean="0">
                <a:hlinkClick r:id="rId7" tooltip="Звезда (топология компьютерной сети)"/>
              </a:rPr>
              <a:t>Звезда</a:t>
            </a:r>
            <a:endParaRPr lang="ru-RU" dirty="0" smtClean="0"/>
          </a:p>
          <a:p>
            <a:r>
              <a:rPr lang="ru-RU" dirty="0" smtClean="0"/>
              <a:t>И дополнительные (производные):</a:t>
            </a:r>
          </a:p>
          <a:p>
            <a:r>
              <a:rPr lang="ru-RU" dirty="0" smtClean="0">
                <a:hlinkClick r:id="rId8" tooltip="Двойное кольцо (топология компьютерной сети)"/>
              </a:rPr>
              <a:t>Двойное кольцо</a:t>
            </a:r>
            <a:endParaRPr lang="ru-RU" dirty="0" smtClean="0"/>
          </a:p>
          <a:p>
            <a:r>
              <a:rPr lang="ru-RU" dirty="0" smtClean="0">
                <a:hlinkClick r:id="rId9" tooltip="Ячеистая топология"/>
              </a:rPr>
              <a:t>Ячеистая топология</a:t>
            </a:r>
            <a:endParaRPr lang="ru-RU" dirty="0" smtClean="0"/>
          </a:p>
          <a:p>
            <a:r>
              <a:rPr lang="ru-RU" dirty="0" smtClean="0">
                <a:hlinkClick r:id="rId10" tooltip="Решётка (топология компьютерной сети)"/>
              </a:rPr>
              <a:t>Решётка</a:t>
            </a:r>
            <a:endParaRPr lang="ru-RU" dirty="0" smtClean="0"/>
          </a:p>
          <a:p>
            <a:r>
              <a:rPr lang="ru-RU" dirty="0" smtClean="0">
                <a:hlinkClick r:id="rId11" tooltip="Дерево (топология компьютерной сети) (страница отсутствует)"/>
              </a:rPr>
              <a:t>Дерево</a:t>
            </a:r>
            <a:endParaRPr lang="ru-RU" dirty="0" smtClean="0"/>
          </a:p>
          <a:p>
            <a:r>
              <a:rPr lang="ru-RU" dirty="0" err="1" smtClean="0">
                <a:hlinkClick r:id="rId12" tooltip="Fat Tree"/>
              </a:rPr>
              <a:t>Fat</a:t>
            </a:r>
            <a:r>
              <a:rPr lang="ru-RU" dirty="0" smtClean="0">
                <a:hlinkClick r:id="rId12" tooltip="Fat Tree"/>
              </a:rPr>
              <a:t> </a:t>
            </a:r>
            <a:r>
              <a:rPr lang="ru-RU" dirty="0" err="1" smtClean="0">
                <a:hlinkClick r:id="rId12" tooltip="Fat Tree"/>
              </a:rPr>
              <a:t>Tree</a:t>
            </a:r>
            <a:endParaRPr lang="ru-RU" dirty="0" smtClean="0"/>
          </a:p>
          <a:p>
            <a:r>
              <a:rPr lang="ru-RU" dirty="0" smtClean="0">
                <a:hlinkClick r:id="rId13" tooltip="Сеть Клоза"/>
              </a:rPr>
              <a:t>Сеть </a:t>
            </a:r>
            <a:r>
              <a:rPr lang="ru-RU" dirty="0" err="1" smtClean="0">
                <a:hlinkClick r:id="rId13" tooltip="Сеть Клоза"/>
              </a:rPr>
              <a:t>Клоза</a:t>
            </a:r>
            <a:endParaRPr lang="ru-RU" dirty="0" smtClean="0"/>
          </a:p>
          <a:p>
            <a:r>
              <a:rPr lang="ru-RU" dirty="0" smtClean="0">
                <a:hlinkClick r:id="rId14" tooltip="Снежинка (топология компьютерной сети) (страница отсутствует)"/>
              </a:rPr>
              <a:t>Снежинка</a:t>
            </a:r>
            <a:endParaRPr lang="ru-RU" dirty="0" smtClean="0"/>
          </a:p>
          <a:p>
            <a:r>
              <a:rPr lang="ru-RU" dirty="0" err="1" smtClean="0">
                <a:hlinkClick r:id="rId15" tooltip="Полносвязная топология"/>
              </a:rPr>
              <a:t>Полносвязная</a:t>
            </a:r>
            <a:endParaRPr lang="ru-RU" dirty="0" smtClean="0"/>
          </a:p>
          <a:p>
            <a:r>
              <a:rPr lang="ru-RU" dirty="0" smtClean="0"/>
              <a:t>Дополнительные способы являются комбинациями базовых. В общем случае такие топологии называются смешанными или гибридными, но некоторые из них имеют собственные названия, например «Дерево».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94</Words>
  <Application>Microsoft Office PowerPoint</Application>
  <PresentationFormat>Экран (4:3)</PresentationFormat>
  <Paragraphs>157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Компьютерные сети</vt:lpstr>
      <vt:lpstr>Что такое компьютерная сеть?</vt:lpstr>
      <vt:lpstr>Классификация</vt:lpstr>
      <vt:lpstr>Стеки протоколов</vt:lpstr>
      <vt:lpstr>Уровни</vt:lpstr>
      <vt:lpstr>Передача данных</vt:lpstr>
      <vt:lpstr>История</vt:lpstr>
      <vt:lpstr>Глобальная компьютерная сеть</vt:lpstr>
      <vt:lpstr>Сетевая топология</vt:lpstr>
      <vt:lpstr>Смешанная топология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Компьютерные сети</dc:title>
  <cp:lastModifiedBy>ученик</cp:lastModifiedBy>
  <cp:revision>3</cp:revision>
  <dcterms:modified xsi:type="dcterms:W3CDTF">2014-12-17T07:28:34Z</dcterms:modified>
</cp:coreProperties>
</file>