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8" r:id="rId14"/>
    <p:sldId id="267"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37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dirty="0"/>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dirty="0"/>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dirty="0"/>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dirty="0"/>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6F077B-A50F-4D64-8574-E2D6A98A5553}" type="datetimeFigureOut">
              <a:rPr lang="en-US" dirty="0"/>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dirty="0"/>
              <a:t>1/19/2015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dirty="0"/>
              <a:t>1/19/2015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dirty="0"/>
              <a:t>1/19/2015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1/19/2015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1/19/2015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5B747F8-9654-4282-85D2-65F41AAE7A75}" type="datetimeFigureOut">
              <a:rPr lang="en-US" dirty="0"/>
              <a:t>1/19/2015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1/19/2015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28453" y="644652"/>
            <a:ext cx="10058400" cy="529521"/>
          </a:xfrm>
        </p:spPr>
        <p:txBody>
          <a:bodyPr>
            <a:noAutofit/>
          </a:bodyPr>
          <a:lstStyle/>
          <a:p>
            <a:pPr algn="ctr"/>
            <a:r>
              <a:rPr lang="ru-RU" sz="3600" b="1" dirty="0" smtClean="0"/>
              <a:t>7 интересных фактов</a:t>
            </a:r>
            <a:br>
              <a:rPr lang="ru-RU" sz="3600" b="1" dirty="0" smtClean="0"/>
            </a:br>
            <a:r>
              <a:rPr lang="ru-RU" sz="3600" b="1" dirty="0" smtClean="0"/>
              <a:t>из жизни Некрасова</a:t>
            </a:r>
            <a:endParaRPr lang="ru-RU" sz="3600" b="1" dirty="0"/>
          </a:p>
        </p:txBody>
      </p:sp>
      <p:sp>
        <p:nvSpPr>
          <p:cNvPr id="4" name="Rectangle 2"/>
          <p:cNvSpPr txBox="1">
            <a:spLocks noChangeArrowheads="1"/>
          </p:cNvSpPr>
          <p:nvPr/>
        </p:nvSpPr>
        <p:spPr>
          <a:xfrm>
            <a:off x="9578621" y="4914900"/>
            <a:ext cx="3563888" cy="1386745"/>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80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1600" dirty="0" smtClean="0">
                <a:latin typeface="+mn-lt"/>
              </a:rPr>
              <a:t>Выполнил: </a:t>
            </a:r>
          </a:p>
          <a:p>
            <a:r>
              <a:rPr lang="ru-RU" sz="1600" dirty="0" smtClean="0">
                <a:latin typeface="+mn-lt"/>
              </a:rPr>
              <a:t>Ученик </a:t>
            </a:r>
            <a:r>
              <a:rPr lang="ru-RU" sz="1600" dirty="0" smtClean="0">
                <a:latin typeface="+mn-lt"/>
              </a:rPr>
              <a:t>10а </a:t>
            </a:r>
            <a:r>
              <a:rPr lang="ru-RU" sz="1600" dirty="0" smtClean="0">
                <a:latin typeface="+mn-lt"/>
              </a:rPr>
              <a:t>класса</a:t>
            </a:r>
          </a:p>
          <a:p>
            <a:r>
              <a:rPr lang="ru-RU" sz="1600" dirty="0" smtClean="0">
                <a:latin typeface="+mn-lt"/>
              </a:rPr>
              <a:t>МОУ СОШ №94</a:t>
            </a:r>
          </a:p>
          <a:p>
            <a:r>
              <a:rPr lang="ru-RU" sz="1600" dirty="0" smtClean="0">
                <a:latin typeface="+mn-lt"/>
              </a:rPr>
              <a:t>Васильев Глеб</a:t>
            </a:r>
          </a:p>
          <a:p>
            <a:endParaRPr lang="ru-RU" sz="2000" dirty="0">
              <a:latin typeface="+mn-lt"/>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6901" y="1174173"/>
            <a:ext cx="5101504" cy="402480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308671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lnSpcReduction="10000"/>
          </a:bodyPr>
          <a:lstStyle/>
          <a:p>
            <a:pPr algn="just"/>
            <a:r>
              <a:rPr lang="ru-RU" sz="1800" dirty="0"/>
              <a:t>Ф.М. Достоевский и </a:t>
            </a:r>
            <a:r>
              <a:rPr lang="ru-RU" sz="1800" dirty="0" err="1"/>
              <a:t>Л.Н.Толстой</a:t>
            </a:r>
            <a:r>
              <a:rPr lang="ru-RU" sz="1800" dirty="0"/>
              <a:t> были введены в литературу именно Некрасовым, который также был основным и постоянным автором журнала. После закрытия «Современника», в 1866 году, Некрасов берет в аренду «Отечественные записки», которые становятся основной трибуной кипевшего в то время народничества. Однако и тут не все было гладко. Предпринимателем Некрасов был не очень разборчивым, а также, по мнению многих, был жаден и жесток и часто не доплачивал своим сотрудникам, пользуясь их расположением и доверчивостью.</a:t>
            </a:r>
            <a:endParaRPr lang="ru-RU" sz="2000" dirty="0">
              <a:solidFill>
                <a:schemeClr val="bg1"/>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23228" y="841690"/>
            <a:ext cx="6247619" cy="503809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169719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a:bodyPr>
          <a:lstStyle/>
          <a:p>
            <a:pPr algn="just"/>
            <a:r>
              <a:rPr lang="ru-RU" sz="1800" dirty="0"/>
              <a:t>Наследственными страстями семьи Некрасовых были карточная игра и охота. Все Некрасовы играли широко и проигрывали . Николай первый, кто переломил судьбу. Он не проигрывал. Он отыгрывал по-крупному, счет шел на сотни тысяч рублей - так ему удалось вернуть свое родовое имение </a:t>
            </a:r>
            <a:r>
              <a:rPr lang="ru-RU" sz="1800" dirty="0" err="1"/>
              <a:t>Грещнево</a:t>
            </a:r>
            <a:r>
              <a:rPr lang="ru-RU" sz="1800" dirty="0"/>
              <a:t>. </a:t>
            </a:r>
            <a:endParaRPr lang="ru-RU" sz="2000" dirty="0">
              <a:solidFill>
                <a:schemeClr val="bg1"/>
              </a:solidFill>
            </a:endParaRPr>
          </a:p>
        </p:txBody>
      </p:sp>
      <p:sp>
        <p:nvSpPr>
          <p:cNvPr id="6" name="Текст 3"/>
          <p:cNvSpPr txBox="1">
            <a:spLocks/>
          </p:cNvSpPr>
          <p:nvPr/>
        </p:nvSpPr>
        <p:spPr>
          <a:xfrm rot="10800000" flipV="1">
            <a:off x="682336" y="166255"/>
            <a:ext cx="3127664" cy="717665"/>
          </a:xfrm>
          <a:prstGeom prst="rect">
            <a:avLst/>
          </a:prstGeom>
        </p:spPr>
        <p:txBody>
          <a:bodyPr vert="horz" lIns="91440" tIns="45720" rIns="91440" bIns="45720" rtlCol="0" anchor="ctr" anchorCtr="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000"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pPr algn="ctr"/>
            <a:r>
              <a:rPr lang="ru-RU" sz="3600" b="1" dirty="0" smtClean="0">
                <a:latin typeface="+mj-lt"/>
              </a:rPr>
              <a:t>Игрок</a:t>
            </a:r>
            <a:endParaRPr lang="ru-RU" sz="3600" b="1" dirty="0">
              <a:latin typeface="+mj-lt"/>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99037" y="1274763"/>
            <a:ext cx="6096000" cy="41719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082139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a:bodyPr>
          <a:lstStyle/>
          <a:p>
            <a:pPr algn="just"/>
            <a:r>
              <a:rPr lang="ru-RU" sz="1800" dirty="0"/>
              <a:t>Охота - второе страстное увлечение Некрасова. Он ходил на медведя, любил охоту на дичь, ходил «в поле» вместе с писателем Иваном Тургеневым, с которым дружил долгие годы.  </a:t>
            </a:r>
            <a:r>
              <a:rPr lang="ru-RU" sz="1800" dirty="0" smtClean="0"/>
              <a:t>Образы </a:t>
            </a:r>
            <a:r>
              <a:rPr lang="ru-RU" sz="1800" dirty="0"/>
              <a:t>мужиков-охотников навсегда запечатлены в его стихах и </a:t>
            </a:r>
            <a:r>
              <a:rPr lang="ru-RU" sz="1800" dirty="0" smtClean="0"/>
              <a:t>поэмах. Увлечению </a:t>
            </a:r>
            <a:r>
              <a:rPr lang="ru-RU" sz="1800" dirty="0"/>
              <a:t>пришел конец, когда его «поздняя муза» </a:t>
            </a:r>
            <a:r>
              <a:rPr lang="ru-RU" sz="1800" dirty="0" smtClean="0"/>
              <a:t>З.Н. Некрасова </a:t>
            </a:r>
            <a:r>
              <a:rPr lang="ru-RU" sz="1800" dirty="0"/>
              <a:t>случайно застрелила на охоте его любимого пса-пойнтера по кличке </a:t>
            </a:r>
            <a:r>
              <a:rPr lang="ru-RU" sz="1800" dirty="0" err="1"/>
              <a:t>Кадо</a:t>
            </a:r>
            <a:endParaRPr lang="ru-RU" sz="2000" dirty="0">
              <a:solidFill>
                <a:schemeClr val="bg1"/>
              </a:solidFill>
            </a:endParaRPr>
          </a:p>
        </p:txBody>
      </p:sp>
      <p:pic>
        <p:nvPicPr>
          <p:cNvPr id="3" name="Объект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63795" y="731838"/>
            <a:ext cx="4766485" cy="5257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220823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a:bodyPr>
          <a:lstStyle/>
          <a:p>
            <a:pPr algn="just"/>
            <a:r>
              <a:rPr lang="ru-RU" sz="1800" dirty="0"/>
              <a:t>Надо отметить, что и в личной жизни Некрасов отнюдь не был </a:t>
            </a:r>
            <a:r>
              <a:rPr lang="ru-RU" sz="1800" dirty="0" smtClean="0"/>
              <a:t>пуританином: </a:t>
            </a:r>
            <a:r>
              <a:rPr lang="ru-RU" sz="1800" dirty="0"/>
              <a:t>много и крупно играл, тратил деньги на любовниц и яства и любил общество вышестоящих персон. Все это совсем не гармонирует с гуманным характером его поэзии. Самый известный роман его биографии- связь с </a:t>
            </a:r>
            <a:r>
              <a:rPr lang="ru-RU" sz="1800" dirty="0" err="1"/>
              <a:t>А.Панаевой</a:t>
            </a:r>
            <a:r>
              <a:rPr lang="ru-RU" sz="1800" dirty="0"/>
              <a:t>, которой посвящены его самые лучшие лирические строки. </a:t>
            </a:r>
            <a:endParaRPr lang="ru-RU" sz="2000" dirty="0">
              <a:solidFill>
                <a:schemeClr val="bg1"/>
              </a:solidFill>
            </a:endParaRPr>
          </a:p>
        </p:txBody>
      </p:sp>
      <p:sp>
        <p:nvSpPr>
          <p:cNvPr id="6" name="Текст 3"/>
          <p:cNvSpPr txBox="1">
            <a:spLocks/>
          </p:cNvSpPr>
          <p:nvPr/>
        </p:nvSpPr>
        <p:spPr>
          <a:xfrm rot="10800000" flipV="1">
            <a:off x="682336" y="166255"/>
            <a:ext cx="3127664" cy="717665"/>
          </a:xfrm>
          <a:prstGeom prst="rect">
            <a:avLst/>
          </a:prstGeom>
        </p:spPr>
        <p:txBody>
          <a:bodyPr vert="horz" lIns="91440" tIns="45720" rIns="91440" bIns="45720" rtlCol="0" anchor="ctr" anchorCtr="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000"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pPr algn="ctr"/>
            <a:r>
              <a:rPr lang="ru-RU" sz="3600" b="1" dirty="0" smtClean="0">
                <a:latin typeface="+mj-lt"/>
              </a:rPr>
              <a:t>Личная жизнь</a:t>
            </a:r>
            <a:endParaRPr lang="ru-RU" sz="3600" b="1" dirty="0">
              <a:latin typeface="+mj-lt"/>
            </a:endParaRPr>
          </a:p>
        </p:txBody>
      </p:sp>
      <p:pic>
        <p:nvPicPr>
          <p:cNvPr id="3" name="Объект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70612" y="741363"/>
            <a:ext cx="3752850" cy="52387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442746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a:bodyPr>
          <a:lstStyle/>
          <a:p>
            <a:pPr algn="just"/>
            <a:r>
              <a:rPr lang="ru-RU" sz="1800" dirty="0"/>
              <a:t>Они жили гражданским союзом, что вызывало постоянные сплетни и толки, к тому же Некрасов страдал приступами «черной меланхолии», тяжелой депрессии, что превращало жизнь его домочадцев в филиал ада. Эта связь принесла обоим больше страдания, чем радостей. После разрыва с Панаевой Некрасов сожительствовал с любовницами, пока за несколько лет до смерти не женился на девушке крестьянского происхождения, которая стала его поздней музой.</a:t>
            </a:r>
            <a:br>
              <a:rPr lang="ru-RU" sz="1800" dirty="0"/>
            </a:br>
            <a:endParaRPr lang="ru-RU" sz="2000" dirty="0">
              <a:solidFill>
                <a:schemeClr val="bg1"/>
              </a:solidFill>
            </a:endParaRPr>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19608" y="731838"/>
            <a:ext cx="4054858" cy="5257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02154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29146" y="365668"/>
            <a:ext cx="10058400" cy="1450757"/>
          </a:xfrm>
          <a:ln>
            <a:noFill/>
          </a:ln>
        </p:spPr>
        <p:style>
          <a:lnRef idx="2">
            <a:schemeClr val="dk1"/>
          </a:lnRef>
          <a:fillRef idx="1">
            <a:schemeClr val="lt1"/>
          </a:fillRef>
          <a:effectRef idx="0">
            <a:schemeClr val="dk1"/>
          </a:effectRef>
          <a:fontRef idx="minor">
            <a:schemeClr val="dk1"/>
          </a:fontRef>
        </p:style>
        <p:txBody>
          <a:bodyPr/>
          <a:lstStyle/>
          <a:p>
            <a:pPr algn="ctr"/>
            <a:r>
              <a:rPr lang="ru-RU" b="1" spc="0" dirty="0" smtClean="0">
                <a:ln w="22225">
                  <a:solidFill>
                    <a:schemeClr val="accent2"/>
                  </a:solidFill>
                  <a:prstDash val="solid"/>
                </a:ln>
                <a:solidFill>
                  <a:schemeClr val="accent2">
                    <a:lumMod val="40000"/>
                    <a:lumOff val="60000"/>
                  </a:schemeClr>
                </a:solidFill>
              </a:rPr>
              <a:t>Спасибо за внимание!</a:t>
            </a:r>
            <a:endParaRPr lang="ru-RU" b="1" spc="0"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3852470870"/>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60897" y="1034756"/>
            <a:ext cx="3605789" cy="4788488"/>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529936" y="731520"/>
            <a:ext cx="3127664" cy="5257800"/>
          </a:xfrm>
        </p:spPr>
        <p:txBody>
          <a:bodyPr anchor="ctr" anchorCtr="0">
            <a:normAutofit/>
          </a:bodyPr>
          <a:lstStyle/>
          <a:p>
            <a:pPr algn="just"/>
            <a:r>
              <a:rPr lang="ru-RU" sz="1800" dirty="0" smtClean="0"/>
              <a:t>Николай Алексеевич </a:t>
            </a:r>
            <a:r>
              <a:rPr lang="ru-RU" sz="1800" dirty="0"/>
              <a:t>родился 10 декабря 1821 года, плохо учился, кутил, играл в азартные игры, крепко поссорился  с отцом, его первые стихи были признаны чуть ли не бездарными, но в памяти народа он остался великим русским поэтом, "певцом горестей народных".  </a:t>
            </a:r>
            <a:endParaRPr lang="ru-RU" sz="1800" dirty="0"/>
          </a:p>
        </p:txBody>
      </p:sp>
    </p:spTree>
    <p:extLst>
      <p:ext uri="{BB962C8B-B14F-4D97-AF65-F5344CB8AC3E}">
        <p14:creationId xmlns:p14="http://schemas.microsoft.com/office/powerpoint/2010/main" val="24637865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a:bodyPr>
          <a:lstStyle/>
          <a:p>
            <a:pPr algn="just"/>
            <a:r>
              <a:rPr lang="ru-RU" sz="1800" dirty="0">
                <a:solidFill>
                  <a:schemeClr val="bg1"/>
                </a:solidFill>
                <a:ea typeface="Calibri" panose="020F0502020204030204" pitchFamily="34" charset="0"/>
              </a:rPr>
              <a:t>Детские годы поэта прошли в  тяжелой атмосфере  родового имения его отца, помещика Алексея Некрасова, отставного поручика, охотника, картежника и деспота. Запущенные семейные дела- тяжбы и долги - вынудили отца занять место исправника, часто во время разъездов отец брал с собой Николая, который становился невольным свидетелем расправ отца над крестьянами, эти картины народного горя навсегда отложились в душе мальчика. </a:t>
            </a:r>
            <a:endParaRPr lang="ru-RU" sz="1800" dirty="0">
              <a:solidFill>
                <a:schemeClr val="bg1"/>
              </a:solidFill>
            </a:endParaRPr>
          </a:p>
        </p:txBody>
      </p:sp>
      <p:sp>
        <p:nvSpPr>
          <p:cNvPr id="6" name="Текст 3"/>
          <p:cNvSpPr txBox="1">
            <a:spLocks/>
          </p:cNvSpPr>
          <p:nvPr/>
        </p:nvSpPr>
        <p:spPr>
          <a:xfrm rot="10800000" flipV="1">
            <a:off x="682336" y="166255"/>
            <a:ext cx="3127664" cy="717665"/>
          </a:xfrm>
          <a:prstGeom prst="rect">
            <a:avLst/>
          </a:prstGeom>
        </p:spPr>
        <p:txBody>
          <a:bodyPr vert="horz" lIns="91440" tIns="45720" rIns="91440" bIns="45720" rtlCol="0" anchor="ctr" anchorCtr="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000"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pPr algn="ctr"/>
            <a:r>
              <a:rPr lang="ru-RU" sz="3600" b="1" dirty="0" smtClean="0">
                <a:latin typeface="+mj-lt"/>
              </a:rPr>
              <a:t>Поздний миф</a:t>
            </a:r>
            <a:endParaRPr lang="ru-RU" sz="3600" b="1" dirty="0">
              <a:latin typeface="+mj-lt"/>
            </a:endParaRPr>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00082" y="731520"/>
            <a:ext cx="4013454" cy="5257800"/>
          </a:xfrm>
          <a:prstGeom prst="ellipse">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653360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lnSpcReduction="10000"/>
          </a:bodyPr>
          <a:lstStyle/>
          <a:p>
            <a:pPr algn="just"/>
            <a:r>
              <a:rPr lang="ru-RU" sz="1800" dirty="0">
                <a:solidFill>
                  <a:schemeClr val="bg1"/>
                </a:solidFill>
                <a:latin typeface="Arial" panose="020B0604020202020204" pitchFamily="34" charset="0"/>
                <a:ea typeface="Calibri" panose="020F0502020204030204" pitchFamily="34" charset="0"/>
              </a:rPr>
              <a:t>Прямой противоположностью отца была мать будущего поэта, Е.А. Закревская, женщина прекрасно образованная и тонко воспитанная. Отца Николай не любил и ненавидел, тогда как мать страстно обожал. Нежные воспоминания о ней и её  любовь он пронес через всю жизнь. Её образ отозвался во многих его будущих стихах и поэмах. Однако, культ матери- это тщательный миф, воспитанный Некрасовым уже в зрелые годы. Стоит упомянуть только один факт: на похороны матери обожатель-сын не явился, тогда как деспот-отец плакал навзрыд.</a:t>
            </a:r>
            <a:endParaRPr lang="ru-RU" sz="1800" dirty="0">
              <a:solidFill>
                <a:schemeClr val="bg1"/>
              </a:solidFill>
            </a:endParaRP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61810" y="731520"/>
            <a:ext cx="3784600" cy="484859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360586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a:bodyPr>
          <a:lstStyle/>
          <a:p>
            <a:pPr algn="just"/>
            <a:r>
              <a:rPr lang="ru-RU" sz="1800" dirty="0"/>
              <a:t>В 11 лет Некрасов поступил в Ярославскую гимназию, где пробыл до 5-го класса. Учился Некрасов плохо, даже очень плохо. Прогуливал занятия, сбегал с уроков, не любил занудства и зубрежки. К  тому же у него хронически не складывались отношения с руководством гимназии, которое гоняло его за написание сатирических стишков. В гимназии  же он стал записывать свои первые стихи, в которых прослеживались печальные впечатления ранних лет-страдания матери, грубость отца и прочее, что требовало непременного выражения. </a:t>
            </a:r>
            <a:endParaRPr lang="ru-RU" sz="1800" dirty="0">
              <a:solidFill>
                <a:schemeClr val="bg1"/>
              </a:solidFill>
            </a:endParaRPr>
          </a:p>
        </p:txBody>
      </p:sp>
      <p:sp>
        <p:nvSpPr>
          <p:cNvPr id="6" name="Текст 3"/>
          <p:cNvSpPr txBox="1">
            <a:spLocks/>
          </p:cNvSpPr>
          <p:nvPr/>
        </p:nvSpPr>
        <p:spPr>
          <a:xfrm rot="10800000" flipV="1">
            <a:off x="682336" y="166255"/>
            <a:ext cx="3127664" cy="717665"/>
          </a:xfrm>
          <a:prstGeom prst="rect">
            <a:avLst/>
          </a:prstGeom>
        </p:spPr>
        <p:txBody>
          <a:bodyPr vert="horz" lIns="91440" tIns="45720" rIns="91440" bIns="45720" rtlCol="0" anchor="ctr" anchorCtr="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000"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pPr algn="ctr"/>
            <a:r>
              <a:rPr lang="ru-RU" sz="3600" b="1" dirty="0" smtClean="0">
                <a:latin typeface="+mj-lt"/>
              </a:rPr>
              <a:t>Ротозей</a:t>
            </a:r>
            <a:endParaRPr lang="ru-RU" sz="3600" b="1" dirty="0">
              <a:latin typeface="+mj-lt"/>
            </a:endParaRPr>
          </a:p>
        </p:txBody>
      </p:sp>
      <p:pic>
        <p:nvPicPr>
          <p:cNvPr id="3" name="Объект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64626" y="1730443"/>
            <a:ext cx="6012591" cy="33971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685579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fontScale="92500"/>
          </a:bodyPr>
          <a:lstStyle/>
          <a:p>
            <a:pPr algn="just"/>
            <a:r>
              <a:rPr lang="ru-RU" sz="1800" dirty="0" smtClean="0"/>
              <a:t>Отец </a:t>
            </a:r>
            <a:r>
              <a:rPr lang="ru-RU" sz="1800" dirty="0"/>
              <a:t>мечтал о военной карьере для сына, но Николай не оправдал надежд. Он идет поперёк отцовской воли, фактически сбегая в Петербург, где вместо дворянского полка становится вольнослушателем филологического факультета, чем навлекает  на себя жестокий гнев отца, который грозит лишить его наследства. Однако Николай не сдается. Лишившись денежной поддержки, молодой литератор Некрасов вынужден заниматься любым трудом, лишь бы себя прокормить. Он в буквальном смысле терпит жесточайшую нужду- голодает, спит в ночлежках, не имеет постоянного заработка. </a:t>
            </a:r>
            <a:endParaRPr lang="ru-RU" sz="1800" dirty="0">
              <a:solidFill>
                <a:schemeClr val="bg1"/>
              </a:solidFill>
            </a:endParaRPr>
          </a:p>
        </p:txBody>
      </p:sp>
      <p:sp>
        <p:nvSpPr>
          <p:cNvPr id="6" name="Текст 3"/>
          <p:cNvSpPr txBox="1">
            <a:spLocks/>
          </p:cNvSpPr>
          <p:nvPr/>
        </p:nvSpPr>
        <p:spPr>
          <a:xfrm rot="10800000" flipV="1">
            <a:off x="682336" y="166255"/>
            <a:ext cx="3127664" cy="717665"/>
          </a:xfrm>
          <a:prstGeom prst="rect">
            <a:avLst/>
          </a:prstGeom>
        </p:spPr>
        <p:txBody>
          <a:bodyPr vert="horz" lIns="91440" tIns="45720" rIns="91440" bIns="45720" rtlCol="0" anchor="ctr" anchorCtr="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000"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pPr algn="ctr"/>
            <a:r>
              <a:rPr lang="ru-RU" sz="3600" b="1" dirty="0" smtClean="0">
                <a:latin typeface="+mj-lt"/>
              </a:rPr>
              <a:t>Гнев отца</a:t>
            </a:r>
            <a:endParaRPr lang="ru-RU" sz="3600" b="1" dirty="0">
              <a:latin typeface="+mj-lt"/>
            </a:endParaRPr>
          </a:p>
        </p:txBody>
      </p:sp>
      <p:pic>
        <p:nvPicPr>
          <p:cNvPr id="3" name="Объект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36814" y="731838"/>
            <a:ext cx="4420446" cy="5257800"/>
          </a:xfrm>
          <a:prstGeom prst="ellipse">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001011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a:bodyPr>
          <a:lstStyle/>
          <a:p>
            <a:pPr algn="just"/>
            <a:r>
              <a:rPr lang="ru-RU" sz="1800" dirty="0" smtClean="0"/>
              <a:t>В </a:t>
            </a:r>
            <a:r>
              <a:rPr lang="ru-RU" sz="1800" dirty="0"/>
              <a:t>1840 году, на собственные </a:t>
            </a:r>
            <a:r>
              <a:rPr lang="ru-RU" sz="1800" dirty="0" smtClean="0"/>
              <a:t>сбережения Некрасов</a:t>
            </a:r>
            <a:r>
              <a:rPr lang="ru-RU" sz="1800" dirty="0"/>
              <a:t>, скрывшись за инициалами Н.Н. выпускает книжку собственных стихов под названием «Мечты и звуки» - откровенно подражательных, незрелых романтических баллад. Готовящуюся книжку Некрасов показывал </a:t>
            </a:r>
            <a:r>
              <a:rPr lang="ru-RU" sz="1800" dirty="0" err="1"/>
              <a:t>В.А.Жуковскому</a:t>
            </a:r>
            <a:r>
              <a:rPr lang="ru-RU" sz="1800" dirty="0"/>
              <a:t>, который среди всего корпуса выделил лишь два приличных стихотворения, посоветовав автору скрыться за псевдонимом. </a:t>
            </a:r>
            <a:endParaRPr lang="ru-RU" sz="2000" dirty="0">
              <a:solidFill>
                <a:schemeClr val="bg1"/>
              </a:solidFill>
            </a:endParaRPr>
          </a:p>
        </p:txBody>
      </p:sp>
      <p:sp>
        <p:nvSpPr>
          <p:cNvPr id="6" name="Текст 3"/>
          <p:cNvSpPr txBox="1">
            <a:spLocks/>
          </p:cNvSpPr>
          <p:nvPr/>
        </p:nvSpPr>
        <p:spPr>
          <a:xfrm rot="10800000" flipV="1">
            <a:off x="682336" y="166255"/>
            <a:ext cx="3127664" cy="717665"/>
          </a:xfrm>
          <a:prstGeom prst="rect">
            <a:avLst/>
          </a:prstGeom>
        </p:spPr>
        <p:txBody>
          <a:bodyPr vert="horz" lIns="91440" tIns="45720" rIns="91440" bIns="45720" rtlCol="0" anchor="ctr" anchorCtr="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000"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pPr algn="ctr"/>
            <a:r>
              <a:rPr lang="ru-RU" sz="3600" b="1" dirty="0" smtClean="0">
                <a:latin typeface="+mj-lt"/>
              </a:rPr>
              <a:t>Дебют</a:t>
            </a:r>
            <a:endParaRPr lang="ru-RU" sz="3600" b="1" dirty="0">
              <a:latin typeface="+mj-lt"/>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55630" y="731838"/>
            <a:ext cx="3582815" cy="5257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547674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a:bodyPr>
          <a:lstStyle/>
          <a:p>
            <a:pPr algn="just"/>
            <a:r>
              <a:rPr lang="ru-RU" sz="1800" dirty="0"/>
              <a:t>Главный критик той эпохи В.Г</a:t>
            </a:r>
            <a:r>
              <a:rPr lang="ru-RU" sz="1800" dirty="0" smtClean="0"/>
              <a:t>. Белинский </a:t>
            </a:r>
            <a:r>
              <a:rPr lang="ru-RU" sz="1800" dirty="0"/>
              <a:t>дебютный сборник разгромил. Книга не имела успеха и совершенно не раскупалась. Подобно Гоголю, чей дебют тоже был провальным, Некрасов скупил множество экземпляров вышедшей книги и уничтожил их.</a:t>
            </a:r>
            <a:endParaRPr lang="ru-RU" sz="1800" dirty="0">
              <a:solidFill>
                <a:schemeClr val="bg1"/>
              </a:solidFill>
            </a:endParaRPr>
          </a:p>
        </p:txBody>
      </p:sp>
      <p:pic>
        <p:nvPicPr>
          <p:cNvPr id="3" name="Объект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52917" y="731838"/>
            <a:ext cx="4388240" cy="5257800"/>
          </a:xfrm>
          <a:prstGeom prst="ellipse">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644654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29936" y="731520"/>
            <a:ext cx="3127664" cy="5257800"/>
          </a:xfrm>
        </p:spPr>
        <p:txBody>
          <a:bodyPr anchor="ctr" anchorCtr="0">
            <a:normAutofit/>
          </a:bodyPr>
          <a:lstStyle/>
          <a:p>
            <a:pPr algn="just"/>
            <a:r>
              <a:rPr lang="ru-RU" sz="1800" dirty="0"/>
              <a:t>Если дебют поэтический оказался провальным, то в издательском деле Некрасов оказался «удачником» - два сборника, изданные им, имеют оглушительный успех: «Физиология Петербурга» и «Петербургский сборник». В 1848 году вместе с И.И Панаевым он выкупает убыточный «Современник», который становится прогрессивным и модным изданием. В нем печатаются Белинский, Чернышевский, Добролюбов, также свою славу на страницах журнала находят Тургенев, Гончаров, Герцен, Александр Островский. </a:t>
            </a:r>
            <a:endParaRPr lang="ru-RU" sz="2000" dirty="0">
              <a:solidFill>
                <a:schemeClr val="bg1"/>
              </a:solidFill>
            </a:endParaRPr>
          </a:p>
        </p:txBody>
      </p:sp>
      <p:sp>
        <p:nvSpPr>
          <p:cNvPr id="6" name="Текст 3"/>
          <p:cNvSpPr txBox="1">
            <a:spLocks/>
          </p:cNvSpPr>
          <p:nvPr/>
        </p:nvSpPr>
        <p:spPr>
          <a:xfrm rot="10800000" flipV="1">
            <a:off x="682336" y="166255"/>
            <a:ext cx="3127664" cy="717665"/>
          </a:xfrm>
          <a:prstGeom prst="rect">
            <a:avLst/>
          </a:prstGeom>
        </p:spPr>
        <p:txBody>
          <a:bodyPr vert="horz" lIns="91440" tIns="45720" rIns="91440" bIns="45720" rtlCol="0" anchor="ctr" anchorCtr="0">
            <a:normAutofit fontScale="775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1500" kern="1200">
                <a:solidFill>
                  <a:srgbClr val="FFFFFF"/>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000"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900" kern="1200">
                <a:solidFill>
                  <a:schemeClr val="tx1">
                    <a:lumMod val="75000"/>
                    <a:lumOff val="25000"/>
                  </a:schemeClr>
                </a:solidFill>
                <a:latin typeface="+mn-lt"/>
                <a:ea typeface="+mn-ea"/>
                <a:cs typeface="+mn-cs"/>
              </a:defRPr>
            </a:lvl9pPr>
          </a:lstStyle>
          <a:p>
            <a:pPr algn="ctr"/>
            <a:r>
              <a:rPr lang="ru-RU" sz="3600" b="1" dirty="0" smtClean="0">
                <a:latin typeface="+mj-lt"/>
              </a:rPr>
              <a:t>Редактор и издатель</a:t>
            </a:r>
            <a:endParaRPr lang="ru-RU" sz="3600" b="1" dirty="0">
              <a:latin typeface="+mj-lt"/>
            </a:endParaRPr>
          </a:p>
        </p:txBody>
      </p:sp>
      <p:pic>
        <p:nvPicPr>
          <p:cNvPr id="3" name="Объект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9430" y="731838"/>
            <a:ext cx="3515214" cy="5257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851901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Ретро">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docProps/app.xml><?xml version="1.0" encoding="utf-8"?>
<Properties xmlns="http://schemas.openxmlformats.org/officeDocument/2006/extended-properties" xmlns:vt="http://schemas.openxmlformats.org/officeDocument/2006/docPropsVTypes">
  <Template>Retrospect</Template>
  <TotalTime>83</TotalTime>
  <Words>640</Words>
  <Application>Microsoft Office PowerPoint</Application>
  <PresentationFormat>Широкоэкранный</PresentationFormat>
  <Paragraphs>26</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Arial</vt:lpstr>
      <vt:lpstr>Calibri</vt:lpstr>
      <vt:lpstr>Calibri Light</vt:lpstr>
      <vt:lpstr>Ретро</vt:lpstr>
      <vt:lpstr>7 интересных фактов из жизни Некрасова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 интересных фактов из жизни Некрасова</dc:title>
  <dc:creator>Millenium</dc:creator>
  <cp:lastModifiedBy>Millenium</cp:lastModifiedBy>
  <cp:revision>8</cp:revision>
  <dcterms:created xsi:type="dcterms:W3CDTF">2015-01-19T19:44:51Z</dcterms:created>
  <dcterms:modified xsi:type="dcterms:W3CDTF">2015-01-19T21:08:39Z</dcterms:modified>
</cp:coreProperties>
</file>