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3" r:id="rId9"/>
    <p:sldId id="268" r:id="rId10"/>
    <p:sldId id="269" r:id="rId11"/>
    <p:sldId id="270" r:id="rId12"/>
    <p:sldId id="264" r:id="rId13"/>
    <p:sldId id="266" r:id="rId14"/>
    <p:sldId id="267" r:id="rId15"/>
    <p:sldId id="271"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3399"/>
    <a:srgbClr val="00FFCC"/>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67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Полилиния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756B8183-A7C5-4C08-B397-44014C105713}" type="datetimeFigureOut">
              <a:rPr lang="ru-RU"/>
              <a:pPr>
                <a:defRPr/>
              </a:pPr>
              <a:t>21.01.2015</a:t>
            </a:fld>
            <a:endParaRPr lang="ru-RU"/>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D5C52CBE-3DAF-4A5B-A813-26D78A0199A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5F508E72-AE7B-4EF3-9171-6505C8278533}" type="datetimeFigureOut">
              <a:rPr lang="ru-RU"/>
              <a:pPr>
                <a:defRPr/>
              </a:pPr>
              <a:t>21.01.2015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3FC9559-DEC1-4042-B2C0-688284CF2A7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9C0BA5F-F0E2-4D74-939E-049632B71447}" type="datetimeFigureOut">
              <a:rPr lang="ru-RU"/>
              <a:pPr>
                <a:defRPr/>
              </a:pPr>
              <a:t>21.01.2015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9D36DDC-0680-49E8-A60B-B78F8BC202D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DA693A0-C815-49FF-83DA-D0B0A54F28F7}" type="datetimeFigureOut">
              <a:rPr lang="ru-RU"/>
              <a:pPr>
                <a:defRPr/>
              </a:pPr>
              <a:t>21.01.2015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A1D8FE1C-1458-4E2B-AF9D-A00A0A1B254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Полилиния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8F21BA41-95C4-436F-95FE-B942F4898622}" type="datetimeFigureOut">
              <a:rPr lang="ru-RU"/>
              <a:pPr>
                <a:defRPr/>
              </a:pPr>
              <a:t>21.01.2015</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B9271E56-F5FE-4660-BF45-63904CC72877}"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C5699FA-032A-40FA-99B1-DA4DCD4B60C3}" type="datetimeFigureOut">
              <a:rPr lang="ru-RU"/>
              <a:pPr>
                <a:defRPr/>
              </a:pPr>
              <a:t>21.01.2015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40B99C4F-C601-4330-A2FD-D5BB9B03DB4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79DE910D-0DD4-4859-B678-03522D2CC421}" type="datetimeFigureOut">
              <a:rPr lang="ru-RU"/>
              <a:pPr>
                <a:defRPr/>
              </a:pPr>
              <a:t>21.01.2015</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FB4E81EA-BC38-4701-8C11-D473F8C7DAF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17A54986-F99F-4C3E-852A-48817DD16AFE}" type="datetimeFigureOut">
              <a:rPr lang="ru-RU"/>
              <a:pPr>
                <a:defRPr/>
              </a:pPr>
              <a:t>21.01.2015</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7C7584E6-7ED8-4DC1-A671-845873E3F57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7682857B-02B2-4648-AC93-3D1E1B4EC023}" type="datetimeFigureOut">
              <a:rPr lang="ru-RU"/>
              <a:pPr>
                <a:defRPr/>
              </a:pPr>
              <a:t>21.01.2015</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505A052-F9AC-4B1F-AB5A-691FE9BDFC4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2410E96B-6160-4A4F-9390-8E75A08BE039}" type="datetimeFigureOut">
              <a:rPr lang="ru-RU"/>
              <a:pPr>
                <a:defRPr/>
              </a:pPr>
              <a:t>21.01.2015</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pPr>
              <a:defRPr/>
            </a:pPr>
            <a:fld id="{713784B1-F2A9-4944-B867-CDD73386AD6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82461D7B-024F-4C23-A035-451677FBC910}" type="datetimeFigureOut">
              <a:rPr lang="ru-RU"/>
              <a:pPr>
                <a:defRPr/>
              </a:pPr>
              <a:t>21.01.2015</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B2826713-C8E6-40BE-A9FA-B2C5D131E70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48D6F819-6436-4AD8-9E47-DE87ABFE9FEB}" type="datetimeFigureOut">
              <a:rPr lang="ru-RU"/>
              <a:pPr>
                <a:defRPr/>
              </a:pPr>
              <a:t>21.01.2015</a:t>
            </a:fld>
            <a:endParaRPr lang="ru-RU"/>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63D2F267-E9D3-46C6-856B-CFFF6A2A060F}"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840" r:id="rId1"/>
    <p:sldLayoutId id="2147483839" r:id="rId2"/>
    <p:sldLayoutId id="2147483841" r:id="rId3"/>
    <p:sldLayoutId id="2147483838" r:id="rId4"/>
    <p:sldLayoutId id="2147483842" r:id="rId5"/>
    <p:sldLayoutId id="2147483837" r:id="rId6"/>
    <p:sldLayoutId id="2147483836" r:id="rId7"/>
    <p:sldLayoutId id="2147483843" r:id="rId8"/>
    <p:sldLayoutId id="2147483844" r:id="rId9"/>
    <p:sldLayoutId id="2147483835" r:id="rId10"/>
    <p:sldLayoutId id="2147483834"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yandex.ru/images/search?img_url=http://www.novopol.ru/pict/201004/03420704700250.jpg&amp;uinfo=sw-1024-sh-600-ww-1007-wh-499-pd-1-wp-5x3_"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title"/>
          </p:nvPr>
        </p:nvSpPr>
        <p:spPr>
          <a:xfrm>
            <a:off x="457200" y="0"/>
            <a:ext cx="8291513" cy="1125538"/>
          </a:xfrm>
        </p:spPr>
        <p:txBody>
          <a:bodyPr/>
          <a:lstStyle/>
          <a:p>
            <a:pPr algn="ctr" eaLnBrk="1" hangingPunct="1"/>
            <a:r>
              <a:rPr lang="ru-RU" sz="1600" b="1" smtClean="0">
                <a:solidFill>
                  <a:srgbClr val="00FFCC"/>
                </a:solidFill>
              </a:rPr>
              <a:t>МУНИЦИПАЛЬНОЕ КАЗЕННОЕ ОБЩЕОБРАЗОВАТЕЛЬНОЕ УЧРЕЖДЕНИЕ</a:t>
            </a:r>
            <a:br>
              <a:rPr lang="ru-RU" sz="1600" b="1" smtClean="0">
                <a:solidFill>
                  <a:srgbClr val="00FFCC"/>
                </a:solidFill>
              </a:rPr>
            </a:br>
            <a:r>
              <a:rPr lang="ru-RU" sz="1600" b="1" smtClean="0">
                <a:solidFill>
                  <a:srgbClr val="00FFCC"/>
                </a:solidFill>
              </a:rPr>
              <a:t> «НАРЫШКИНСКАЯ СРЕДНЯЯ ОБЩЕОБРАЗОВАТЕЛЬНАЯ ШКОЛА»</a:t>
            </a:r>
            <a:r>
              <a:rPr lang="ru-RU" sz="1600" b="1" smtClean="0">
                <a:solidFill>
                  <a:srgbClr val="00FFCC"/>
                </a:solidFill>
                <a:latin typeface="Arial" charset="0"/>
              </a:rPr>
              <a:t> </a:t>
            </a:r>
            <a:br>
              <a:rPr lang="ru-RU" sz="1600" b="1" smtClean="0">
                <a:solidFill>
                  <a:srgbClr val="00FFCC"/>
                </a:solidFill>
                <a:latin typeface="Arial" charset="0"/>
              </a:rPr>
            </a:br>
            <a:r>
              <a:rPr lang="ru-RU" sz="1600" b="1" smtClean="0">
                <a:solidFill>
                  <a:srgbClr val="00FFCC"/>
                </a:solidFill>
                <a:latin typeface="Arial" charset="0"/>
              </a:rPr>
              <a:t>Тёпло-Огарёвского района Тульской области</a:t>
            </a:r>
          </a:p>
        </p:txBody>
      </p:sp>
      <p:sp>
        <p:nvSpPr>
          <p:cNvPr id="13314" name="Содержимое 2"/>
          <p:cNvSpPr>
            <a:spLocks noGrp="1"/>
          </p:cNvSpPr>
          <p:nvPr>
            <p:ph idx="1"/>
          </p:nvPr>
        </p:nvSpPr>
        <p:spPr>
          <a:xfrm>
            <a:off x="457200" y="1268413"/>
            <a:ext cx="8435975" cy="5329237"/>
          </a:xfrm>
        </p:spPr>
        <p:txBody>
          <a:bodyPr/>
          <a:lstStyle/>
          <a:p>
            <a:pPr algn="r" eaLnBrk="1" hangingPunct="1">
              <a:lnSpc>
                <a:spcPct val="80000"/>
              </a:lnSpc>
              <a:buFont typeface="Wingdings 2" pitchFamily="18" charset="2"/>
              <a:buNone/>
            </a:pPr>
            <a:endParaRPr lang="ru-RU" sz="1500" i="1" u="sng" smtClean="0">
              <a:solidFill>
                <a:srgbClr val="FFC000"/>
              </a:solidFill>
            </a:endParaRPr>
          </a:p>
          <a:p>
            <a:pPr algn="ctr" eaLnBrk="1" hangingPunct="1">
              <a:lnSpc>
                <a:spcPct val="80000"/>
              </a:lnSpc>
              <a:buFont typeface="Wingdings 2" pitchFamily="18" charset="2"/>
              <a:buNone/>
            </a:pPr>
            <a:r>
              <a:rPr lang="ru-RU" b="1" smtClean="0"/>
              <a:t>Организация медицинского освидетельствования и медицинского обследования при постановке на воинский учет.</a:t>
            </a:r>
          </a:p>
          <a:p>
            <a:pPr algn="r" eaLnBrk="1" hangingPunct="1">
              <a:lnSpc>
                <a:spcPct val="80000"/>
              </a:lnSpc>
              <a:buFont typeface="Wingdings 2" pitchFamily="18" charset="2"/>
              <a:buNone/>
            </a:pPr>
            <a:endParaRPr lang="ru-RU" sz="1500" i="1" u="sng" smtClean="0"/>
          </a:p>
          <a:p>
            <a:pPr algn="r" eaLnBrk="1" hangingPunct="1">
              <a:lnSpc>
                <a:spcPct val="80000"/>
              </a:lnSpc>
              <a:buFont typeface="Wingdings 2" pitchFamily="18" charset="2"/>
              <a:buNone/>
            </a:pPr>
            <a:endParaRPr lang="ru-RU" sz="1500" i="1" u="sng" smtClean="0">
              <a:solidFill>
                <a:srgbClr val="FFC000"/>
              </a:solidFill>
            </a:endParaRPr>
          </a:p>
          <a:p>
            <a:pPr algn="r" eaLnBrk="1" hangingPunct="1">
              <a:lnSpc>
                <a:spcPct val="80000"/>
              </a:lnSpc>
              <a:buFont typeface="Wingdings 2" pitchFamily="18" charset="2"/>
              <a:buNone/>
            </a:pPr>
            <a:endParaRPr lang="ru-RU" sz="1500" i="1" u="sng" smtClean="0">
              <a:solidFill>
                <a:srgbClr val="FFC000"/>
              </a:solidFill>
            </a:endParaRPr>
          </a:p>
          <a:p>
            <a:pPr algn="r" eaLnBrk="1" hangingPunct="1">
              <a:lnSpc>
                <a:spcPct val="80000"/>
              </a:lnSpc>
              <a:buFont typeface="Wingdings 2" pitchFamily="18" charset="2"/>
              <a:buNone/>
            </a:pPr>
            <a:endParaRPr lang="ru-RU" sz="1500" i="1" u="sng" smtClean="0">
              <a:solidFill>
                <a:srgbClr val="FFC000"/>
              </a:solidFill>
            </a:endParaRPr>
          </a:p>
          <a:p>
            <a:pPr algn="r" eaLnBrk="1" hangingPunct="1">
              <a:lnSpc>
                <a:spcPct val="80000"/>
              </a:lnSpc>
              <a:buFont typeface="Wingdings 2" pitchFamily="18" charset="2"/>
              <a:buNone/>
            </a:pPr>
            <a:endParaRPr lang="ru-RU" sz="1500" i="1" u="sng" smtClean="0">
              <a:solidFill>
                <a:srgbClr val="FFC000"/>
              </a:solidFill>
            </a:endParaRPr>
          </a:p>
          <a:p>
            <a:pPr algn="r" eaLnBrk="1" hangingPunct="1">
              <a:lnSpc>
                <a:spcPct val="80000"/>
              </a:lnSpc>
              <a:buFont typeface="Wingdings 2" pitchFamily="18" charset="2"/>
              <a:buNone/>
            </a:pPr>
            <a:endParaRPr lang="ru-RU" sz="1900" b="1" i="1" u="sng" smtClean="0">
              <a:solidFill>
                <a:srgbClr val="00FF00"/>
              </a:solidFill>
            </a:endParaRPr>
          </a:p>
          <a:p>
            <a:pPr algn="r" eaLnBrk="1" hangingPunct="1">
              <a:lnSpc>
                <a:spcPct val="80000"/>
              </a:lnSpc>
              <a:buFont typeface="Wingdings 2" pitchFamily="18" charset="2"/>
              <a:buNone/>
            </a:pPr>
            <a:r>
              <a:rPr lang="ru-RU" sz="1900" b="1" i="1" u="sng" smtClean="0">
                <a:solidFill>
                  <a:srgbClr val="00FF00"/>
                </a:solidFill>
              </a:rPr>
              <a:t>Выполнила:</a:t>
            </a:r>
            <a:r>
              <a:rPr lang="ru-RU" sz="1900" b="1" smtClean="0">
                <a:solidFill>
                  <a:srgbClr val="00FF00"/>
                </a:solidFill>
              </a:rPr>
              <a:t> Прусова Яна,</a:t>
            </a:r>
          </a:p>
          <a:p>
            <a:pPr algn="r" eaLnBrk="1" hangingPunct="1">
              <a:lnSpc>
                <a:spcPct val="80000"/>
              </a:lnSpc>
              <a:buFont typeface="Wingdings 2" pitchFamily="18" charset="2"/>
              <a:buNone/>
            </a:pPr>
            <a:r>
              <a:rPr lang="ru-RU" sz="1900" b="1" smtClean="0">
                <a:solidFill>
                  <a:srgbClr val="00FF00"/>
                </a:solidFill>
              </a:rPr>
              <a:t> ученица 11 класса.</a:t>
            </a:r>
          </a:p>
          <a:p>
            <a:pPr algn="r" eaLnBrk="1" hangingPunct="1">
              <a:lnSpc>
                <a:spcPct val="80000"/>
              </a:lnSpc>
              <a:buFont typeface="Wingdings 2" pitchFamily="18" charset="2"/>
              <a:buNone/>
            </a:pPr>
            <a:endParaRPr lang="ru-RU" sz="1900" b="1" smtClean="0">
              <a:solidFill>
                <a:srgbClr val="00FF00"/>
              </a:solidFill>
            </a:endParaRPr>
          </a:p>
          <a:p>
            <a:pPr algn="r" eaLnBrk="1" hangingPunct="1">
              <a:lnSpc>
                <a:spcPct val="80000"/>
              </a:lnSpc>
              <a:buFont typeface="Wingdings 2" pitchFamily="18" charset="2"/>
              <a:buNone/>
            </a:pPr>
            <a:r>
              <a:rPr lang="ru-RU" sz="1900" b="1" smtClean="0">
                <a:solidFill>
                  <a:srgbClr val="00FF00"/>
                </a:solidFill>
              </a:rPr>
              <a:t>                                             </a:t>
            </a:r>
            <a:r>
              <a:rPr lang="ru-RU" sz="1900" b="1" i="1" u="sng" smtClean="0">
                <a:solidFill>
                  <a:srgbClr val="00FF00"/>
                </a:solidFill>
              </a:rPr>
              <a:t>Проверил: </a:t>
            </a:r>
            <a:r>
              <a:rPr lang="ru-RU" sz="1900" b="1" smtClean="0">
                <a:solidFill>
                  <a:srgbClr val="00FF00"/>
                </a:solidFill>
              </a:rPr>
              <a:t>Козырь Ю.Д.,</a:t>
            </a:r>
          </a:p>
          <a:p>
            <a:pPr algn="r" eaLnBrk="1" hangingPunct="1">
              <a:lnSpc>
                <a:spcPct val="80000"/>
              </a:lnSpc>
              <a:buFont typeface="Wingdings 2" pitchFamily="18" charset="2"/>
              <a:buNone/>
            </a:pPr>
            <a:r>
              <a:rPr lang="ru-RU" sz="1900" b="1" smtClean="0">
                <a:solidFill>
                  <a:srgbClr val="00FF00"/>
                </a:solidFill>
              </a:rPr>
              <a:t>                                                                   учитель ОБЖ.</a:t>
            </a:r>
          </a:p>
          <a:p>
            <a:pPr algn="r" eaLnBrk="1" hangingPunct="1">
              <a:lnSpc>
                <a:spcPct val="80000"/>
              </a:lnSpc>
            </a:pPr>
            <a:endParaRPr lang="ru-RU" sz="1900" b="1" smtClean="0">
              <a:solidFill>
                <a:srgbClr val="00FF00"/>
              </a:solidFill>
            </a:endParaRPr>
          </a:p>
        </p:txBody>
      </p:sp>
      <p:pic>
        <p:nvPicPr>
          <p:cNvPr id="13315" name="Picture 2" descr="Муниципалитет ВМО Головинское в городе Москве"/>
          <p:cNvPicPr>
            <a:picLocks noChangeAspect="1" noChangeArrowheads="1"/>
          </p:cNvPicPr>
          <p:nvPr/>
        </p:nvPicPr>
        <p:blipFill>
          <a:blip r:embed="rId2"/>
          <a:srcRect/>
          <a:stretch>
            <a:fillRect/>
          </a:stretch>
        </p:blipFill>
        <p:spPr bwMode="auto">
          <a:xfrm>
            <a:off x="468313" y="3573463"/>
            <a:ext cx="4019550" cy="301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250825" y="274638"/>
            <a:ext cx="8893175" cy="4162425"/>
          </a:xfrm>
        </p:spPr>
        <p:txBody>
          <a:bodyPr/>
          <a:lstStyle/>
          <a:p>
            <a:pPr eaLnBrk="1" hangingPunct="1"/>
            <a:r>
              <a:rPr lang="ru-RU" sz="2700" b="1" smtClean="0">
                <a:solidFill>
                  <a:srgbClr val="00FFCC"/>
                </a:solidFill>
              </a:rPr>
              <a:t>Формулировки категорий годности к военной службе:</a:t>
            </a:r>
            <a:br>
              <a:rPr lang="ru-RU" sz="2700" b="1" smtClean="0">
                <a:solidFill>
                  <a:srgbClr val="00FFCC"/>
                </a:solidFill>
              </a:rPr>
            </a:br>
            <a:r>
              <a:rPr lang="ru-RU" sz="2700" b="1" smtClean="0">
                <a:solidFill>
                  <a:srgbClr val="00FFCC"/>
                </a:solidFill>
              </a:rPr>
              <a:t/>
            </a:r>
            <a:br>
              <a:rPr lang="ru-RU" sz="2700" b="1" smtClean="0">
                <a:solidFill>
                  <a:srgbClr val="00FFCC"/>
                </a:solidFill>
              </a:rPr>
            </a:br>
            <a:r>
              <a:rPr lang="ru-RU" sz="2800" b="1" smtClean="0">
                <a:solidFill>
                  <a:srgbClr val="FFCC00"/>
                </a:solidFill>
              </a:rPr>
              <a:t>А</a:t>
            </a:r>
            <a:r>
              <a:rPr lang="ru-RU" sz="2800" b="1" smtClean="0"/>
              <a:t>- годен к военной службе;</a:t>
            </a:r>
            <a:br>
              <a:rPr lang="ru-RU" sz="2800" b="1" smtClean="0"/>
            </a:br>
            <a:r>
              <a:rPr lang="ru-RU" sz="2800" b="1" smtClean="0"/>
              <a:t> </a:t>
            </a:r>
            <a:r>
              <a:rPr lang="ru-RU" sz="2800" b="1" smtClean="0">
                <a:solidFill>
                  <a:srgbClr val="FFCC00"/>
                </a:solidFill>
              </a:rPr>
              <a:t>Б</a:t>
            </a:r>
            <a:r>
              <a:rPr lang="ru-RU" sz="2800" b="1" smtClean="0"/>
              <a:t>- годен к военной службе с незначительными ограничениями;</a:t>
            </a:r>
            <a:br>
              <a:rPr lang="ru-RU" sz="2800" b="1" smtClean="0"/>
            </a:br>
            <a:r>
              <a:rPr lang="ru-RU" sz="2800" b="1" smtClean="0"/>
              <a:t> </a:t>
            </a:r>
            <a:r>
              <a:rPr lang="ru-RU" sz="2800" b="1" smtClean="0">
                <a:solidFill>
                  <a:srgbClr val="FFCC00"/>
                </a:solidFill>
              </a:rPr>
              <a:t>В-</a:t>
            </a:r>
            <a:r>
              <a:rPr lang="ru-RU" sz="2800" b="1" smtClean="0"/>
              <a:t> ограниченно годен к военной службе; </a:t>
            </a:r>
            <a:br>
              <a:rPr lang="ru-RU" sz="2800" b="1" smtClean="0"/>
            </a:br>
            <a:r>
              <a:rPr lang="ru-RU" sz="2800" b="1" smtClean="0">
                <a:solidFill>
                  <a:srgbClr val="FFCC00"/>
                </a:solidFill>
              </a:rPr>
              <a:t>Г</a:t>
            </a:r>
            <a:r>
              <a:rPr lang="ru-RU" sz="2800" b="1" smtClean="0"/>
              <a:t>- временно не годен к военной службе;</a:t>
            </a:r>
            <a:br>
              <a:rPr lang="ru-RU" sz="2800" b="1" smtClean="0"/>
            </a:br>
            <a:r>
              <a:rPr lang="ru-RU" sz="2800" b="1" smtClean="0"/>
              <a:t> </a:t>
            </a:r>
            <a:r>
              <a:rPr lang="ru-RU" sz="2800" b="1" smtClean="0">
                <a:solidFill>
                  <a:srgbClr val="FFCC00"/>
                </a:solidFill>
              </a:rPr>
              <a:t>Д</a:t>
            </a:r>
            <a:r>
              <a:rPr lang="ru-RU" sz="2800" b="1" smtClean="0"/>
              <a:t>- не годен к военной службе.</a:t>
            </a:r>
          </a:p>
        </p:txBody>
      </p:sp>
      <p:pic>
        <p:nvPicPr>
          <p:cNvPr id="22530" name="Picture 2" descr="Призыв &quot;Камышловские известия&quot;"/>
          <p:cNvPicPr>
            <a:picLocks noChangeAspect="1" noChangeArrowheads="1"/>
          </p:cNvPicPr>
          <p:nvPr/>
        </p:nvPicPr>
        <p:blipFill>
          <a:blip r:embed="rId2"/>
          <a:srcRect/>
          <a:stretch>
            <a:fillRect/>
          </a:stretch>
        </p:blipFill>
        <p:spPr bwMode="auto">
          <a:xfrm rot="-166581">
            <a:off x="522288" y="4433888"/>
            <a:ext cx="3132137" cy="2349500"/>
          </a:xfrm>
          <a:prstGeom prst="rect">
            <a:avLst/>
          </a:prstGeom>
          <a:noFill/>
          <a:ln w="9525">
            <a:noFill/>
            <a:miter lim="800000"/>
            <a:headEnd/>
            <a:tailEnd/>
          </a:ln>
        </p:spPr>
      </p:pic>
      <p:pic>
        <p:nvPicPr>
          <p:cNvPr id="22531" name="Picture 4" descr="Будущему призывнику"/>
          <p:cNvPicPr>
            <a:picLocks noChangeAspect="1" noChangeArrowheads="1"/>
          </p:cNvPicPr>
          <p:nvPr/>
        </p:nvPicPr>
        <p:blipFill>
          <a:blip r:embed="rId3"/>
          <a:srcRect/>
          <a:stretch>
            <a:fillRect/>
          </a:stretch>
        </p:blipFill>
        <p:spPr bwMode="auto">
          <a:xfrm rot="563578">
            <a:off x="5688013" y="4097338"/>
            <a:ext cx="3211512" cy="2406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0" y="0"/>
            <a:ext cx="9144000" cy="2349500"/>
          </a:xfrm>
        </p:spPr>
        <p:txBody>
          <a:bodyPr/>
          <a:lstStyle/>
          <a:p>
            <a:pPr algn="ctr" eaLnBrk="1" hangingPunct="1"/>
            <a:r>
              <a:rPr lang="ru-RU" sz="2400" b="1" smtClean="0"/>
              <a:t>Врач, руководящий работой врачей-специалистов, даёт итоговое заключение о категории годности к военной службе, об обследовании, лечении и годности (негодности) к обучению и службе по конкретным военно-учётным специальностям.</a:t>
            </a:r>
          </a:p>
        </p:txBody>
      </p:sp>
      <p:sp>
        <p:nvSpPr>
          <p:cNvPr id="23554" name="Содержимое 2"/>
          <p:cNvSpPr>
            <a:spLocks noGrp="1"/>
          </p:cNvSpPr>
          <p:nvPr>
            <p:ph idx="1"/>
          </p:nvPr>
        </p:nvSpPr>
        <p:spPr>
          <a:xfrm>
            <a:off x="0" y="2565400"/>
            <a:ext cx="9144000" cy="4292600"/>
          </a:xfrm>
        </p:spPr>
        <p:txBody>
          <a:bodyPr/>
          <a:lstStyle/>
          <a:p>
            <a:pPr algn="ctr" eaLnBrk="1" hangingPunct="1">
              <a:buFont typeface="Wingdings 2" pitchFamily="18" charset="2"/>
              <a:buNone/>
            </a:pPr>
            <a:r>
              <a:rPr lang="ru-RU" sz="3200" b="1" smtClean="0"/>
              <a:t>Выдается «Приписное удостоверение»</a:t>
            </a:r>
            <a:endParaRPr lang="ru-RU" b="1" smtClean="0"/>
          </a:p>
        </p:txBody>
      </p:sp>
      <p:pic>
        <p:nvPicPr>
          <p:cNvPr id="23555" name="Picture 2" descr="C:\Users\1\Desktop\img7.jpg"/>
          <p:cNvPicPr>
            <a:picLocks noChangeAspect="1" noChangeArrowheads="1"/>
          </p:cNvPicPr>
          <p:nvPr/>
        </p:nvPicPr>
        <p:blipFill>
          <a:blip r:embed="rId2"/>
          <a:srcRect/>
          <a:stretch>
            <a:fillRect/>
          </a:stretch>
        </p:blipFill>
        <p:spPr bwMode="auto">
          <a:xfrm>
            <a:off x="3132138" y="3429000"/>
            <a:ext cx="2284412" cy="3151188"/>
          </a:xfrm>
          <a:prstGeom prst="rect">
            <a:avLst/>
          </a:prstGeom>
          <a:noFill/>
          <a:ln w="9525">
            <a:noFill/>
            <a:miter lim="800000"/>
            <a:headEnd/>
            <a:tailEnd/>
          </a:ln>
        </p:spPr>
      </p:pic>
      <p:pic>
        <p:nvPicPr>
          <p:cNvPr id="23556" name="Picture 3" descr="C:\Users\1\Desktop\img6.jpg"/>
          <p:cNvPicPr>
            <a:picLocks noChangeAspect="1" noChangeArrowheads="1"/>
          </p:cNvPicPr>
          <p:nvPr/>
        </p:nvPicPr>
        <p:blipFill>
          <a:blip r:embed="rId3"/>
          <a:srcRect/>
          <a:stretch>
            <a:fillRect/>
          </a:stretch>
        </p:blipFill>
        <p:spPr bwMode="auto">
          <a:xfrm>
            <a:off x="5940425" y="3429000"/>
            <a:ext cx="2376488" cy="3108325"/>
          </a:xfrm>
          <a:prstGeom prst="rect">
            <a:avLst/>
          </a:prstGeom>
          <a:noFill/>
          <a:ln w="9525">
            <a:noFill/>
            <a:miter lim="800000"/>
            <a:headEnd/>
            <a:tailEnd/>
          </a:ln>
        </p:spPr>
      </p:pic>
      <p:pic>
        <p:nvPicPr>
          <p:cNvPr id="23557" name="Picture 4" descr="C:\Users\1\Desktop\img5.jpg"/>
          <p:cNvPicPr>
            <a:picLocks noChangeAspect="1" noChangeArrowheads="1"/>
          </p:cNvPicPr>
          <p:nvPr/>
        </p:nvPicPr>
        <p:blipFill>
          <a:blip r:embed="rId4"/>
          <a:srcRect/>
          <a:stretch>
            <a:fillRect/>
          </a:stretch>
        </p:blipFill>
        <p:spPr bwMode="auto">
          <a:xfrm>
            <a:off x="323850" y="3429000"/>
            <a:ext cx="2232025" cy="311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0" y="333375"/>
            <a:ext cx="9144000" cy="3311525"/>
          </a:xfrm>
        </p:spPr>
        <p:txBody>
          <a:bodyPr/>
          <a:lstStyle/>
          <a:p>
            <a:pPr algn="ctr" eaLnBrk="1" hangingPunct="1"/>
            <a:r>
              <a:rPr lang="ru-RU" sz="2800" b="1" smtClean="0">
                <a:solidFill>
                  <a:srgbClr val="FFFF00"/>
                </a:solidFill>
              </a:rPr>
              <a:t>В случае уклонения от призыва на военную службу призывная комиссия или военный комиссариат направляет соответствующие материалы прокурору по месту жительства указанных граждан для решения вопроса о привлечении их к ответственности в соответствии с действующим законодательством.</a:t>
            </a:r>
          </a:p>
        </p:txBody>
      </p:sp>
      <p:pic>
        <p:nvPicPr>
          <p:cNvPr id="24578" name="Picture 2" descr="22-летнего уклониста обязали заплатить штраф, нежелания, служба, армия, долг, родина, житель, молодость, район, обязанность, мед"/>
          <p:cNvPicPr>
            <a:picLocks noChangeAspect="1" noChangeArrowheads="1"/>
          </p:cNvPicPr>
          <p:nvPr/>
        </p:nvPicPr>
        <p:blipFill>
          <a:blip r:embed="rId2"/>
          <a:srcRect/>
          <a:stretch>
            <a:fillRect/>
          </a:stretch>
        </p:blipFill>
        <p:spPr bwMode="auto">
          <a:xfrm>
            <a:off x="395288" y="3644900"/>
            <a:ext cx="4279900" cy="321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0" y="0"/>
            <a:ext cx="9144000" cy="692150"/>
          </a:xfrm>
        </p:spPr>
        <p:txBody>
          <a:bodyPr/>
          <a:lstStyle/>
          <a:p>
            <a:pPr algn="ctr" eaLnBrk="1" hangingPunct="1"/>
            <a:r>
              <a:rPr lang="ru-RU" sz="2400" b="1" i="1" smtClean="0"/>
              <a:t>Административная ответственность</a:t>
            </a:r>
          </a:p>
        </p:txBody>
      </p:sp>
      <p:sp>
        <p:nvSpPr>
          <p:cNvPr id="25602" name="Содержимое 2"/>
          <p:cNvSpPr>
            <a:spLocks noGrp="1"/>
          </p:cNvSpPr>
          <p:nvPr>
            <p:ph idx="1"/>
          </p:nvPr>
        </p:nvSpPr>
        <p:spPr>
          <a:xfrm>
            <a:off x="0" y="620713"/>
            <a:ext cx="9144000" cy="6237287"/>
          </a:xfrm>
        </p:spPr>
        <p:txBody>
          <a:bodyPr/>
          <a:lstStyle/>
          <a:p>
            <a:pPr eaLnBrk="1" hangingPunct="1">
              <a:buFont typeface="Wingdings 2" pitchFamily="18" charset="2"/>
              <a:buNone/>
            </a:pPr>
            <a:r>
              <a:rPr lang="ru-RU" sz="1600" b="1" i="1" smtClean="0">
                <a:solidFill>
                  <a:srgbClr val="00FFCC"/>
                </a:solidFill>
              </a:rPr>
              <a:t>Кодексом РФ об административных правонарушениях (ст. ст. 21.5. – 21.7.) установлена ответственность граждан за совершение следующих деяний: </a:t>
            </a:r>
          </a:p>
          <a:p>
            <a:pPr eaLnBrk="1" hangingPunct="1"/>
            <a:r>
              <a:rPr lang="ru-RU" sz="1600" b="1" smtClean="0">
                <a:solidFill>
                  <a:srgbClr val="FFCC00"/>
                </a:solidFill>
              </a:rPr>
              <a:t>неявка</a:t>
            </a:r>
            <a:r>
              <a:rPr lang="ru-RU" sz="1600" b="1" smtClean="0">
                <a:solidFill>
                  <a:srgbClr val="00FFCC"/>
                </a:solidFill>
              </a:rPr>
              <a:t> гражданина, состоящего или обязанного состоять на воинском учёте, по вызову (повестке) военного комиссариата или иного органа, осуществляющего воинский учёт, в установленные время и место без уважительной причины;</a:t>
            </a:r>
          </a:p>
          <a:p>
            <a:pPr eaLnBrk="1" hangingPunct="1"/>
            <a:r>
              <a:rPr lang="ru-RU" sz="1600" b="1" smtClean="0">
                <a:solidFill>
                  <a:srgbClr val="FFCC00"/>
                </a:solidFill>
              </a:rPr>
              <a:t>неявка</a:t>
            </a:r>
            <a:r>
              <a:rPr lang="ru-RU" sz="1600" b="1" smtClean="0">
                <a:solidFill>
                  <a:srgbClr val="00FFCC"/>
                </a:solidFill>
              </a:rPr>
              <a:t> в установленный срок в военный комиссариат для постановки на воинский учёт, снятия с воинского учёта и внесения изменений в документы воинского учёта при переезде на новое место жительства, расположенное за пределами территории муниципального образования, место пребывания на срок более трёх месяцев либо выезде из РФ на срок более шести месяцев или въезде в РФ;</a:t>
            </a:r>
          </a:p>
          <a:p>
            <a:pPr eaLnBrk="1" hangingPunct="1"/>
            <a:r>
              <a:rPr lang="ru-RU" sz="1600" b="1" smtClean="0">
                <a:solidFill>
                  <a:srgbClr val="00FFCC"/>
                </a:solidFill>
              </a:rPr>
              <a:t> </a:t>
            </a:r>
            <a:r>
              <a:rPr lang="ru-RU" sz="1600" b="1" smtClean="0">
                <a:solidFill>
                  <a:srgbClr val="FFCC00"/>
                </a:solidFill>
              </a:rPr>
              <a:t>несообщение</a:t>
            </a:r>
            <a:r>
              <a:rPr lang="ru-RU" sz="1600" b="1" smtClean="0">
                <a:solidFill>
                  <a:srgbClr val="00FFCC"/>
                </a:solidFill>
              </a:rPr>
              <a:t> в установленный срок в военный комиссариат или в иной орган, осуществляющий воинский учёт, об изменении семейного положения, образования, места работы или должности, о переезде на новое место жительства, расположенное в пределах территории муниципального образования, или место пребывания, уклонение гражданина от медицинского освидетельствования либо обследования по направлению комиссии по постановке граждан на воинский учёт или от медицинского обследования по направлению призывной комиссии;</a:t>
            </a:r>
          </a:p>
          <a:p>
            <a:pPr eaLnBrk="1" hangingPunct="1"/>
            <a:r>
              <a:rPr lang="ru-RU" sz="1600" b="1" smtClean="0">
                <a:solidFill>
                  <a:srgbClr val="FFCC00"/>
                </a:solidFill>
              </a:rPr>
              <a:t>умышленные порча или уничтожение военного билета или удостоверения гражданина, подлежащего призыву на военную службу, либо небрежное хранение военного билета или удостоверения гражданина, подлежащего призыву на военную службу, повлекшее их утрату.</a:t>
            </a:r>
          </a:p>
          <a:p>
            <a:pPr algn="ctr" eaLnBrk="1" hangingPunct="1">
              <a:buFont typeface="Wingdings 2" pitchFamily="18" charset="2"/>
              <a:buNone/>
            </a:pPr>
            <a:r>
              <a:rPr lang="ru-RU" sz="1400" b="1" i="1" u="sng" smtClean="0"/>
              <a:t>Совершение каждого из указанных деяний влечёт предупреждение или наложение административного штрафа в размере от 100 до 500 рублей.</a:t>
            </a:r>
            <a:endParaRPr lang="ru-RU" sz="1400" b="1" i="1" u="sng" smtClean="0">
              <a:solidFill>
                <a:srgbClr val="00FFCC"/>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pPr algn="ctr" eaLnBrk="1" hangingPunct="1"/>
            <a:r>
              <a:rPr lang="ru-RU" sz="6000" smtClean="0">
                <a:solidFill>
                  <a:srgbClr val="00FF00"/>
                </a:solidFill>
              </a:rPr>
              <a:t> </a:t>
            </a:r>
            <a:r>
              <a:rPr lang="ru-RU" sz="4800" u="sng" smtClean="0">
                <a:solidFill>
                  <a:srgbClr val="00FF00"/>
                </a:solidFill>
              </a:rPr>
              <a:t>Источники:</a:t>
            </a:r>
            <a:endParaRPr lang="ru-RU" smtClean="0">
              <a:solidFill>
                <a:srgbClr val="00FF00"/>
              </a:solidFill>
            </a:endParaRPr>
          </a:p>
        </p:txBody>
      </p:sp>
      <p:sp>
        <p:nvSpPr>
          <p:cNvPr id="26626" name="Содержимое 2"/>
          <p:cNvSpPr>
            <a:spLocks noGrp="1"/>
          </p:cNvSpPr>
          <p:nvPr>
            <p:ph idx="1"/>
          </p:nvPr>
        </p:nvSpPr>
        <p:spPr/>
        <p:txBody>
          <a:bodyPr/>
          <a:lstStyle/>
          <a:p>
            <a:pPr eaLnBrk="1" hangingPunct="1"/>
            <a:r>
              <a:rPr lang="ru-RU" sz="2200" smtClean="0">
                <a:solidFill>
                  <a:srgbClr val="00FFCC"/>
                </a:solidFill>
              </a:rPr>
              <a:t>- Основы безопасности жизнедеятельности. О-75 11класс: учеб. для общеобразоват. учреждений </a:t>
            </a:r>
            <a:r>
              <a:rPr lang="en-US" sz="2200" smtClean="0">
                <a:solidFill>
                  <a:srgbClr val="00FFCC"/>
                </a:solidFill>
              </a:rPr>
              <a:t>/</a:t>
            </a:r>
            <a:r>
              <a:rPr lang="ru-RU" sz="2200" smtClean="0">
                <a:solidFill>
                  <a:srgbClr val="00FFCC"/>
                </a:solidFill>
              </a:rPr>
              <a:t> В.В Марков, В.Н Латчук, С.К. Миронов, С.Н. Вангородский. – 12-е изд., стереотип. – М.: Дрофа, 2012</a:t>
            </a:r>
          </a:p>
          <a:p>
            <a:pPr eaLnBrk="1" hangingPunct="1"/>
            <a:r>
              <a:rPr lang="en-US" sz="2400" smtClean="0">
                <a:solidFill>
                  <a:srgbClr val="00FFCC"/>
                </a:solidFill>
                <a:hlinkClick r:id="rId2"/>
              </a:rPr>
              <a:t>http://yandex.ru/images/search?img_url=http%3A%2F%2Fwww.novopol.ru%2Fpict%2F201004%2F03420704700250.jpg&amp;uinfo=sw-1024-sh-600-ww-1007-wh-499-pd-1-wp-5x3_</a:t>
            </a:r>
            <a:r>
              <a:rPr lang="ru-RU" sz="2200" smtClean="0">
                <a:solidFill>
                  <a:srgbClr val="00FFCC"/>
                </a:solidFill>
              </a:rPr>
              <a:t/>
            </a:r>
            <a:br>
              <a:rPr lang="ru-RU" sz="2200" smtClean="0">
                <a:solidFill>
                  <a:srgbClr val="00FFCC"/>
                </a:solidFill>
              </a:rPr>
            </a:br>
            <a:endParaRPr lang="ru-RU" sz="2200" smtClean="0">
              <a:solidFill>
                <a:srgbClr val="00FFCC"/>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0" y="274638"/>
            <a:ext cx="8604250" cy="6107112"/>
          </a:xfrm>
        </p:spPr>
        <p:txBody>
          <a:bodyPr/>
          <a:lstStyle/>
          <a:p>
            <a:pPr algn="ctr" eaLnBrk="1" hangingPunct="1"/>
            <a:r>
              <a:rPr lang="ru-RU" sz="9600" smtClean="0">
                <a:solidFill>
                  <a:srgbClr val="FF3399"/>
                </a:solidFill>
              </a:rPr>
              <a:t>СПАСИБО ЗА ВНИМАНИЕ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a:xfrm>
            <a:off x="250825" y="254000"/>
            <a:ext cx="8893175" cy="2598738"/>
          </a:xfrm>
        </p:spPr>
        <p:txBody>
          <a:bodyPr/>
          <a:lstStyle/>
          <a:p>
            <a:pPr algn="ctr" eaLnBrk="1" hangingPunct="1"/>
            <a:r>
              <a:rPr lang="ru-RU" sz="2800" b="1" i="1" smtClean="0">
                <a:solidFill>
                  <a:srgbClr val="00FFCC"/>
                </a:solidFill>
              </a:rPr>
              <a:t>Под медицинским освидетельствованием понимают медико-юридический акт, осуществляемый врачебной комиссией или отдельным врачом-специалистом. </a:t>
            </a:r>
          </a:p>
        </p:txBody>
      </p:sp>
      <p:sp>
        <p:nvSpPr>
          <p:cNvPr id="14338" name="Содержимое 2"/>
          <p:cNvSpPr>
            <a:spLocks noGrp="1"/>
          </p:cNvSpPr>
          <p:nvPr>
            <p:ph idx="1"/>
          </p:nvPr>
        </p:nvSpPr>
        <p:spPr>
          <a:xfrm>
            <a:off x="457200" y="2781300"/>
            <a:ext cx="8229600" cy="3743325"/>
          </a:xfrm>
        </p:spPr>
        <p:txBody>
          <a:bodyPr/>
          <a:lstStyle/>
          <a:p>
            <a:pPr algn="ctr" eaLnBrk="1" hangingPunct="1">
              <a:buFont typeface="Wingdings 2" pitchFamily="18" charset="2"/>
              <a:buNone/>
            </a:pPr>
            <a:r>
              <a:rPr lang="ru-RU" sz="2800" b="1" smtClean="0"/>
              <a:t> </a:t>
            </a:r>
            <a:endParaRPr lang="ru-RU" sz="2800" b="1" u="sng" smtClean="0"/>
          </a:p>
        </p:txBody>
      </p:sp>
      <p:pic>
        <p:nvPicPr>
          <p:cNvPr id="14339" name="Picture 2" descr="Новости - Официальный сайт Администрации городского округа Саранск"/>
          <p:cNvPicPr>
            <a:picLocks noChangeAspect="1" noChangeArrowheads="1"/>
          </p:cNvPicPr>
          <p:nvPr/>
        </p:nvPicPr>
        <p:blipFill>
          <a:blip r:embed="rId2"/>
          <a:srcRect/>
          <a:stretch>
            <a:fillRect/>
          </a:stretch>
        </p:blipFill>
        <p:spPr bwMode="auto">
          <a:xfrm>
            <a:off x="323850" y="3429000"/>
            <a:ext cx="3398838" cy="2736850"/>
          </a:xfrm>
          <a:prstGeom prst="rect">
            <a:avLst/>
          </a:prstGeom>
          <a:noFill/>
          <a:ln w="9525">
            <a:noFill/>
            <a:miter lim="800000"/>
            <a:headEnd/>
            <a:tailEnd/>
          </a:ln>
        </p:spPr>
      </p:pic>
      <p:pic>
        <p:nvPicPr>
          <p:cNvPr id="14340" name="Picture 4" descr="http://u8.s.progorod76.ru/userfiles/picoriginal/img-20140425123319-624.jpg"/>
          <p:cNvPicPr>
            <a:picLocks noChangeAspect="1" noChangeArrowheads="1"/>
          </p:cNvPicPr>
          <p:nvPr/>
        </p:nvPicPr>
        <p:blipFill>
          <a:blip r:embed="rId3"/>
          <a:srcRect/>
          <a:stretch>
            <a:fillRect/>
          </a:stretch>
        </p:blipFill>
        <p:spPr bwMode="auto">
          <a:xfrm>
            <a:off x="3924300" y="3500438"/>
            <a:ext cx="4968875" cy="2681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250"/>
            <a:ext cx="9144000" cy="941388"/>
          </a:xfrm>
        </p:spPr>
        <p:txBody>
          <a:bodyPr>
            <a:normAutofit fontScale="90000"/>
          </a:bodyPr>
          <a:lstStyle/>
          <a:p>
            <a:pPr algn="ctr" eaLnBrk="1" fontAlgn="auto" hangingPunct="1">
              <a:spcAft>
                <a:spcPts val="0"/>
              </a:spcAft>
              <a:defRPr/>
            </a:pPr>
            <a:r>
              <a:rPr lang="ru-RU" sz="3100" b="1" dirty="0" smtClean="0">
                <a:solidFill>
                  <a:srgbClr val="FFFF00"/>
                </a:solidFill>
              </a:rPr>
              <a:t>Цели медицинского освидетельствования: </a:t>
            </a:r>
            <a:r>
              <a:rPr lang="ru-RU" dirty="0" smtClean="0">
                <a:solidFill>
                  <a:srgbClr val="FFFF00"/>
                </a:solidFill>
              </a:rPr>
              <a:t/>
            </a:r>
            <a:br>
              <a:rPr lang="ru-RU" dirty="0" smtClean="0">
                <a:solidFill>
                  <a:srgbClr val="FFFF00"/>
                </a:solidFill>
              </a:rPr>
            </a:br>
            <a:endParaRPr lang="ru-RU" dirty="0">
              <a:solidFill>
                <a:srgbClr val="FFFF00"/>
              </a:solidFill>
            </a:endParaRPr>
          </a:p>
        </p:txBody>
      </p:sp>
      <p:sp>
        <p:nvSpPr>
          <p:cNvPr id="15362" name="Содержимое 2"/>
          <p:cNvSpPr>
            <a:spLocks noGrp="1"/>
          </p:cNvSpPr>
          <p:nvPr>
            <p:ph idx="1"/>
          </p:nvPr>
        </p:nvSpPr>
        <p:spPr>
          <a:xfrm>
            <a:off x="457200" y="1268413"/>
            <a:ext cx="7467600" cy="5256212"/>
          </a:xfrm>
        </p:spPr>
        <p:txBody>
          <a:bodyPr/>
          <a:lstStyle/>
          <a:p>
            <a:pPr eaLnBrk="1" hangingPunct="1">
              <a:lnSpc>
                <a:spcPct val="90000"/>
              </a:lnSpc>
            </a:pPr>
            <a:r>
              <a:rPr lang="ru-RU" b="1" smtClean="0"/>
              <a:t>1.определение правильности распределения их по родам войск и военным специальностям;</a:t>
            </a:r>
          </a:p>
          <a:p>
            <a:pPr eaLnBrk="1" hangingPunct="1">
              <a:lnSpc>
                <a:spcPct val="90000"/>
              </a:lnSpc>
            </a:pPr>
            <a:r>
              <a:rPr lang="ru-RU" b="1" smtClean="0"/>
              <a:t>2.определение годности к поступлению в военно-учебные заведения;</a:t>
            </a:r>
          </a:p>
          <a:p>
            <a:pPr eaLnBrk="1" hangingPunct="1">
              <a:lnSpc>
                <a:spcPct val="90000"/>
              </a:lnSpc>
            </a:pPr>
            <a:r>
              <a:rPr lang="ru-RU" b="1" smtClean="0"/>
              <a:t>3.определение необходимости лечения и </a:t>
            </a:r>
          </a:p>
          <a:p>
            <a:pPr eaLnBrk="1" hangingPunct="1">
              <a:lnSpc>
                <a:spcPct val="90000"/>
              </a:lnSpc>
            </a:pPr>
            <a:r>
              <a:rPr lang="ru-RU" b="1" smtClean="0"/>
              <a:t>4.возможности прохождения службы в отдельных климатических районах и т.д.</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0" y="0"/>
            <a:ext cx="9144000" cy="1196975"/>
          </a:xfrm>
        </p:spPr>
        <p:txBody>
          <a:bodyPr/>
          <a:lstStyle/>
          <a:p>
            <a:pPr algn="ctr" eaLnBrk="1" hangingPunct="1"/>
            <a:r>
              <a:rPr lang="ru-RU" sz="2800" b="1" smtClean="0">
                <a:solidFill>
                  <a:srgbClr val="FFFF00"/>
                </a:solidFill>
              </a:rPr>
              <a:t>Документы</a:t>
            </a:r>
            <a:r>
              <a:rPr lang="ru-RU" sz="2800" b="1" smtClean="0">
                <a:solidFill>
                  <a:srgbClr val="FFFF00"/>
                </a:solidFill>
                <a:latin typeface="Arial" charset="0"/>
              </a:rPr>
              <a:t>,</a:t>
            </a:r>
            <a:r>
              <a:rPr lang="ru-RU" sz="2800" b="1" smtClean="0">
                <a:solidFill>
                  <a:srgbClr val="FFFF00"/>
                </a:solidFill>
              </a:rPr>
              <a:t> необходимые для постановки на первоначальный воинский учет:</a:t>
            </a:r>
          </a:p>
        </p:txBody>
      </p:sp>
      <p:sp>
        <p:nvSpPr>
          <p:cNvPr id="16386" name="Содержимое 2"/>
          <p:cNvSpPr>
            <a:spLocks noGrp="1"/>
          </p:cNvSpPr>
          <p:nvPr>
            <p:ph idx="1"/>
          </p:nvPr>
        </p:nvSpPr>
        <p:spPr>
          <a:xfrm>
            <a:off x="323850" y="1125538"/>
            <a:ext cx="8496300" cy="5732462"/>
          </a:xfrm>
        </p:spPr>
        <p:txBody>
          <a:bodyPr/>
          <a:lstStyle/>
          <a:p>
            <a:pPr eaLnBrk="1" hangingPunct="1">
              <a:buFont typeface="Wingdings 2" pitchFamily="18" charset="2"/>
              <a:buNone/>
            </a:pPr>
            <a:r>
              <a:rPr lang="ru-RU" sz="2400" b="1" smtClean="0"/>
              <a:t>1.Автобиография;</a:t>
            </a:r>
          </a:p>
          <a:p>
            <a:pPr eaLnBrk="1" hangingPunct="1">
              <a:buFont typeface="Wingdings 2" pitchFamily="18" charset="2"/>
              <a:buNone/>
            </a:pPr>
            <a:r>
              <a:rPr lang="ru-RU" sz="2400" b="1" smtClean="0"/>
              <a:t>2.Анкета; </a:t>
            </a:r>
          </a:p>
          <a:p>
            <a:pPr eaLnBrk="1" hangingPunct="1">
              <a:buFont typeface="Wingdings 2" pitchFamily="18" charset="2"/>
              <a:buNone/>
            </a:pPr>
            <a:r>
              <a:rPr lang="ru-RU" sz="2400" b="1" smtClean="0"/>
              <a:t>3.Справка о составе семьи; </a:t>
            </a:r>
          </a:p>
          <a:p>
            <a:pPr eaLnBrk="1" hangingPunct="1">
              <a:buFont typeface="Wingdings 2" pitchFamily="18" charset="2"/>
              <a:buNone/>
            </a:pPr>
            <a:r>
              <a:rPr lang="ru-RU" sz="2400" b="1" smtClean="0"/>
              <a:t>4.Фото 3х 4 (6 шт. чёрно- белые, цветные, матовые, пиджак, галстук); </a:t>
            </a:r>
          </a:p>
          <a:p>
            <a:pPr eaLnBrk="1" hangingPunct="1">
              <a:buFont typeface="Wingdings 2" pitchFamily="18" charset="2"/>
              <a:buNone/>
            </a:pPr>
            <a:r>
              <a:rPr lang="ru-RU" sz="2400" b="1" smtClean="0"/>
              <a:t>5.Характеристика (из учебного заведения, с места работы) </a:t>
            </a:r>
          </a:p>
          <a:p>
            <a:pPr eaLnBrk="1" hangingPunct="1">
              <a:buFont typeface="Wingdings 2" pitchFamily="18" charset="2"/>
              <a:buNone/>
            </a:pPr>
            <a:r>
              <a:rPr lang="ru-RU" sz="2400" b="1" smtClean="0"/>
              <a:t>6.Справка с места учёбы;</a:t>
            </a:r>
          </a:p>
          <a:p>
            <a:pPr eaLnBrk="1" hangingPunct="1">
              <a:buFont typeface="Wingdings 2" pitchFamily="18" charset="2"/>
              <a:buNone/>
            </a:pPr>
            <a:r>
              <a:rPr lang="ru-RU" sz="2400" b="1" smtClean="0"/>
              <a:t> 7.Копия аттестата; </a:t>
            </a:r>
          </a:p>
          <a:p>
            <a:pPr eaLnBrk="1" hangingPunct="1">
              <a:buFont typeface="Wingdings 2" pitchFamily="18" charset="2"/>
              <a:buNone/>
            </a:pPr>
            <a:r>
              <a:rPr lang="ru-RU" sz="2400" b="1" smtClean="0"/>
              <a:t>8.Копия св. о рождении; </a:t>
            </a:r>
          </a:p>
          <a:p>
            <a:pPr eaLnBrk="1" hangingPunct="1">
              <a:buFont typeface="Wingdings 2" pitchFamily="18" charset="2"/>
              <a:buNone/>
            </a:pPr>
            <a:r>
              <a:rPr lang="ru-RU" sz="2400" b="1" smtClean="0"/>
              <a:t>9.Копия паспорта; </a:t>
            </a:r>
          </a:p>
          <a:p>
            <a:pPr eaLnBrk="1" hangingPunct="1">
              <a:buFont typeface="Wingdings 2" pitchFamily="18" charset="2"/>
              <a:buNone/>
            </a:pPr>
            <a:r>
              <a:rPr lang="ru-RU" sz="2400" b="1" smtClean="0"/>
              <a:t>10.Данные о составе семьи (заполняется кл. руководителем или родителями).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0" y="274638"/>
            <a:ext cx="9144000" cy="1143000"/>
          </a:xfrm>
        </p:spPr>
        <p:txBody>
          <a:bodyPr/>
          <a:lstStyle/>
          <a:p>
            <a:pPr algn="ctr" eaLnBrk="1" hangingPunct="1"/>
            <a:r>
              <a:rPr lang="ru-RU" sz="3200" b="1" smtClean="0">
                <a:solidFill>
                  <a:srgbClr val="FFFF00"/>
                </a:solidFill>
              </a:rPr>
              <a:t>Документы для военного комиссариата:</a:t>
            </a:r>
          </a:p>
        </p:txBody>
      </p:sp>
      <p:sp>
        <p:nvSpPr>
          <p:cNvPr id="17410" name="Содержимое 2"/>
          <p:cNvSpPr>
            <a:spLocks noGrp="1"/>
          </p:cNvSpPr>
          <p:nvPr>
            <p:ph idx="1"/>
          </p:nvPr>
        </p:nvSpPr>
        <p:spPr>
          <a:xfrm>
            <a:off x="0" y="1600200"/>
            <a:ext cx="9144000" cy="5257800"/>
          </a:xfrm>
        </p:spPr>
        <p:txBody>
          <a:bodyPr/>
          <a:lstStyle/>
          <a:p>
            <a:pPr eaLnBrk="1" hangingPunct="1">
              <a:buFont typeface="Wingdings 2" pitchFamily="18" charset="2"/>
              <a:buNone/>
            </a:pPr>
            <a:r>
              <a:rPr lang="ru-RU" sz="2800" b="1" i="1" u="sng" smtClean="0"/>
              <a:t>Из медицинских учреждений: </a:t>
            </a:r>
          </a:p>
          <a:p>
            <a:pPr eaLnBrk="1" hangingPunct="1">
              <a:buFont typeface="Wingdings 2" pitchFamily="18" charset="2"/>
              <a:buNone/>
            </a:pPr>
            <a:r>
              <a:rPr lang="ru-RU" sz="2400" b="1" smtClean="0"/>
              <a:t>1.медицинские карты; </a:t>
            </a:r>
          </a:p>
          <a:p>
            <a:pPr eaLnBrk="1" hangingPunct="1">
              <a:buFont typeface="Wingdings 2" pitchFamily="18" charset="2"/>
              <a:buNone/>
            </a:pPr>
            <a:r>
              <a:rPr lang="ru-RU" sz="2400" b="1" smtClean="0"/>
              <a:t>2.выписки из медкарт стационарного больного;</a:t>
            </a:r>
          </a:p>
          <a:p>
            <a:pPr eaLnBrk="1" hangingPunct="1">
              <a:buFont typeface="Wingdings 2" pitchFamily="18" charset="2"/>
              <a:buNone/>
            </a:pPr>
            <a:r>
              <a:rPr lang="ru-RU" sz="2400" b="1" smtClean="0"/>
              <a:t>3.рентгенограммы; </a:t>
            </a:r>
          </a:p>
          <a:p>
            <a:pPr eaLnBrk="1" hangingPunct="1">
              <a:buFont typeface="Wingdings 2" pitchFamily="18" charset="2"/>
              <a:buNone/>
            </a:pPr>
            <a:r>
              <a:rPr lang="ru-RU" sz="2400" b="1" smtClean="0"/>
              <a:t>4.протоколы специальных методов исследования и т.д.</a:t>
            </a:r>
          </a:p>
          <a:p>
            <a:pPr eaLnBrk="1" hangingPunct="1">
              <a:buFont typeface="Wingdings 2" pitchFamily="18" charset="2"/>
              <a:buNone/>
            </a:pPr>
            <a:endParaRPr lang="ru-RU" sz="2400" b="1" smtClean="0"/>
          </a:p>
          <a:p>
            <a:pPr eaLnBrk="1" hangingPunct="1">
              <a:buFont typeface="Wingdings 2" pitchFamily="18" charset="2"/>
              <a:buNone/>
            </a:pPr>
            <a:r>
              <a:rPr lang="ru-RU" sz="2400" b="1" smtClean="0"/>
              <a:t> </a:t>
            </a:r>
            <a:r>
              <a:rPr lang="ru-RU" sz="2800" b="1" i="1" u="sng" smtClean="0"/>
              <a:t> Из диспансеров:</a:t>
            </a:r>
          </a:p>
          <a:p>
            <a:pPr eaLnBrk="1" hangingPunct="1">
              <a:buFont typeface="Wingdings 2" pitchFamily="18" charset="2"/>
              <a:buNone/>
            </a:pPr>
            <a:r>
              <a:rPr lang="ru-RU" sz="2400" b="1" smtClean="0"/>
              <a:t> 1.списки лиц, состоящих на диспансерном учёте;</a:t>
            </a:r>
          </a:p>
          <a:p>
            <a:pPr eaLnBrk="1" hangingPunct="1">
              <a:buFont typeface="Wingdings 2" pitchFamily="18" charset="2"/>
              <a:buNone/>
            </a:pPr>
            <a:r>
              <a:rPr lang="ru-RU" sz="2400" b="1" smtClean="0"/>
              <a:t> 2.списки переболевших в течение последних 12 месяцев инфекционными и паразитарными болезнями, требующими динамического врачебного наблюдения.</a:t>
            </a:r>
          </a:p>
          <a:p>
            <a:pPr eaLnBrk="1" hangingPunct="1">
              <a:buFont typeface="Wingdings 2" pitchFamily="18" charset="2"/>
              <a:buNone/>
            </a:pPr>
            <a:endParaRPr lang="ru-RU" sz="2400" b="1" i="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0" y="0"/>
            <a:ext cx="9144000" cy="1196975"/>
          </a:xfrm>
        </p:spPr>
        <p:txBody>
          <a:bodyPr/>
          <a:lstStyle/>
          <a:p>
            <a:pPr algn="ctr" eaLnBrk="1" hangingPunct="1"/>
            <a:r>
              <a:rPr lang="ru-RU" sz="3200" b="1" smtClean="0">
                <a:solidFill>
                  <a:srgbClr val="FFFF00"/>
                </a:solidFill>
              </a:rPr>
              <a:t>Документы для военного комиссариата:</a:t>
            </a:r>
          </a:p>
        </p:txBody>
      </p:sp>
      <p:sp>
        <p:nvSpPr>
          <p:cNvPr id="3" name="Содержимое 2"/>
          <p:cNvSpPr>
            <a:spLocks noGrp="1"/>
          </p:cNvSpPr>
          <p:nvPr>
            <p:ph idx="1"/>
          </p:nvPr>
        </p:nvSpPr>
        <p:spPr>
          <a:xfrm>
            <a:off x="0" y="1268413"/>
            <a:ext cx="9144000" cy="5589587"/>
          </a:xfrm>
        </p:spPr>
        <p:txBody>
          <a:bodyPr>
            <a:normAutofit lnSpcReduction="10000"/>
          </a:bodyPr>
          <a:lstStyle/>
          <a:p>
            <a:pPr marL="420624" indent="-384048" eaLnBrk="1" fontAlgn="auto" hangingPunct="1">
              <a:spcAft>
                <a:spcPts val="0"/>
              </a:spcAft>
              <a:buFont typeface="Wingdings 2"/>
              <a:buNone/>
              <a:defRPr/>
            </a:pPr>
            <a:r>
              <a:rPr lang="ru-RU" sz="2800" b="1" i="1" u="sng" dirty="0" smtClean="0"/>
              <a:t> Из учреждений государственной службы </a:t>
            </a:r>
            <a:r>
              <a:rPr lang="ru-RU" sz="2800" b="1" i="1" u="sng" dirty="0" err="1" smtClean="0"/>
              <a:t>медико</a:t>
            </a:r>
            <a:r>
              <a:rPr lang="ru-RU" sz="2800" b="1" i="1" u="sng" dirty="0" smtClean="0"/>
              <a:t>- социальной экспертизы населения: </a:t>
            </a:r>
          </a:p>
          <a:p>
            <a:pPr marL="420624" indent="-384048" eaLnBrk="1" fontAlgn="auto" hangingPunct="1">
              <a:spcAft>
                <a:spcPts val="0"/>
              </a:spcAft>
              <a:buFont typeface="Wingdings 2"/>
              <a:buNone/>
              <a:defRPr/>
            </a:pPr>
            <a:r>
              <a:rPr lang="ru-RU" sz="2400" b="1" dirty="0" smtClean="0"/>
              <a:t>1.сведения о лицах, признанных инвалидами; </a:t>
            </a:r>
          </a:p>
          <a:p>
            <a:pPr marL="420624" indent="-384048" eaLnBrk="1" fontAlgn="auto" hangingPunct="1">
              <a:spcAft>
                <a:spcPts val="0"/>
              </a:spcAft>
              <a:buFont typeface="Wingdings 2"/>
              <a:buNone/>
              <a:defRPr/>
            </a:pPr>
            <a:r>
              <a:rPr lang="ru-RU" sz="2400" b="1" dirty="0" smtClean="0"/>
              <a:t>2.медицинские документы, послужившие основанием для признания лиц инвалидами.</a:t>
            </a:r>
          </a:p>
          <a:p>
            <a:pPr marL="420624" indent="-384048" eaLnBrk="1" fontAlgn="auto" hangingPunct="1">
              <a:spcAft>
                <a:spcPts val="0"/>
              </a:spcAft>
              <a:buFont typeface="Wingdings 2"/>
              <a:buNone/>
              <a:defRPr/>
            </a:pPr>
            <a:endParaRPr lang="ru-RU" sz="2400" b="1" dirty="0" smtClean="0"/>
          </a:p>
          <a:p>
            <a:pPr marL="420624" indent="-384048" eaLnBrk="1" fontAlgn="auto" hangingPunct="1">
              <a:spcAft>
                <a:spcPts val="0"/>
              </a:spcAft>
              <a:buFont typeface="Wingdings 2"/>
              <a:buNone/>
              <a:defRPr/>
            </a:pPr>
            <a:r>
              <a:rPr lang="ru-RU" sz="2800" b="1" i="1" u="sng" dirty="0" smtClean="0"/>
              <a:t> Из школ (интернатов) для слабовидящих, слабослышащих, глухонемых; вспомогательных школ для умственно отсталых, а также учреждений для трудновоспитуемых детей: </a:t>
            </a:r>
          </a:p>
          <a:p>
            <a:pPr marL="420624" indent="-384048" eaLnBrk="1" fontAlgn="auto" hangingPunct="1">
              <a:spcAft>
                <a:spcPts val="0"/>
              </a:spcAft>
              <a:buFont typeface="Wingdings 2"/>
              <a:buNone/>
              <a:defRPr/>
            </a:pPr>
            <a:r>
              <a:rPr lang="ru-RU" sz="2400" b="1" dirty="0" smtClean="0"/>
              <a:t>1.медико-педагогические характеристики и медицинские документы о здоровье</a:t>
            </a:r>
            <a:endParaRPr lang="ru-RU" sz="2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0" y="0"/>
            <a:ext cx="9144000" cy="1125538"/>
          </a:xfrm>
        </p:spPr>
        <p:txBody>
          <a:bodyPr/>
          <a:lstStyle/>
          <a:p>
            <a:pPr algn="ctr" eaLnBrk="1" hangingPunct="1"/>
            <a:r>
              <a:rPr lang="ru-RU" sz="3200" smtClean="0">
                <a:solidFill>
                  <a:srgbClr val="FFFF00"/>
                </a:solidFill>
              </a:rPr>
              <a:t>Документы для военного комиссариата: </a:t>
            </a:r>
          </a:p>
        </p:txBody>
      </p:sp>
      <p:sp>
        <p:nvSpPr>
          <p:cNvPr id="19458" name="Содержимое 2"/>
          <p:cNvSpPr>
            <a:spLocks noGrp="1"/>
          </p:cNvSpPr>
          <p:nvPr>
            <p:ph idx="1"/>
          </p:nvPr>
        </p:nvSpPr>
        <p:spPr>
          <a:xfrm>
            <a:off x="0" y="1484313"/>
            <a:ext cx="8820150" cy="5373687"/>
          </a:xfrm>
        </p:spPr>
        <p:txBody>
          <a:bodyPr/>
          <a:lstStyle/>
          <a:p>
            <a:pPr eaLnBrk="1" hangingPunct="1">
              <a:buFont typeface="Wingdings 2" pitchFamily="18" charset="2"/>
              <a:buNone/>
            </a:pPr>
            <a:r>
              <a:rPr lang="ru-RU" sz="2800" b="1" i="1" u="sng" smtClean="0"/>
              <a:t>Из органов внутренних дел: </a:t>
            </a:r>
          </a:p>
          <a:p>
            <a:pPr eaLnBrk="1" hangingPunct="1">
              <a:buFont typeface="Wingdings 2" pitchFamily="18" charset="2"/>
              <a:buNone/>
            </a:pPr>
            <a:endParaRPr lang="ru-RU" sz="2800" b="1" i="1" u="sng" smtClean="0"/>
          </a:p>
          <a:p>
            <a:pPr eaLnBrk="1" hangingPunct="1">
              <a:buFont typeface="Wingdings 2" pitchFamily="18" charset="2"/>
              <a:buNone/>
            </a:pPr>
            <a:r>
              <a:rPr lang="ru-RU" sz="2400" b="1" smtClean="0"/>
              <a:t>1.сведения о лицах, состоящих на учёте за правонарушения, бродяжничество, употребление наркотических, токсических веществ, алкоголя и медицинских препаратов в немедицинских целях.</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0" y="260350"/>
            <a:ext cx="9144000" cy="1728788"/>
          </a:xfrm>
        </p:spPr>
        <p:txBody>
          <a:bodyPr/>
          <a:lstStyle/>
          <a:p>
            <a:pPr algn="ctr" eaLnBrk="1" hangingPunct="1"/>
            <a:r>
              <a:rPr lang="ru-RU" sz="3200" b="1" i="1" smtClean="0"/>
              <a:t>До начала медицинского освидетельствования граждане, подлежащие учёту, не ранее 30 суток проводят медицинское обследование</a:t>
            </a:r>
          </a:p>
        </p:txBody>
      </p:sp>
      <p:sp>
        <p:nvSpPr>
          <p:cNvPr id="20482" name="Содержимое 2"/>
          <p:cNvSpPr>
            <a:spLocks noGrp="1"/>
          </p:cNvSpPr>
          <p:nvPr>
            <p:ph idx="1"/>
          </p:nvPr>
        </p:nvSpPr>
        <p:spPr>
          <a:xfrm>
            <a:off x="0" y="2492375"/>
            <a:ext cx="9144000" cy="4365625"/>
          </a:xfrm>
        </p:spPr>
        <p:txBody>
          <a:bodyPr/>
          <a:lstStyle/>
          <a:p>
            <a:pPr algn="ctr" eaLnBrk="1" hangingPunct="1">
              <a:buFont typeface="Wingdings 2" pitchFamily="18" charset="2"/>
              <a:buNone/>
            </a:pPr>
            <a:r>
              <a:rPr lang="ru-RU" b="1" i="1" u="sng" smtClean="0">
                <a:solidFill>
                  <a:srgbClr val="FFFF00"/>
                </a:solidFill>
              </a:rPr>
              <a:t>Виды медицинского обследования:</a:t>
            </a:r>
          </a:p>
          <a:p>
            <a:pPr eaLnBrk="1" hangingPunct="1">
              <a:buFont typeface="Wingdings 2" pitchFamily="18" charset="2"/>
              <a:buNone/>
            </a:pPr>
            <a:r>
              <a:rPr lang="ru-RU" b="1" i="1" smtClean="0">
                <a:solidFill>
                  <a:srgbClr val="FFFF00"/>
                </a:solidFill>
              </a:rPr>
              <a:t> </a:t>
            </a:r>
            <a:r>
              <a:rPr lang="ru-RU" smtClean="0"/>
              <a:t>1.флюорографическое (рентгенологическое) исследование органов грудной клетки в двух проекциях;</a:t>
            </a:r>
          </a:p>
          <a:p>
            <a:pPr eaLnBrk="1" hangingPunct="1">
              <a:buFont typeface="Wingdings 2" pitchFamily="18" charset="2"/>
              <a:buNone/>
            </a:pPr>
            <a:r>
              <a:rPr lang="ru-RU" smtClean="0"/>
              <a:t> 2.анализ крови; </a:t>
            </a:r>
          </a:p>
          <a:p>
            <a:pPr eaLnBrk="1" hangingPunct="1">
              <a:buFont typeface="Wingdings 2" pitchFamily="18" charset="2"/>
              <a:buNone/>
            </a:pPr>
            <a:r>
              <a:rPr lang="ru-RU" smtClean="0"/>
              <a:t>3.анализ мочи.</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0" y="274638"/>
            <a:ext cx="9144000" cy="1930400"/>
          </a:xfrm>
        </p:spPr>
        <p:txBody>
          <a:bodyPr/>
          <a:lstStyle/>
          <a:p>
            <a:pPr algn="ctr" eaLnBrk="1" hangingPunct="1"/>
            <a:r>
              <a:rPr lang="ru-RU" sz="2800" b="1" smtClean="0">
                <a:solidFill>
                  <a:srgbClr val="00FFCC"/>
                </a:solidFill>
              </a:rPr>
              <a:t>В день обследования проводят измерение роста и массы тела Врачи-специалисты – члены врачебной комиссии</a:t>
            </a:r>
          </a:p>
        </p:txBody>
      </p:sp>
      <p:sp>
        <p:nvSpPr>
          <p:cNvPr id="21506" name="Содержимое 2"/>
          <p:cNvSpPr>
            <a:spLocks noGrp="1"/>
          </p:cNvSpPr>
          <p:nvPr>
            <p:ph idx="1"/>
          </p:nvPr>
        </p:nvSpPr>
        <p:spPr>
          <a:xfrm>
            <a:off x="0" y="2205038"/>
            <a:ext cx="9144000" cy="4652962"/>
          </a:xfrm>
        </p:spPr>
        <p:txBody>
          <a:bodyPr/>
          <a:lstStyle/>
          <a:p>
            <a:pPr eaLnBrk="1" hangingPunct="1">
              <a:buFont typeface="Wingdings 2" pitchFamily="18" charset="2"/>
              <a:buNone/>
            </a:pPr>
            <a:r>
              <a:rPr lang="ru-RU" b="1" smtClean="0"/>
              <a:t>1.терапевт;</a:t>
            </a:r>
          </a:p>
          <a:p>
            <a:pPr eaLnBrk="1" hangingPunct="1">
              <a:buFont typeface="Wingdings 2" pitchFamily="18" charset="2"/>
              <a:buNone/>
            </a:pPr>
            <a:r>
              <a:rPr lang="ru-RU" b="1" smtClean="0"/>
              <a:t> 2.хирург; </a:t>
            </a:r>
          </a:p>
          <a:p>
            <a:pPr eaLnBrk="1" hangingPunct="1">
              <a:buFont typeface="Wingdings 2" pitchFamily="18" charset="2"/>
              <a:buNone/>
            </a:pPr>
            <a:r>
              <a:rPr lang="ru-RU" b="1" smtClean="0"/>
              <a:t>3.невропатолог; </a:t>
            </a:r>
          </a:p>
          <a:p>
            <a:pPr eaLnBrk="1" hangingPunct="1">
              <a:buFont typeface="Wingdings 2" pitchFamily="18" charset="2"/>
              <a:buNone/>
            </a:pPr>
            <a:r>
              <a:rPr lang="ru-RU" b="1" smtClean="0"/>
              <a:t>4.психиатр;</a:t>
            </a:r>
          </a:p>
          <a:p>
            <a:pPr eaLnBrk="1" hangingPunct="1">
              <a:buFont typeface="Wingdings 2" pitchFamily="18" charset="2"/>
              <a:buNone/>
            </a:pPr>
            <a:r>
              <a:rPr lang="ru-RU" b="1" smtClean="0"/>
              <a:t> 5.окулист; </a:t>
            </a:r>
          </a:p>
          <a:p>
            <a:pPr eaLnBrk="1" hangingPunct="1">
              <a:buFont typeface="Wingdings 2" pitchFamily="18" charset="2"/>
              <a:buNone/>
            </a:pPr>
            <a:r>
              <a:rPr lang="ru-RU" b="1" smtClean="0"/>
              <a:t>6.отоларинголог; </a:t>
            </a:r>
          </a:p>
          <a:p>
            <a:pPr eaLnBrk="1" hangingPunct="1">
              <a:buFont typeface="Wingdings 2" pitchFamily="18" charset="2"/>
              <a:buNone/>
            </a:pPr>
            <a:r>
              <a:rPr lang="ru-RU" b="1" smtClean="0"/>
              <a:t>7.стоматолог и другие (при необходимости).</a:t>
            </a:r>
          </a:p>
        </p:txBody>
      </p:sp>
      <p:pic>
        <p:nvPicPr>
          <p:cNvPr id="21507" name="Picture 2" descr="Материалы за 09.09.2010 &quot; FloristicBlog.info - минипортал о народной медицине!"/>
          <p:cNvPicPr>
            <a:picLocks noChangeAspect="1" noChangeArrowheads="1"/>
          </p:cNvPicPr>
          <p:nvPr/>
        </p:nvPicPr>
        <p:blipFill>
          <a:blip r:embed="rId2"/>
          <a:srcRect/>
          <a:stretch>
            <a:fillRect/>
          </a:stretch>
        </p:blipFill>
        <p:spPr bwMode="auto">
          <a:xfrm>
            <a:off x="4284663" y="1916113"/>
            <a:ext cx="4454525" cy="365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123</TotalTime>
  <Words>651</Words>
  <Application>Microsoft Office PowerPoint</Application>
  <PresentationFormat>Экран (4:3)</PresentationFormat>
  <Paragraphs>81</Paragraphs>
  <Slides>15</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6</vt:i4>
      </vt:variant>
      <vt:variant>
        <vt:lpstr>Заголовки слайдов</vt:lpstr>
      </vt:variant>
      <vt:variant>
        <vt:i4>15</vt:i4>
      </vt:variant>
    </vt:vector>
  </HeadingPairs>
  <TitlesOfParts>
    <vt:vector size="25" baseType="lpstr">
      <vt:lpstr>Arial</vt:lpstr>
      <vt:lpstr>Franklin Gothic Book</vt:lpstr>
      <vt:lpstr>Wingdings 2</vt:lpstr>
      <vt:lpstr>Calibri</vt:lpstr>
      <vt:lpstr>Техническая</vt:lpstr>
      <vt:lpstr>Техническая</vt:lpstr>
      <vt:lpstr>Техническая</vt:lpstr>
      <vt:lpstr>Техническая</vt:lpstr>
      <vt:lpstr>Техническая</vt:lpstr>
      <vt:lpstr>Техническая</vt:lpstr>
      <vt:lpstr>МУНИЦИПАЛЬНОЕ КАЗЕННОЕ ОБЩЕОБРАЗОВАТЕЛЬНОЕ УЧРЕЖДЕНИЕ  «НАРЫШКИНСКАЯ СРЕДНЯЯ ОБЩЕОБРАЗОВАТЕЛЬНАЯ ШКОЛА»  Тёпло-Огарёвского района Тульской области</vt:lpstr>
      <vt:lpstr>Под медицинским освидетельствованием понимают медико-юридический акт, осуществляемый врачебной комиссией или отдельным врачом-специалистом. </vt:lpstr>
      <vt:lpstr>Цели медицинского освидетельствования:  </vt:lpstr>
      <vt:lpstr>Документы, необходимые для постановки на первоначальный воинский учет:</vt:lpstr>
      <vt:lpstr>Документы для военного комиссариата:</vt:lpstr>
      <vt:lpstr>Документы для военного комиссариата:</vt:lpstr>
      <vt:lpstr>Документы для военного комиссариата: </vt:lpstr>
      <vt:lpstr>До начала медицинского освидетельствования граждане, подлежащие учёту, не ранее 30 суток проводят медицинское обследование</vt:lpstr>
      <vt:lpstr>В день обследования проводят измерение роста и массы тела Врачи-специалисты – члены врачебной комиссии</vt:lpstr>
      <vt:lpstr>Формулировки категорий годности к военной службе:  А- годен к военной службе;  Б- годен к военной службе с незначительными ограничениями;  В- ограниченно годен к военной службе;  Г- временно не годен к военной службе;  Д- не годен к военной службе.</vt:lpstr>
      <vt:lpstr>Врач, руководящий работой врачей-специалистов, даёт итоговое заключение о категории годности к военной службе, об обследовании, лечении и годности (негодности) к обучению и службе по конкретным военно-учётным специальностям.</vt:lpstr>
      <vt:lpstr>В случае уклонения от призыва на военную службу призывная комиссия или военный комиссариат направляет соответствующие материалы прокурору по месту жительства указанных граждан для решения вопроса о привлечении их к ответственности в соответствии с действующим законодательством.</vt:lpstr>
      <vt:lpstr>Административная ответственность</vt:lpstr>
      <vt:lpstr> Источники:</vt:lpstr>
      <vt:lpstr>СПАСИБО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КАЗЕННОЕ ОБЩЕОБРАЗОВАТЕЛЬНОЕ УЧРЕЖДЕНИЕ  «НАРЫШКИНСКАЯ СРЕДНЯЯ ОБЩЕОБРАЗОВАТЕЛЬНАЯ ШКОЛА»</dc:title>
  <dc:creator>1</dc:creator>
  <cp:lastModifiedBy>а</cp:lastModifiedBy>
  <cp:revision>45</cp:revision>
  <dcterms:created xsi:type="dcterms:W3CDTF">2015-01-18T16:16:08Z</dcterms:created>
  <dcterms:modified xsi:type="dcterms:W3CDTF">2015-01-21T16:56:17Z</dcterms:modified>
</cp:coreProperties>
</file>