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?id=325747812-0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450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1287360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4421"/>
            <a:ext cx="7998670" cy="635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44460" y="2106957"/>
            <a:ext cx="276941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altLang="ru-RU" dirty="0"/>
              <a:t> </a:t>
            </a:r>
            <a:r>
              <a:rPr lang="ru-RU" altLang="ru-RU" dirty="0">
                <a:solidFill>
                  <a:srgbClr val="006600"/>
                </a:solidFill>
                <a:latin typeface="Franklin Gothic Demi" pitchFamily="34" charset="0"/>
              </a:rPr>
              <a:t>театральный уголок, </a:t>
            </a:r>
          </a:p>
          <a:p>
            <a:pPr>
              <a:buFontTx/>
              <a:buChar char="•"/>
            </a:pPr>
            <a:r>
              <a:rPr lang="ru-RU" altLang="ru-RU" dirty="0">
                <a:solidFill>
                  <a:srgbClr val="006600"/>
                </a:solidFill>
                <a:latin typeface="Franklin Gothic Demi" pitchFamily="34" charset="0"/>
              </a:rPr>
              <a:t> костюмы, </a:t>
            </a:r>
          </a:p>
          <a:p>
            <a:pPr>
              <a:buFontTx/>
              <a:buChar char="•"/>
            </a:pPr>
            <a:r>
              <a:rPr lang="ru-RU" altLang="ru-RU" dirty="0">
                <a:solidFill>
                  <a:srgbClr val="006600"/>
                </a:solidFill>
                <a:latin typeface="Franklin Gothic Demi" pitchFamily="34" charset="0"/>
              </a:rPr>
              <a:t> декорации, </a:t>
            </a:r>
          </a:p>
          <a:p>
            <a:pPr>
              <a:buFontTx/>
              <a:buChar char="•"/>
            </a:pPr>
            <a:r>
              <a:rPr lang="ru-RU" altLang="ru-RU" dirty="0">
                <a:solidFill>
                  <a:srgbClr val="006600"/>
                </a:solidFill>
                <a:latin typeface="Franklin Gothic Demi" pitchFamily="34" charset="0"/>
              </a:rPr>
              <a:t> DVD, </a:t>
            </a:r>
          </a:p>
          <a:p>
            <a:pPr>
              <a:buFontTx/>
              <a:buChar char="•"/>
            </a:pPr>
            <a:r>
              <a:rPr lang="ru-RU" altLang="ru-RU" dirty="0">
                <a:solidFill>
                  <a:srgbClr val="006600"/>
                </a:solidFill>
                <a:latin typeface="Franklin Gothic Demi" pitchFamily="34" charset="0"/>
              </a:rPr>
              <a:t> кассеты, </a:t>
            </a:r>
          </a:p>
          <a:p>
            <a:pPr>
              <a:buFontTx/>
              <a:buChar char="•"/>
            </a:pPr>
            <a:r>
              <a:rPr lang="ru-RU" altLang="ru-RU" dirty="0">
                <a:solidFill>
                  <a:srgbClr val="006600"/>
                </a:solidFill>
                <a:latin typeface="Franklin Gothic Demi" pitchFamily="34" charset="0"/>
              </a:rPr>
              <a:t> детские музыкальные   </a:t>
            </a:r>
          </a:p>
          <a:p>
            <a:r>
              <a:rPr lang="ru-RU" altLang="ru-RU" dirty="0">
                <a:solidFill>
                  <a:srgbClr val="006600"/>
                </a:solidFill>
                <a:latin typeface="Franklin Gothic Demi" pitchFamily="34" charset="0"/>
              </a:rPr>
              <a:t>    инструменты, </a:t>
            </a:r>
          </a:p>
          <a:p>
            <a:pPr>
              <a:buFontTx/>
              <a:buChar char="•"/>
            </a:pPr>
            <a:r>
              <a:rPr lang="ru-RU" altLang="ru-RU" dirty="0">
                <a:solidFill>
                  <a:srgbClr val="006600"/>
                </a:solidFill>
                <a:latin typeface="Franklin Gothic Demi" pitchFamily="34" charset="0"/>
              </a:rPr>
              <a:t> наглядные </a:t>
            </a:r>
          </a:p>
          <a:p>
            <a:r>
              <a:rPr lang="ru-RU" altLang="ru-RU" dirty="0">
                <a:solidFill>
                  <a:srgbClr val="006600"/>
                </a:solidFill>
                <a:latin typeface="Franklin Gothic Demi" pitchFamily="34" charset="0"/>
              </a:rPr>
              <a:t>    иллюстрации сказок.</a:t>
            </a:r>
            <a:endParaRPr lang="ru-RU" altLang="ru-RU" dirty="0">
              <a:solidFill>
                <a:srgbClr val="006600"/>
              </a:solidFill>
              <a:latin typeface="Franklin Gothic Dem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2102" y="404663"/>
            <a:ext cx="3304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средства</a:t>
            </a:r>
            <a:endParaRPr lang="ru-RU" sz="4800" b="1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78559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ramki-dlya-detskix-prezentaci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23" y="254834"/>
            <a:ext cx="8136904" cy="645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1124744"/>
            <a:ext cx="3923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altLang="ru-RU" dirty="0"/>
              <a:t> </a:t>
            </a:r>
            <a:r>
              <a:rPr lang="ru-RU" altLang="ru-RU" b="1" dirty="0">
                <a:solidFill>
                  <a:srgbClr val="660066"/>
                </a:solidFill>
              </a:rPr>
              <a:t>создание необходимых условий для развития театральной деятельности </a:t>
            </a:r>
          </a:p>
          <a:p>
            <a:pPr algn="ctr"/>
            <a:r>
              <a:rPr lang="ru-RU" altLang="ru-RU" b="1" dirty="0">
                <a:solidFill>
                  <a:srgbClr val="660066"/>
                </a:solidFill>
              </a:rPr>
              <a:t>и успешной социальной адаптации воспитанников;</a:t>
            </a:r>
          </a:p>
          <a:p>
            <a:pPr algn="ctr"/>
            <a:r>
              <a:rPr lang="ru-RU" altLang="ru-RU" b="1" dirty="0">
                <a:solidFill>
                  <a:srgbClr val="660066"/>
                </a:solidFill>
              </a:rPr>
              <a:t>- повышение культурного уровня воспитанников;</a:t>
            </a:r>
          </a:p>
          <a:p>
            <a:pPr algn="ctr"/>
            <a:r>
              <a:rPr lang="ru-RU" altLang="ru-RU" b="1" dirty="0">
                <a:solidFill>
                  <a:srgbClr val="660066"/>
                </a:solidFill>
              </a:rPr>
              <a:t>- развитие инициативы, активности, самостоятельности;</a:t>
            </a:r>
          </a:p>
          <a:p>
            <a:pPr algn="ctr">
              <a:buFontTx/>
              <a:buChar char="-"/>
            </a:pPr>
            <a:r>
              <a:rPr lang="ru-RU" altLang="ru-RU" b="1" dirty="0">
                <a:solidFill>
                  <a:srgbClr val="660066"/>
                </a:solidFill>
              </a:rPr>
              <a:t>создание качественной предметно-развивающей среды для расширения представления детей о театре, его видах,   </a:t>
            </a:r>
          </a:p>
          <a:p>
            <a:pPr algn="ctr"/>
            <a:r>
              <a:rPr lang="ru-RU" altLang="ru-RU" b="1" dirty="0">
                <a:solidFill>
                  <a:srgbClr val="660066"/>
                </a:solidFill>
              </a:rPr>
              <a:t>   атрибутах, костюмах, декорации;</a:t>
            </a:r>
            <a:br>
              <a:rPr lang="ru-RU" altLang="ru-RU" b="1" dirty="0">
                <a:solidFill>
                  <a:srgbClr val="660066"/>
                </a:solidFill>
              </a:rPr>
            </a:br>
            <a:r>
              <a:rPr lang="ru-RU" altLang="ru-RU" b="1" dirty="0">
                <a:solidFill>
                  <a:srgbClr val="660066"/>
                </a:solidFill>
              </a:rPr>
              <a:t>- создание картотеки  </a:t>
            </a:r>
          </a:p>
          <a:p>
            <a:pPr algn="ctr"/>
            <a:r>
              <a:rPr lang="ru-RU" altLang="ru-RU" b="1" dirty="0">
                <a:solidFill>
                  <a:srgbClr val="660066"/>
                </a:solidFill>
              </a:rPr>
              <a:t>     театрализованных игр.</a:t>
            </a:r>
            <a:endParaRPr lang="ru-RU" altLang="ru-RU" b="1" dirty="0">
              <a:solidFill>
                <a:srgbClr val="66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548680"/>
            <a:ext cx="3923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10" dirty="0"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Ожидаемые результаты:</a:t>
            </a:r>
            <a:endParaRPr lang="ru-RU" sz="2400" b="1" kern="10" dirty="0">
              <a:ln w="9525">
                <a:solidFill>
                  <a:schemeClr val="folHlink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894354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71" y="188640"/>
            <a:ext cx="8048791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3" descr="P11509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802" y="2276872"/>
            <a:ext cx="4565622" cy="3439666"/>
          </a:xfrm>
          <a:prstGeom prst="rect">
            <a:avLst/>
          </a:prstGeom>
          <a:solidFill>
            <a:schemeClr val="bg1"/>
          </a:solidFill>
          <a:ln w="9525">
            <a:solidFill>
              <a:srgbClr val="00008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47664" y="5877272"/>
            <a:ext cx="55081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66"/>
                </a:solidFill>
              </a:rPr>
              <a:t>Разучивание ролей к сказке «</a:t>
            </a:r>
            <a:r>
              <a:rPr lang="ru-RU" altLang="ru-RU" sz="2400" b="1" dirty="0" err="1">
                <a:solidFill>
                  <a:srgbClr val="000066"/>
                </a:solidFill>
              </a:rPr>
              <a:t>Заюшкина</a:t>
            </a:r>
            <a:r>
              <a:rPr lang="ru-RU" altLang="ru-RU" sz="2400" b="1" dirty="0">
                <a:solidFill>
                  <a:srgbClr val="000066"/>
                </a:solidFill>
              </a:rPr>
              <a:t> избушка»</a:t>
            </a:r>
            <a:endParaRPr lang="ru-RU" altLang="ru-RU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385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377468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05" y="157008"/>
            <a:ext cx="8137400" cy="643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SAM_33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1438"/>
            <a:ext cx="4465637" cy="35655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5589240"/>
            <a:ext cx="46805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FF0000"/>
                </a:solidFill>
              </a:rPr>
              <a:t>Репетиция сказки «Колобок»</a:t>
            </a:r>
            <a:endParaRPr lang="ru-RU" alt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912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T202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61" y="260648"/>
            <a:ext cx="819070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3" descr="P10903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3600450" cy="270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P10903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573" y="3627438"/>
            <a:ext cx="3592513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69122" y="5613377"/>
            <a:ext cx="392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0066"/>
                </a:solidFill>
              </a:rPr>
              <a:t>Инсценировка сказки «Колосок»</a:t>
            </a:r>
            <a:endParaRPr lang="ru-RU" altLang="ru-RU" sz="28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34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 descr="x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64034"/>
            <a:ext cx="7488237" cy="577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1.bmp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/>
          <a:stretch>
            <a:fillRect/>
          </a:stretch>
        </p:blipFill>
        <p:spPr>
          <a:xfrm>
            <a:off x="0" y="5343525"/>
            <a:ext cx="1166810" cy="151447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5" name="Прямоугольник 4"/>
          <p:cNvSpPr/>
          <p:nvPr/>
        </p:nvSpPr>
        <p:spPr>
          <a:xfrm rot="20256772">
            <a:off x="1308481" y="4039523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 ЗА ВНИМАНИЕ</a:t>
            </a:r>
            <a:endParaRPr lang="ru-RU" sz="48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226139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altLang="ru-RU" sz="2000" dirty="0">
                <a:solidFill>
                  <a:srgbClr val="00FFFF"/>
                </a:solidFill>
                <a:latin typeface="Times New Roman" pitchFamily="18" charset="0"/>
              </a:rPr>
              <a:t>ИННОВАЦИОННЫЙ ПРОЕКТ НА ТЕМУ:</a:t>
            </a:r>
          </a:p>
          <a:p>
            <a:pPr algn="ctr">
              <a:buFontTx/>
              <a:buNone/>
            </a:pPr>
            <a:endParaRPr lang="ru-RU" altLang="ru-RU" dirty="0">
              <a:solidFill>
                <a:srgbClr val="00FFFF"/>
              </a:solidFill>
              <a:latin typeface="Times New Roman" pitchFamily="18" charset="0"/>
            </a:endParaRPr>
          </a:p>
          <a:p>
            <a:pPr algn="ctr">
              <a:buFontTx/>
              <a:buNone/>
            </a:pPr>
            <a:r>
              <a:rPr lang="ru-RU" altLang="ru-RU" dirty="0">
                <a:solidFill>
                  <a:srgbClr val="00FFFF"/>
                </a:solidFill>
                <a:latin typeface="Times New Roman" pitchFamily="18" charset="0"/>
              </a:rPr>
              <a:t>«ОРГАНИЗАЦИЯ ДЛЯ ДЕТЕЙ, НАХОДЯЩИХСЯ </a:t>
            </a:r>
          </a:p>
          <a:p>
            <a:pPr algn="ctr">
              <a:buFontTx/>
              <a:buNone/>
            </a:pPr>
            <a:r>
              <a:rPr lang="ru-RU" altLang="ru-RU" dirty="0">
                <a:solidFill>
                  <a:srgbClr val="00FFFF"/>
                </a:solidFill>
                <a:latin typeface="Times New Roman" pitchFamily="18" charset="0"/>
              </a:rPr>
              <a:t>В ТРУДНОЙ ЖИЗНЕННОЙ СИТУАЦИИ, В БУДУЩЕМ»</a:t>
            </a:r>
          </a:p>
          <a:p>
            <a:pPr algn="ctr">
              <a:buFontTx/>
              <a:buNone/>
            </a:pPr>
            <a:endParaRPr lang="ru-RU" altLang="ru-RU" dirty="0">
              <a:solidFill>
                <a:srgbClr val="00FFFF"/>
              </a:solidFill>
              <a:latin typeface="Times New Roman" pitchFamily="18" charset="0"/>
            </a:endParaRPr>
          </a:p>
          <a:p>
            <a:pPr algn="ctr">
              <a:buFontTx/>
              <a:buNone/>
            </a:pPr>
            <a:r>
              <a:rPr lang="ru-RU" altLang="ru-RU" sz="3200" i="1" dirty="0">
                <a:solidFill>
                  <a:srgbClr val="00FFFF"/>
                </a:solidFill>
                <a:latin typeface="Times New Roman" pitchFamily="18" charset="0"/>
              </a:rPr>
              <a:t>«СКАЗОЧНЫЙ ЗАМОК»</a:t>
            </a:r>
            <a:endParaRPr lang="ru-RU" altLang="ru-RU" sz="3200" i="1" dirty="0">
              <a:solidFill>
                <a:srgbClr val="00FFFF"/>
              </a:solidFill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3265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rgbClr val="FFFFCC"/>
                </a:solidFill>
                <a:latin typeface="Times New Roman" pitchFamily="18" charset="0"/>
              </a:rPr>
              <a:t>Муниципальное бюджетное учреждение </a:t>
            </a:r>
            <a:br>
              <a:rPr lang="ru-RU" altLang="ru-RU" dirty="0">
                <a:solidFill>
                  <a:srgbClr val="FFFFCC"/>
                </a:solidFill>
                <a:latin typeface="Times New Roman" pitchFamily="18" charset="0"/>
              </a:rPr>
            </a:br>
            <a:r>
              <a:rPr lang="ru-RU" altLang="ru-RU" dirty="0">
                <a:solidFill>
                  <a:srgbClr val="FFFFCC"/>
                </a:solidFill>
                <a:latin typeface="Times New Roman" pitchFamily="18" charset="0"/>
              </a:rPr>
              <a:t>«Социально – реабилитационный центр для несовершеннолетних» </a:t>
            </a:r>
            <a:br>
              <a:rPr lang="ru-RU" altLang="ru-RU" dirty="0">
                <a:solidFill>
                  <a:srgbClr val="FFFFCC"/>
                </a:solidFill>
                <a:latin typeface="Times New Roman" pitchFamily="18" charset="0"/>
              </a:rPr>
            </a:br>
            <a:r>
              <a:rPr lang="ru-RU" altLang="ru-RU" dirty="0" err="1">
                <a:solidFill>
                  <a:srgbClr val="FFFFCC"/>
                </a:solidFill>
                <a:latin typeface="Times New Roman" pitchFamily="18" charset="0"/>
              </a:rPr>
              <a:t>Ивнянского</a:t>
            </a:r>
            <a:r>
              <a:rPr lang="ru-RU" altLang="ru-RU" dirty="0">
                <a:solidFill>
                  <a:srgbClr val="FFFFCC"/>
                </a:solidFill>
                <a:latin typeface="Times New Roman" pitchFamily="18" charset="0"/>
              </a:rPr>
              <a:t> района Белгородской области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733256"/>
            <a:ext cx="4571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b="1" dirty="0"/>
              <a:t>ИВНЯ 2013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57605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Detskaya-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020"/>
            <a:ext cx="8131219" cy="684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1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/>
          <a:stretch>
            <a:fillRect/>
          </a:stretch>
        </p:blipFill>
        <p:spPr>
          <a:xfrm>
            <a:off x="0" y="5342593"/>
            <a:ext cx="1166810" cy="151447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6000" y="1844824"/>
            <a:ext cx="4572000" cy="40811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dirty="0">
                <a:solidFill>
                  <a:srgbClr val="FF0000"/>
                </a:solidFill>
              </a:rPr>
              <a:t>Цель проекта</a:t>
            </a:r>
            <a:r>
              <a:rPr lang="ru-RU" altLang="ru-RU" dirty="0"/>
              <a:t>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dirty="0"/>
              <a:t>       </a:t>
            </a:r>
            <a:r>
              <a:rPr lang="ru-RU" altLang="ru-RU" dirty="0">
                <a:solidFill>
                  <a:srgbClr val="0000FF"/>
                </a:solidFill>
              </a:rPr>
              <a:t>создание оптимальных условий для развития у детей нравственных качеств через театрализованную деятельность.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dirty="0">
                <a:solidFill>
                  <a:srgbClr val="FF0000"/>
                </a:solidFill>
              </a:rPr>
              <a:t>Задачи проекта:</a:t>
            </a:r>
            <a:r>
              <a:rPr lang="ru-RU" altLang="ru-RU" dirty="0"/>
              <a:t>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00FF"/>
                </a:solidFill>
              </a:rPr>
              <a:t>- адаптировать воспитанников через театральную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dirty="0">
                <a:solidFill>
                  <a:srgbClr val="0000FF"/>
                </a:solidFill>
              </a:rPr>
              <a:t>      деятельность;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00FF"/>
                </a:solidFill>
              </a:rPr>
              <a:t>- развивать творческую активность детей;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00FF"/>
                </a:solidFill>
              </a:rPr>
              <a:t>- учить нравственным нормам поведения на примерах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dirty="0">
                <a:solidFill>
                  <a:srgbClr val="0000FF"/>
                </a:solidFill>
              </a:rPr>
              <a:t>       героев сказок;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00FF"/>
                </a:solidFill>
              </a:rPr>
              <a:t>- способствовать повышению уверенности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00FF"/>
                </a:solidFill>
              </a:rPr>
              <a:t>в себе и    самостоятельности;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00FF"/>
                </a:solidFill>
              </a:rPr>
              <a:t>- формировать понимание добра и зла;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00FF"/>
                </a:solidFill>
              </a:rPr>
              <a:t>- развивать отзывчивость, внимание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dirty="0">
                <a:solidFill>
                  <a:srgbClr val="0000FF"/>
                </a:solidFill>
              </a:rPr>
              <a:t>       к людям,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dirty="0">
                <a:solidFill>
                  <a:srgbClr val="0000FF"/>
                </a:solidFill>
              </a:rPr>
              <a:t>       терпимость, взаимопомощь.</a:t>
            </a:r>
            <a:endParaRPr lang="ru-RU" altLang="ru-RU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921494"/>
            <a:ext cx="5238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/>
              <a:t>Тип проекта:         </a:t>
            </a:r>
            <a:r>
              <a:rPr lang="ru-RU" altLang="ru-RU" dirty="0">
                <a:solidFill>
                  <a:srgbClr val="FF0000"/>
                </a:solidFill>
              </a:rPr>
              <a:t>Творческий.</a:t>
            </a:r>
          </a:p>
          <a:p>
            <a:r>
              <a:rPr lang="ru-RU" altLang="ru-RU" dirty="0"/>
              <a:t>Длительность проекта: </a:t>
            </a:r>
          </a:p>
          <a:p>
            <a:r>
              <a:rPr lang="ru-RU" altLang="ru-RU" dirty="0"/>
              <a:t>                       </a:t>
            </a:r>
            <a:r>
              <a:rPr lang="ru-RU" altLang="ru-RU" dirty="0">
                <a:solidFill>
                  <a:srgbClr val="009900"/>
                </a:solidFill>
              </a:rPr>
              <a:t>1 год (с января по декабрь)</a:t>
            </a:r>
            <a:endParaRPr lang="ru-RU" altLang="ru-RU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1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279451407_frame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55"/>
            <a:ext cx="9448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60543" y="1219317"/>
            <a:ext cx="7416824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FF0066"/>
                </a:solidFill>
                <a:latin typeface="Times New Roman" pitchFamily="18" charset="0"/>
              </a:rPr>
              <a:t> </a:t>
            </a:r>
            <a:r>
              <a:rPr lang="en-US" altLang="ru-RU" dirty="0" smtClean="0">
                <a:solidFill>
                  <a:srgbClr val="FF0066"/>
                </a:solidFill>
                <a:latin typeface="Times New Roman" pitchFamily="18" charset="0"/>
              </a:rPr>
              <a:t>                  </a:t>
            </a:r>
            <a:r>
              <a:rPr lang="ru-RU" altLang="ru-RU" dirty="0" smtClean="0">
                <a:solidFill>
                  <a:srgbClr val="FF0066"/>
                </a:solidFill>
                <a:latin typeface="Times New Roman" pitchFamily="18" charset="0"/>
              </a:rPr>
              <a:t>В </a:t>
            </a:r>
            <a:r>
              <a:rPr lang="ru-RU" altLang="ru-RU" dirty="0">
                <a:solidFill>
                  <a:srgbClr val="FF0066"/>
                </a:solidFill>
                <a:latin typeface="Times New Roman" pitchFamily="18" charset="0"/>
              </a:rPr>
              <a:t>театральной деятельности ребенок раскрепощается,     	                         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FF0066"/>
                </a:solidFill>
                <a:latin typeface="Times New Roman" pitchFamily="18" charset="0"/>
              </a:rPr>
              <a:t>                                    передает свои творческие замыслы, получает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FF0066"/>
                </a:solidFill>
                <a:latin typeface="Times New Roman" pitchFamily="18" charset="0"/>
              </a:rPr>
              <a:t>                                                     удовлетворение от деятельности.        	 </a:t>
            </a:r>
            <a:r>
              <a:rPr lang="en-US" altLang="ru-RU" dirty="0" smtClean="0">
                <a:solidFill>
                  <a:srgbClr val="FF0066"/>
                </a:solidFill>
                <a:latin typeface="Times New Roman" pitchFamily="18" charset="0"/>
              </a:rPr>
              <a:t>          </a:t>
            </a:r>
            <a:r>
              <a:rPr lang="ru-RU" altLang="ru-RU" dirty="0" smtClean="0">
                <a:solidFill>
                  <a:srgbClr val="FF0066"/>
                </a:solidFill>
                <a:latin typeface="Times New Roman" pitchFamily="18" charset="0"/>
              </a:rPr>
              <a:t> 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Театрализованная деятельность способствует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                                              раскрытию личности ребенка, его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                                          индивидуальности, творческого потенциала.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CC6600"/>
                </a:solidFill>
                <a:latin typeface="Times New Roman" pitchFamily="18" charset="0"/>
              </a:rPr>
              <a:t>                              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Ребенок имеет возможность выразить свои чувства,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переживания, эмоции, разрешить свои внутренние конфликты.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CC6600"/>
                </a:solidFill>
                <a:latin typeface="Times New Roman" pitchFamily="18" charset="0"/>
              </a:rPr>
              <a:t> </a:t>
            </a:r>
            <a:r>
              <a:rPr lang="ru-RU" altLang="ru-RU" i="1" dirty="0">
                <a:solidFill>
                  <a:srgbClr val="FF0066"/>
                </a:solidFill>
                <a:latin typeface="Times New Roman" pitchFamily="18" charset="0"/>
              </a:rPr>
              <a:t>Театр</a:t>
            </a:r>
            <a:r>
              <a:rPr lang="ru-RU" altLang="ru-RU" dirty="0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ru-RU" altLang="ru-RU" dirty="0">
                <a:solidFill>
                  <a:srgbClr val="CC6600"/>
                </a:solidFill>
                <a:latin typeface="Times New Roman" pitchFamily="18" charset="0"/>
              </a:rPr>
              <a:t>- 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один из самых демократичных и доступных видов 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     искусства для   детей,  связанный с:</a:t>
            </a:r>
            <a:b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    </a:t>
            </a:r>
            <a: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  <a:t>-</a:t>
            </a:r>
            <a:r>
              <a:rPr lang="ru-RU" altLang="ru-RU" i="1" dirty="0">
                <a:solidFill>
                  <a:srgbClr val="CC6600"/>
                </a:solidFill>
                <a:latin typeface="Times New Roman" pitchFamily="18" charset="0"/>
              </a:rPr>
              <a:t> </a:t>
            </a:r>
            <a: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  <a:t>художественным образованием и воспитанием детей;</a:t>
            </a:r>
            <a:b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</a:br>
            <a: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  <a:t>     -формированием эстетического вкуса;</a:t>
            </a:r>
            <a:b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</a:br>
            <a: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  <a:t>     - нравственным воспитанием;</a:t>
            </a:r>
            <a:b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</a:br>
            <a: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  <a:t>    - развитием памяти, воображения, инициативности, речи;</a:t>
            </a:r>
            <a:b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</a:br>
            <a: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  <a:t>    - развитием коммуникативных качеств;</a:t>
            </a:r>
            <a:b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</a:br>
            <a: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  <a:t>   - созданием положительного эмоционального настроя, снятием          напряженности, решением конфликтных ситуаций через </a:t>
            </a:r>
          </a:p>
          <a:p>
            <a:pPr>
              <a:lnSpc>
                <a:spcPct val="80000"/>
              </a:lnSpc>
            </a:pPr>
            <a:r>
              <a:rPr lang="ru-RU" altLang="ru-RU" i="1" dirty="0">
                <a:solidFill>
                  <a:srgbClr val="990099"/>
                </a:solidFill>
                <a:latin typeface="Times New Roman" pitchFamily="18" charset="0"/>
              </a:rPr>
              <a:t>театральную игру.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332656"/>
            <a:ext cx="4824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kern="10" dirty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Актуальность проекта:</a:t>
            </a:r>
            <a:endParaRPr lang="ru-RU" sz="3200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00008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531803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222840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7884369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1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/>
          <a:stretch>
            <a:fillRect/>
          </a:stretch>
        </p:blipFill>
        <p:spPr>
          <a:xfrm>
            <a:off x="0" y="5343525"/>
            <a:ext cx="1166810" cy="151447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588607" y="3140968"/>
            <a:ext cx="50760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altLang="ru-RU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dirty="0">
                <a:solidFill>
                  <a:schemeClr val="accent2"/>
                </a:solidFill>
                <a:latin typeface="Arial Black" pitchFamily="34" charset="0"/>
              </a:rPr>
              <a:t>знакомство с театром, как видом       </a:t>
            </a:r>
          </a:p>
          <a:p>
            <a:r>
              <a:rPr lang="ru-RU" altLang="ru-RU" dirty="0">
                <a:solidFill>
                  <a:schemeClr val="accent2"/>
                </a:solidFill>
                <a:latin typeface="Arial Black" pitchFamily="34" charset="0"/>
              </a:rPr>
              <a:t>  искусства;</a:t>
            </a:r>
          </a:p>
          <a:p>
            <a:pPr>
              <a:buFontTx/>
              <a:buChar char="•"/>
            </a:pPr>
            <a:r>
              <a:rPr lang="ru-RU" altLang="ru-RU" dirty="0">
                <a:solidFill>
                  <a:schemeClr val="accent2"/>
                </a:solidFill>
                <a:latin typeface="Arial Black" pitchFamily="34" charset="0"/>
              </a:rPr>
              <a:t> подбор методической литературы по </a:t>
            </a:r>
          </a:p>
          <a:p>
            <a:r>
              <a:rPr lang="ru-RU" altLang="ru-RU" dirty="0">
                <a:solidFill>
                  <a:schemeClr val="accent2"/>
                </a:solidFill>
                <a:latin typeface="Arial Black" pitchFamily="34" charset="0"/>
              </a:rPr>
              <a:t>  театральной деятельности;</a:t>
            </a:r>
          </a:p>
          <a:p>
            <a:pPr>
              <a:buFontTx/>
              <a:buChar char="•"/>
            </a:pPr>
            <a:r>
              <a:rPr lang="ru-RU" altLang="ru-RU" dirty="0">
                <a:solidFill>
                  <a:schemeClr val="accent2"/>
                </a:solidFill>
                <a:latin typeface="Arial Black" pitchFamily="34" charset="0"/>
              </a:rPr>
              <a:t> подбор репертуара для просмотра </a:t>
            </a:r>
          </a:p>
          <a:p>
            <a:r>
              <a:rPr lang="ru-RU" altLang="ru-RU" dirty="0">
                <a:solidFill>
                  <a:schemeClr val="accent2"/>
                </a:solidFill>
                <a:latin typeface="Arial Black" pitchFamily="34" charset="0"/>
              </a:rPr>
              <a:t>  кукольных и драматических спектаклей;</a:t>
            </a:r>
          </a:p>
          <a:p>
            <a:pPr>
              <a:buFontTx/>
              <a:buChar char="•"/>
            </a:pPr>
            <a:r>
              <a:rPr lang="ru-RU" altLang="ru-RU" dirty="0">
                <a:solidFill>
                  <a:schemeClr val="accent2"/>
                </a:solidFill>
                <a:latin typeface="Arial Black" pitchFamily="34" charset="0"/>
              </a:rPr>
              <a:t> разработка проекта. </a:t>
            </a:r>
            <a:endParaRPr lang="ru-RU" altLang="ru-RU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83717" y="1399995"/>
            <a:ext cx="49167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kern="10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Этап №1</a:t>
            </a:r>
          </a:p>
          <a:p>
            <a:pPr algn="ctr"/>
            <a:r>
              <a:rPr lang="ru-RU" sz="4800" b="1" kern="10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теоретический 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35032" y="476672"/>
            <a:ext cx="53832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ЭТАПЫ ПРОЕКТА </a:t>
            </a:r>
            <a:endParaRPr lang="ru-RU" sz="60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563539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3ca7e73af1c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18" y="116632"/>
            <a:ext cx="8024250" cy="657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2060848"/>
            <a:ext cx="56474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CC0000"/>
                </a:solidFill>
              </a:rPr>
              <a:t>Выполнение проекта: </a:t>
            </a:r>
          </a:p>
          <a:p>
            <a:r>
              <a:rPr lang="ru-RU" altLang="ru-RU" sz="2000" b="1" dirty="0">
                <a:solidFill>
                  <a:srgbClr val="006600"/>
                </a:solidFill>
              </a:rPr>
              <a:t>        практическая деятельность</a:t>
            </a:r>
            <a:r>
              <a:rPr lang="ru-RU" altLang="ru-RU" sz="2000" b="1" dirty="0">
                <a:solidFill>
                  <a:srgbClr val="CC000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ru-RU" altLang="ru-RU" sz="2000" b="1" dirty="0">
                <a:solidFill>
                  <a:srgbClr val="CC0000"/>
                </a:solidFill>
              </a:rPr>
              <a:t> приобретение, установка оборудования </a:t>
            </a:r>
          </a:p>
          <a:p>
            <a:r>
              <a:rPr lang="ru-RU" altLang="ru-RU" sz="2000" b="1" dirty="0">
                <a:solidFill>
                  <a:srgbClr val="006600"/>
                </a:solidFill>
              </a:rPr>
              <a:t>  </a:t>
            </a:r>
            <a:r>
              <a:rPr lang="ru-RU" altLang="ru-RU" sz="2000" b="1" dirty="0">
                <a:solidFill>
                  <a:srgbClr val="CC0000"/>
                </a:solidFill>
              </a:rPr>
              <a:t>для детского театра;</a:t>
            </a:r>
          </a:p>
          <a:p>
            <a:r>
              <a:rPr lang="ru-RU" altLang="ru-RU" sz="2000" b="1" dirty="0">
                <a:solidFill>
                  <a:srgbClr val="CC0000"/>
                </a:solidFill>
              </a:rPr>
              <a:t>- изготовление костюмов;</a:t>
            </a:r>
          </a:p>
          <a:p>
            <a:r>
              <a:rPr lang="ru-RU" altLang="ru-RU" sz="2000" b="1" dirty="0">
                <a:solidFill>
                  <a:srgbClr val="CC0000"/>
                </a:solidFill>
              </a:rPr>
              <a:t>- разучивание ролей;</a:t>
            </a:r>
          </a:p>
          <a:p>
            <a:pPr>
              <a:buFontTx/>
              <a:buChar char="-"/>
            </a:pPr>
            <a:r>
              <a:rPr lang="ru-RU" altLang="ru-RU" sz="2000" b="1" dirty="0">
                <a:solidFill>
                  <a:srgbClr val="CC0000"/>
                </a:solidFill>
              </a:rPr>
              <a:t> мероприятия по театрализованной  </a:t>
            </a:r>
          </a:p>
          <a:p>
            <a:r>
              <a:rPr lang="ru-RU" altLang="ru-RU" sz="2000" b="1" dirty="0">
                <a:solidFill>
                  <a:srgbClr val="CC0000"/>
                </a:solidFill>
              </a:rPr>
              <a:t>  деятельности (драматизация,  </a:t>
            </a:r>
          </a:p>
          <a:p>
            <a:r>
              <a:rPr lang="ru-RU" altLang="ru-RU" sz="2000" b="1" dirty="0">
                <a:solidFill>
                  <a:srgbClr val="CC0000"/>
                </a:solidFill>
              </a:rPr>
              <a:t>  инсценировки, </a:t>
            </a:r>
          </a:p>
          <a:p>
            <a:r>
              <a:rPr lang="ru-RU" altLang="ru-RU" sz="2000" b="1" dirty="0">
                <a:solidFill>
                  <a:srgbClr val="CC0000"/>
                </a:solidFill>
              </a:rPr>
              <a:t>  развлечения и др.) </a:t>
            </a:r>
            <a:endParaRPr lang="ru-RU" altLang="ru-RU" sz="2000" b="1" dirty="0">
              <a:solidFill>
                <a:srgbClr val="CC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0680" y="476672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Этап № 2</a:t>
            </a:r>
          </a:p>
          <a:p>
            <a:pPr algn="ctr"/>
            <a:r>
              <a:rPr lang="ru-RU" sz="44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практический </a:t>
            </a:r>
            <a:endParaRPr lang="ru-RU" sz="44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4088138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393031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8064896" cy="643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20944234">
            <a:off x="926204" y="698971"/>
            <a:ext cx="55334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Этап № 3</a:t>
            </a:r>
          </a:p>
          <a:p>
            <a:pPr algn="ctr"/>
            <a:r>
              <a:rPr lang="ru-RU" sz="48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заключительный </a:t>
            </a:r>
            <a:endParaRPr lang="ru-RU" sz="48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57118" y="2397936"/>
            <a:ext cx="41177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Итоги работы</a:t>
            </a:r>
            <a:r>
              <a:rPr lang="ru-RU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: </a:t>
            </a:r>
            <a:endParaRPr lang="ru-RU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403784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презентация проекта </a:t>
            </a:r>
            <a:endParaRPr lang="ru-RU" sz="54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814002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160024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7126"/>
            <a:ext cx="8136904" cy="647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94012" y="241333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 sz="2400" dirty="0">
                <a:solidFill>
                  <a:srgbClr val="CC0000"/>
                </a:solidFill>
                <a:latin typeface="Arial Black" pitchFamily="34" charset="0"/>
              </a:rPr>
              <a:t>Принцип организации личностно-ориентированного взаимодействия. </a:t>
            </a:r>
          </a:p>
          <a:p>
            <a:pPr>
              <a:buFontTx/>
              <a:buChar char="•"/>
            </a:pPr>
            <a:r>
              <a:rPr lang="ru-RU" altLang="ru-RU" sz="2400" dirty="0">
                <a:solidFill>
                  <a:schemeClr val="accent2"/>
                </a:solidFill>
                <a:latin typeface="Arial Black" pitchFamily="34" charset="0"/>
              </a:rPr>
              <a:t>Принцип интеграции.</a:t>
            </a:r>
          </a:p>
          <a:p>
            <a:pPr>
              <a:buFontTx/>
              <a:buChar char="•"/>
            </a:pPr>
            <a:r>
              <a:rPr lang="ru-RU" altLang="ru-RU" sz="2400" dirty="0">
                <a:solidFill>
                  <a:srgbClr val="006600"/>
                </a:solidFill>
                <a:latin typeface="Arial Black" pitchFamily="34" charset="0"/>
              </a:rPr>
              <a:t>Принцип координации.</a:t>
            </a:r>
            <a:r>
              <a:rPr lang="ru-RU" altLang="ru-RU" sz="2400" dirty="0">
                <a:solidFill>
                  <a:srgbClr val="000066"/>
                </a:solidFill>
                <a:latin typeface="Arial Black" pitchFamily="34" charset="0"/>
              </a:rPr>
              <a:t> </a:t>
            </a:r>
          </a:p>
          <a:p>
            <a:pPr>
              <a:buFontTx/>
              <a:buChar char="•"/>
            </a:pPr>
            <a:r>
              <a:rPr lang="ru-RU" altLang="ru-RU" sz="2400" dirty="0">
                <a:solidFill>
                  <a:srgbClr val="660066"/>
                </a:solidFill>
                <a:latin typeface="Arial Black" pitchFamily="34" charset="0"/>
              </a:rPr>
              <a:t>Принцип возрастной </a:t>
            </a:r>
            <a:r>
              <a:rPr lang="ru-RU" altLang="ru-RU" sz="2400" dirty="0" err="1">
                <a:solidFill>
                  <a:srgbClr val="660066"/>
                </a:solidFill>
                <a:latin typeface="Arial Black" pitchFamily="34" charset="0"/>
              </a:rPr>
              <a:t>адресованности</a:t>
            </a:r>
            <a:endParaRPr lang="ru-RU" altLang="ru-RU" sz="2400" dirty="0">
              <a:solidFill>
                <a:srgbClr val="660066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908720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kern="10" dirty="0"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Принципы:</a:t>
            </a:r>
            <a:endParaRPr lang="ru-RU" sz="5400" kern="10" dirty="0">
              <a:ln w="28575">
                <a:solidFill>
                  <a:schemeClr val="accent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995799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12687924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69" y="192843"/>
            <a:ext cx="8064895" cy="642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3848" y="1268760"/>
            <a:ext cx="316835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i="1" dirty="0">
                <a:latin typeface="Monotype Corsiva" pitchFamily="66" charset="0"/>
              </a:rPr>
              <a:t>- </a:t>
            </a:r>
            <a:r>
              <a:rPr lang="ru-RU" altLang="ru-RU" sz="1600" b="1" i="1" dirty="0">
                <a:latin typeface="Times New Roman" pitchFamily="18" charset="0"/>
              </a:rPr>
              <a:t>творческая деятельность (игровое творчество, песенное, танцевальное, импровизация на детских музыкальных инструментах);</a:t>
            </a:r>
            <a:br>
              <a:rPr lang="ru-RU" altLang="ru-RU" sz="1600" b="1" i="1" dirty="0">
                <a:latin typeface="Times New Roman" pitchFamily="18" charset="0"/>
              </a:rPr>
            </a:br>
            <a:r>
              <a:rPr lang="ru-RU" altLang="ru-RU" sz="1600" b="1" i="1" dirty="0">
                <a:latin typeface="Times New Roman" pitchFamily="18" charset="0"/>
              </a:rPr>
              <a:t>- игры-драматизации;</a:t>
            </a:r>
            <a:br>
              <a:rPr lang="ru-RU" altLang="ru-RU" sz="1600" b="1" i="1" dirty="0">
                <a:latin typeface="Times New Roman" pitchFamily="18" charset="0"/>
              </a:rPr>
            </a:br>
            <a:r>
              <a:rPr lang="ru-RU" altLang="ru-RU" sz="1600" b="1" i="1" dirty="0">
                <a:latin typeface="Times New Roman" pitchFamily="18" charset="0"/>
              </a:rPr>
              <a:t>- беседы после просмотра спектаклей;</a:t>
            </a:r>
            <a:br>
              <a:rPr lang="ru-RU" altLang="ru-RU" sz="1600" b="1" i="1" dirty="0">
                <a:latin typeface="Times New Roman" pitchFamily="18" charset="0"/>
              </a:rPr>
            </a:br>
            <a:r>
              <a:rPr lang="ru-RU" altLang="ru-RU" sz="1600" b="1" i="1" dirty="0">
                <a:latin typeface="Times New Roman" pitchFamily="18" charset="0"/>
              </a:rPr>
              <a:t>- упражнения по дикции;</a:t>
            </a:r>
            <a:br>
              <a:rPr lang="ru-RU" altLang="ru-RU" sz="1600" b="1" i="1" dirty="0">
                <a:latin typeface="Times New Roman" pitchFamily="18" charset="0"/>
              </a:rPr>
            </a:br>
            <a:r>
              <a:rPr lang="ru-RU" altLang="ru-RU" sz="1600" b="1" i="1" dirty="0">
                <a:latin typeface="Times New Roman" pitchFamily="18" charset="0"/>
              </a:rPr>
              <a:t>- игры-превращения;</a:t>
            </a:r>
            <a:br>
              <a:rPr lang="ru-RU" altLang="ru-RU" sz="1600" b="1" i="1" dirty="0">
                <a:latin typeface="Times New Roman" pitchFamily="18" charset="0"/>
              </a:rPr>
            </a:br>
            <a:r>
              <a:rPr lang="ru-RU" altLang="ru-RU" sz="1600" b="1" i="1" dirty="0">
                <a:latin typeface="Times New Roman" pitchFamily="18" charset="0"/>
              </a:rPr>
              <a:t>- упражнения на развитие мимики, детской пластики элементы искусства пантомимы;</a:t>
            </a:r>
            <a:br>
              <a:rPr lang="ru-RU" altLang="ru-RU" sz="1600" b="1" i="1" dirty="0">
                <a:latin typeface="Times New Roman" pitchFamily="18" charset="0"/>
              </a:rPr>
            </a:br>
            <a:r>
              <a:rPr lang="ru-RU" altLang="ru-RU" sz="1600" b="1" i="1" dirty="0">
                <a:latin typeface="Times New Roman" pitchFamily="18" charset="0"/>
              </a:rPr>
              <a:t>- театральные этюды;</a:t>
            </a:r>
            <a:br>
              <a:rPr lang="ru-RU" altLang="ru-RU" sz="1600" b="1" i="1" dirty="0">
                <a:latin typeface="Times New Roman" pitchFamily="18" charset="0"/>
              </a:rPr>
            </a:br>
            <a:r>
              <a:rPr lang="ru-RU" altLang="ru-RU" sz="1600" b="1" i="1" dirty="0">
                <a:latin typeface="Times New Roman" pitchFamily="18" charset="0"/>
              </a:rPr>
              <a:t>- репетиции и обыгрывание сказок и инсценировок. </a:t>
            </a:r>
            <a:endParaRPr lang="ru-RU" altLang="ru-RU" sz="1600" b="1" i="1" dirty="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07771"/>
            <a:ext cx="56166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Методы и приемы:</a:t>
            </a:r>
            <a:endParaRPr lang="ru-RU" sz="4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6915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363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4</cp:revision>
  <dcterms:modified xsi:type="dcterms:W3CDTF">2015-01-20T20:58:50Z</dcterms:modified>
</cp:coreProperties>
</file>