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CB59B-10B8-4B85-9C03-3EA2C2D69560}" type="datetimeFigureOut">
              <a:rPr lang="ru-RU" smtClean="0"/>
              <a:pPr/>
              <a:t>18.03.2010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1582FE7-3AA9-4383-AF80-B0900F21FC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CB59B-10B8-4B85-9C03-3EA2C2D69560}" type="datetimeFigureOut">
              <a:rPr lang="ru-RU" smtClean="0"/>
              <a:pPr/>
              <a:t>18.03.2010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82FE7-3AA9-4383-AF80-B0900F21FC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CB59B-10B8-4B85-9C03-3EA2C2D69560}" type="datetimeFigureOut">
              <a:rPr lang="ru-RU" smtClean="0"/>
              <a:pPr/>
              <a:t>18.03.2010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82FE7-3AA9-4383-AF80-B0900F21FC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CB59B-10B8-4B85-9C03-3EA2C2D69560}" type="datetimeFigureOut">
              <a:rPr lang="ru-RU" smtClean="0"/>
              <a:pPr/>
              <a:t>18.03.2010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1582FE7-3AA9-4383-AF80-B0900F21FC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CB59B-10B8-4B85-9C03-3EA2C2D69560}" type="datetimeFigureOut">
              <a:rPr lang="ru-RU" smtClean="0"/>
              <a:pPr/>
              <a:t>18.03.2010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82FE7-3AA9-4383-AF80-B0900F21FCB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CB59B-10B8-4B85-9C03-3EA2C2D69560}" type="datetimeFigureOut">
              <a:rPr lang="ru-RU" smtClean="0"/>
              <a:pPr/>
              <a:t>18.03.2010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82FE7-3AA9-4383-AF80-B0900F21FC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CB59B-10B8-4B85-9C03-3EA2C2D69560}" type="datetimeFigureOut">
              <a:rPr lang="ru-RU" smtClean="0"/>
              <a:pPr/>
              <a:t>18.03.2010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1582FE7-3AA9-4383-AF80-B0900F21FCB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CB59B-10B8-4B85-9C03-3EA2C2D69560}" type="datetimeFigureOut">
              <a:rPr lang="ru-RU" smtClean="0"/>
              <a:pPr/>
              <a:t>18.03.2010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82FE7-3AA9-4383-AF80-B0900F21FC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CB59B-10B8-4B85-9C03-3EA2C2D69560}" type="datetimeFigureOut">
              <a:rPr lang="ru-RU" smtClean="0"/>
              <a:pPr/>
              <a:t>18.03.2010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82FE7-3AA9-4383-AF80-B0900F21FC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CB59B-10B8-4B85-9C03-3EA2C2D69560}" type="datetimeFigureOut">
              <a:rPr lang="ru-RU" smtClean="0"/>
              <a:pPr/>
              <a:t>18.03.2010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82FE7-3AA9-4383-AF80-B0900F21FC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CB59B-10B8-4B85-9C03-3EA2C2D69560}" type="datetimeFigureOut">
              <a:rPr lang="ru-RU" smtClean="0"/>
              <a:pPr/>
              <a:t>18.03.2010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82FE7-3AA9-4383-AF80-B0900F21FCB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5CB59B-10B8-4B85-9C03-3EA2C2D69560}" type="datetimeFigureOut">
              <a:rPr lang="ru-RU" smtClean="0"/>
              <a:pPr/>
              <a:t>18.03.2010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1582FE7-3AA9-4383-AF80-B0900F21FCB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yandex.ru/search?p=0&amp;ed=1&amp;text=%D0%B6%D0%B0%D0%BD%20-%20%D0%B6%D0%B0%D0%BA%20%D1%80%D1%83%D1%81%D1%81%D0%BE%20%D1%84%D0%BE%D1%82%D0%BE&amp;spsite=fake-051-1074575.ru&amp;img_url=works.tarefer.ru/91/100787/pics/image001.jpg&amp;rpt=simage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images.yandex.ru/search?p=2&amp;text=%D0%B8%D0%BE%D0%B3%D0%B0%D0%BD%D0%BD%20%D1%84%D1%80%D0%B8%D0%B4%D1%80%D0%B8%D1%85%20%D0%B3%D0%B5%D1%80%D0%B1%D0%B0%D1%80%D1%82%20%D1%84%D0%BE%D1%82%D0%BE&amp;spsite=fake-009-1400143.ru&amp;img_url=bse.sci-lib.com/a_pictures/10/00/285066044.jpg&amp;rpt=simage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persona.rin.ru/images/37645.jpg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219200" y="714356"/>
            <a:ext cx="6858000" cy="1214446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</a:rPr>
              <a:t>Великие педагоги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81000" y="2500306"/>
            <a:ext cx="8458200" cy="4071966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</a:rPr>
              <a:t>Благодаря чему становится воспитатель, учитель человеком, вдохновляющим других людей? Только благодаря познанию и никогда не прекращающемуся стремлению человека, для которого каждый период его жизни является высшей ступенью образования и который одушевлён непреодолимым влечением воспитывать и образовывать детей.</a:t>
            </a:r>
            <a:endParaRPr lang="ru-RU" b="1" dirty="0" smtClean="0">
              <a:solidFill>
                <a:schemeClr val="tx1"/>
              </a:solidFill>
            </a:endParaRPr>
          </a:p>
          <a:p>
            <a:pPr algn="ctr"/>
            <a:r>
              <a:rPr lang="ru-RU" b="1" i="1" dirty="0" smtClean="0">
                <a:solidFill>
                  <a:schemeClr val="tx1"/>
                </a:solidFill>
              </a:rPr>
              <a:t>Лишь до тех пор являешься способным давать образование другим, пока продолжаешь работать над собственным образованием.</a:t>
            </a:r>
            <a:endParaRPr lang="ru-RU" b="1" dirty="0" smtClean="0">
              <a:solidFill>
                <a:schemeClr val="tx1"/>
              </a:solidFill>
            </a:endParaRPr>
          </a:p>
          <a:p>
            <a:pPr algn="ctr"/>
            <a:r>
              <a:rPr lang="ru-RU" b="1" i="1" dirty="0" smtClean="0">
                <a:solidFill>
                  <a:schemeClr val="tx1"/>
                </a:solidFill>
              </a:rPr>
              <a:t>А. </a:t>
            </a:r>
            <a:r>
              <a:rPr lang="ru-RU" b="1" i="1" dirty="0" err="1" smtClean="0">
                <a:solidFill>
                  <a:schemeClr val="tx1"/>
                </a:solidFill>
              </a:rPr>
              <a:t>Дистервег</a:t>
            </a:r>
            <a:r>
              <a:rPr lang="ru-RU" b="1" i="1" dirty="0" smtClean="0">
                <a:solidFill>
                  <a:schemeClr val="tx1"/>
                </a:solidFill>
              </a:rPr>
              <a:t>.</a:t>
            </a:r>
            <a:endParaRPr lang="ru-RU" b="1" dirty="0" smtClean="0">
              <a:solidFill>
                <a:schemeClr val="tx1"/>
              </a:solidFill>
            </a:endParaRPr>
          </a:p>
          <a:p>
            <a:pPr algn="ctr"/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785818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chemeClr val="accent3">
                    <a:lumMod val="50000"/>
                  </a:schemeClr>
                </a:solidFill>
              </a:rPr>
              <a:t>Жан – Жак </a:t>
            </a:r>
            <a:r>
              <a:rPr lang="ru-RU" sz="5400" b="1" dirty="0" err="1" smtClean="0">
                <a:solidFill>
                  <a:schemeClr val="accent3">
                    <a:lumMod val="50000"/>
                  </a:schemeClr>
                </a:solidFill>
              </a:rPr>
              <a:t>руссо</a:t>
            </a:r>
            <a:r>
              <a:rPr lang="ru-RU" sz="54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>(1712 – 1778)</a:t>
            </a:r>
            <a:r>
              <a:rPr lang="ru-RU" sz="54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ru-RU" sz="5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http://im2-tub.yandex.net/i?id=72656407&amp;tov=2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214546" y="1428737"/>
            <a:ext cx="4429155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928694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</a:rPr>
              <a:t>Педагогические принципы</a:t>
            </a:r>
            <a:endParaRPr lang="ru-RU" sz="4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089548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1. Содержание и методика обучения должны способствовать развитию самодеятельности и активности ученика. Ученика в процессе обучения всегда надо ставить в положение исследователя, который сам как бы открывает научные истины. «Пусть он, — писал Руссо, — достигает знания не через вас, а через самого себя, пусть он не заучивает науку, а выдумывает ее сам».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2. Знания следует получать не из книг, а из жизни. Книжный характер обучения, оторванность от жизни, от практики — недопустимы и губительны.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3. Надо учить всех не одному и тому же, а учить тому, что интересно именно конкретному человеку, что соответствует его наклонностям, тогда ребенок будет активен в своем развитии и обучении.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4. Необходимо развивать у ученика наблюдательность, активность, самостоятельность суждений на основе непосредственного общения с природой, жизнью, практикой.</a:t>
            </a:r>
          </a:p>
          <a:p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92869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300" b="1" dirty="0" smtClean="0">
                <a:solidFill>
                  <a:schemeClr val="accent3">
                    <a:lumMod val="50000"/>
                  </a:schemeClr>
                </a:solidFill>
              </a:rPr>
              <a:t>Генрих </a:t>
            </a:r>
            <a:r>
              <a:rPr lang="ru-RU" sz="5300" b="1" dirty="0" err="1" smtClean="0">
                <a:solidFill>
                  <a:schemeClr val="accent3">
                    <a:lumMod val="50000"/>
                  </a:schemeClr>
                </a:solidFill>
              </a:rPr>
              <a:t>песталоцци</a:t>
            </a:r>
            <a:r>
              <a:rPr lang="ru-RU" sz="53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>(1746 – 1827)</a:t>
            </a:r>
            <a:endParaRPr lang="ru-RU" sz="4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http://ryabov-kozel.narod.ru/dict/pp_091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5984" y="1571612"/>
            <a:ext cx="4143404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1000132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</a:rPr>
              <a:t>Педагогические принципы</a:t>
            </a:r>
            <a:endParaRPr lang="ru-RU" sz="4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089548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1. Всякое обучение должно основываться на наблюдении и опыте и лишь затем подниматься к выводам и обобщениям.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2. Процесс обучения должен строиться путем последовательного перехода от части к целому.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3. Основой обучения является наглядность. Без применения наглядности нельзя добиться правильных представлений, развития мышления и речи.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4. Необходимо бороться с </a:t>
            </a:r>
            <a:r>
              <a:rPr lang="ru-RU" b="1" dirty="0" err="1" smtClean="0">
                <a:solidFill>
                  <a:schemeClr val="tx1"/>
                </a:solidFill>
              </a:rPr>
              <a:t>вербализмом</a:t>
            </a:r>
            <a:r>
              <a:rPr lang="ru-RU" b="1" dirty="0" smtClean="0">
                <a:solidFill>
                  <a:schemeClr val="tx1"/>
                </a:solidFill>
              </a:rPr>
              <a:t>, «словесной рассудочностью образования, способной формировать только пустых болтунов».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5. Обучение должно способствовать накоплению знаний и в то же время развивать умственные способности, мышление человека.</a:t>
            </a:r>
          </a:p>
          <a:p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108111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Иоганн Фридрих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</a:rPr>
              <a:t>гербарт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(1776 – 1841)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http://im7-tub.yandex.net/i?id=14800428&amp;tov=7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571736" y="1643050"/>
            <a:ext cx="4000528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1081110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</a:rPr>
              <a:t>Педагогические принципы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14422"/>
            <a:ext cx="8686800" cy="5643578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sz="2000" b="1" dirty="0" smtClean="0">
                <a:solidFill>
                  <a:schemeClr val="tx1"/>
                </a:solidFill>
              </a:rPr>
              <a:t>Во главу угла процесса воспитания ставилось волеизъявление личности. Этот нравственный процесс в идеале должен соответствовать пяти главным критериям: внутренняя свобода, совершенствование, благожелательность, законность, справедливость. </a:t>
            </a:r>
          </a:p>
          <a:p>
            <a:r>
              <a:rPr lang="ru-RU" sz="2000" b="1" dirty="0" smtClean="0">
                <a:solidFill>
                  <a:schemeClr val="tx1"/>
                </a:solidFill>
              </a:rPr>
              <a:t>Центральный тезис рассуждений </a:t>
            </a:r>
            <a:r>
              <a:rPr lang="ru-RU" sz="2000" b="1" dirty="0" err="1" smtClean="0">
                <a:solidFill>
                  <a:schemeClr val="tx1"/>
                </a:solidFill>
              </a:rPr>
              <a:t>Гербарта</a:t>
            </a:r>
            <a:r>
              <a:rPr lang="ru-RU" sz="2000" b="1" dirty="0" smtClean="0">
                <a:solidFill>
                  <a:schemeClr val="tx1"/>
                </a:solidFill>
              </a:rPr>
              <a:t> – формирование нравственного человека. Это - ядро идеи о развитии всех способностей человека. По </a:t>
            </a:r>
            <a:r>
              <a:rPr lang="ru-RU" sz="2000" b="1" dirty="0" err="1" smtClean="0">
                <a:solidFill>
                  <a:schemeClr val="tx1"/>
                </a:solidFill>
              </a:rPr>
              <a:t>Гербарту</a:t>
            </a:r>
            <a:r>
              <a:rPr lang="ru-RU" sz="2000" b="1" dirty="0" smtClean="0">
                <a:solidFill>
                  <a:schemeClr val="tx1"/>
                </a:solidFill>
              </a:rPr>
              <a:t>, воспитание должно создавать гармонию между волеизъявлением и выработкой многосторонних интересов. Пути достижения этой гармонии (задачи воспитания):  управление, которое поддерживает порядок и уничтожает природную, первобытную необузданность, через это питомец входит в сферу разумной человеческой свободы. </a:t>
            </a:r>
          </a:p>
          <a:p>
            <a:r>
              <a:rPr lang="ru-RU" sz="2000" dirty="0" smtClean="0"/>
              <a:t> </a:t>
            </a:r>
            <a:r>
              <a:rPr lang="ru-RU" sz="2000" b="1" dirty="0" smtClean="0">
                <a:solidFill>
                  <a:schemeClr val="tx1"/>
                </a:solidFill>
              </a:rPr>
              <a:t>Были определены четыре ступени: ясность (активность учителя - преподнесение учебного материала), ассоциации (возникновение ассоциаций у учащихся - активность учащихся), система (приведение знаний в систему - активность учителя), метод (применение знаний на практике - активность учащихся).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1357298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accent3">
                    <a:lumMod val="50000"/>
                  </a:schemeClr>
                </a:solidFill>
              </a:rPr>
              <a:t>Адольф </a:t>
            </a:r>
            <a:r>
              <a:rPr lang="ru-RU" sz="4400" b="1" dirty="0" err="1" smtClean="0">
                <a:solidFill>
                  <a:schemeClr val="accent3">
                    <a:lumMod val="50000"/>
                  </a:schemeClr>
                </a:solidFill>
              </a:rPr>
              <a:t>вильгельм</a:t>
            </a:r>
            <a:r>
              <a:rPr lang="ru-RU" sz="44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4400" b="1" dirty="0" err="1" smtClean="0">
                <a:solidFill>
                  <a:schemeClr val="accent3">
                    <a:lumMod val="50000"/>
                  </a:schemeClr>
                </a:solidFill>
              </a:rPr>
              <a:t>дистервег</a:t>
            </a:r>
            <a:r>
              <a:rPr lang="ru-RU" sz="4400" b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44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(1790 – 1866)</a:t>
            </a:r>
            <a:endParaRPr lang="ru-RU" sz="4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i-main-pic" descr="Картинка 1 из 4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500298" y="1714488"/>
            <a:ext cx="3857652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857256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</a:rPr>
              <a:t>Педагогические принципы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 </a:t>
            </a:r>
            <a:r>
              <a:rPr lang="ru-RU" sz="2800" b="1" dirty="0" smtClean="0">
                <a:solidFill>
                  <a:schemeClr val="tx1"/>
                </a:solidFill>
              </a:rPr>
              <a:t>выступал против формализма и схоластики обучения, ничтожного круга сообщаемых знаний, подавления интереса к самостоятельности. </a:t>
            </a:r>
          </a:p>
          <a:p>
            <a:r>
              <a:rPr lang="ru-RU" sz="2800" b="1" dirty="0" smtClean="0">
                <a:solidFill>
                  <a:schemeClr val="tx1"/>
                </a:solidFill>
              </a:rPr>
              <a:t>забота о народной школе как школе развития у детей самостоятельного мышления, активности, а также стремление найти пути подготовки учителей для такой школы.</a:t>
            </a:r>
          </a:p>
          <a:p>
            <a:r>
              <a:rPr lang="ru-RU" sz="2800" b="1" dirty="0" smtClean="0">
                <a:solidFill>
                  <a:schemeClr val="tx1"/>
                </a:solidFill>
              </a:rPr>
              <a:t>выступал за обновление школьного образования, пропагандировал эти идеи через педагогическую печать, стоял у истоков создания профессиональных объединений учительства.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43</TotalTime>
  <Words>545</Words>
  <Application>Microsoft Office PowerPoint</Application>
  <PresentationFormat>Экран (4:3)</PresentationFormat>
  <Paragraphs>27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Великие педагоги</vt:lpstr>
      <vt:lpstr>Жан – Жак руссо (1712 – 1778) </vt:lpstr>
      <vt:lpstr>Педагогические принципы</vt:lpstr>
      <vt:lpstr>Генрих песталоцци (1746 – 1827)</vt:lpstr>
      <vt:lpstr>Педагогические принципы</vt:lpstr>
      <vt:lpstr>Иоганн Фридрих гербарт (1776 – 1841)</vt:lpstr>
      <vt:lpstr>Педагогические принципы</vt:lpstr>
      <vt:lpstr>Адольф вильгельм дистервег (1790 – 1866)</vt:lpstr>
      <vt:lpstr>Педагогические принципы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Великие педаг</dc:title>
  <dc:creator>123</dc:creator>
  <cp:lastModifiedBy>123</cp:lastModifiedBy>
  <cp:revision>25</cp:revision>
  <dcterms:created xsi:type="dcterms:W3CDTF">2010-03-17T18:16:38Z</dcterms:created>
  <dcterms:modified xsi:type="dcterms:W3CDTF">2010-03-18T14:29:52Z</dcterms:modified>
</cp:coreProperties>
</file>