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72" r:id="rId15"/>
    <p:sldId id="280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65" autoAdjust="0"/>
    <p:restoredTop sz="98658" autoAdjust="0"/>
  </p:normalViewPr>
  <p:slideViewPr>
    <p:cSldViewPr>
      <p:cViewPr varScale="1">
        <p:scale>
          <a:sx n="73" d="100"/>
          <a:sy n="73" d="100"/>
        </p:scale>
        <p:origin x="-135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9D8485-B6E9-4775-8A2D-E58C36ECBDB9}" type="datetimeFigureOut">
              <a:rPr lang="ru-RU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700588-3B49-426B-8566-B0F2689276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6F0CE3-74B9-4BD0-910C-C993346C5F2C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3B1B4-0558-4B0E-93EC-B2CD137B93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F1F314-5B69-4A45-BA8C-94EC1A4D9E9C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680E3-1A22-4C38-A894-0FEF22F1BE0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4020E6-2A93-4CB2-81DF-F86EBD0E823E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91D2D-19B1-44FF-A5BE-D422B92EE1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51F2EB-2760-46B2-B744-AB60F55C7CC8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E3AE9-E3EC-45ED-944D-9D96B9AF96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6BC3E2-7BE5-40ED-9DAF-226D6FF7D317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8BDA75E0-75CE-4DCA-81AA-762F7B5828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A8DD0A-1ECB-41C4-8557-E3CE04EADAD9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F4943-24C7-4FEB-90CF-6E1C3BDEEFC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C10914-C350-4F48-A372-B515DB7AC488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838BA-9C4F-4974-9966-3C19A9EC7E3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A51751-8848-4C4A-BE8D-1351FBFA77E0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C4887-119B-4101-B970-72E373E5A9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928EA3-68C3-43CF-898C-F3005E8EE932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2E4EB-EEFE-4E4D-8E3B-AC29407DD0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4CA1C7-9892-4590-B32C-BC44AB996159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D6246-8955-455D-B4D3-06E6257A67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C82F9F-93C6-4980-8EC3-F8FC31C45A32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B818D-BE78-486A-AEED-8BCEDFEE870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7259F85-9A08-43CE-828B-90980A4FFB14}" type="datetimeFigureOut">
              <a:rPr lang="ru-RU" smtClean="0"/>
              <a:pPr>
                <a:defRPr/>
              </a:pPr>
              <a:t>06.12.2014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E754041-991D-44A0-B30E-D7E710FAB4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amond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preschool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17cda630bc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6058"/>
            <a:ext cx="3286125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-251639"/>
            <a:ext cx="8929688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/>
            <a:r>
              <a:rPr lang="ru-RU" sz="3600" b="1" i="1" dirty="0" smtClean="0">
                <a:solidFill>
                  <a:srgbClr val="0000FF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        </a:t>
            </a:r>
            <a:r>
              <a:rPr lang="ru-RU" b="1" i="1" dirty="0" smtClean="0">
                <a:solidFill>
                  <a:srgbClr val="0000FF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</a:t>
            </a:r>
            <a:r>
              <a:rPr lang="ru-RU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Муниципальное дошкольное образовательное учреждение </a:t>
            </a:r>
          </a:p>
          <a:p>
            <a:pPr indent="342900" algn="ctr"/>
            <a:r>
              <a:rPr lang="ru-RU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детский сад №4 </a:t>
            </a:r>
            <a:r>
              <a:rPr lang="ru-RU" b="1" i="1" dirty="0" err="1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Карталинский</a:t>
            </a:r>
            <a:r>
              <a:rPr lang="ru-RU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район</a:t>
            </a:r>
            <a:r>
              <a:rPr lang="ru-RU" b="1" i="1" dirty="0" smtClean="0">
                <a:solidFill>
                  <a:srgbClr val="0000FF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              </a:t>
            </a:r>
          </a:p>
          <a:p>
            <a:pPr indent="342900" algn="ctr"/>
            <a:r>
              <a:rPr lang="ru-RU" sz="40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ПРОЕКТ</a:t>
            </a:r>
            <a:r>
              <a:rPr lang="ru-RU" sz="66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</a:t>
            </a:r>
            <a:r>
              <a:rPr lang="ru-RU" sz="36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     </a:t>
            </a:r>
            <a:endParaRPr lang="ru-RU" sz="3600" b="1" i="1" dirty="0">
              <a:solidFill>
                <a:srgbClr val="0000FF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algn="ctr" eaLnBrk="0" hangingPunct="0"/>
            <a:r>
              <a:rPr lang="ru-RU" sz="3600" b="1" i="1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         </a:t>
            </a:r>
            <a:r>
              <a:rPr lang="ru-RU" sz="48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«</a:t>
            </a:r>
            <a:r>
              <a:rPr lang="ru-RU" sz="4800" b="1" i="1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МАГАЗИН ИГРУШЕК</a:t>
            </a:r>
            <a:r>
              <a:rPr lang="ru-RU" sz="48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»</a:t>
            </a:r>
            <a:endParaRPr lang="en-US" sz="4800" b="1" i="1" dirty="0" smtClean="0">
              <a:solidFill>
                <a:srgbClr val="0000FF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algn="ctr" eaLnBrk="0" hangingPunct="0"/>
            <a:r>
              <a:rPr lang="ru-RU" sz="48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д</a:t>
            </a:r>
            <a:r>
              <a:rPr lang="ru-RU" sz="4800" b="1" i="1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ля детей 1 младшей группы</a:t>
            </a:r>
            <a:endParaRPr lang="ru-RU" sz="4800" b="1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sz="20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eaLnBrk="0" hangingPunct="0"/>
            <a:r>
              <a:rPr lang="ru-RU" sz="2800" b="1" i="1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   </a:t>
            </a:r>
            <a:endParaRPr lang="ru-RU" sz="24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sz="20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sz="2000" b="1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sz="2000" b="1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sz="800" dirty="0">
              <a:solidFill>
                <a:srgbClr val="0D0D0D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827088" y="5008563"/>
            <a:ext cx="39196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2000" b="1" i="1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ctr"/>
            <a:endParaRPr lang="ru-RU" sz="2000" b="1" i="1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ctr"/>
            <a:endParaRPr lang="ru-RU" sz="2000" b="1" i="1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ru-RU" sz="2000" b="1" i="1" dirty="0" smtClean="0">
                <a:latin typeface="Comic Sans MS" pitchFamily="66" charset="0"/>
                <a:ea typeface="Times New Roman" pitchFamily="18" charset="0"/>
                <a:cs typeface="Arial" charset="0"/>
              </a:rPr>
              <a:t>Воспитатель: Качанова В.В. </a:t>
            </a:r>
            <a:endParaRPr lang="ru-RU" sz="2000" b="1" i="1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ru-RU" sz="2000" b="1" i="1" dirty="0">
                <a:latin typeface="Comic Sans MS" pitchFamily="66" charset="0"/>
                <a:ea typeface="Times New Roman" pitchFamily="18" charset="0"/>
                <a:cs typeface="Arial" charset="0"/>
              </a:rPr>
              <a:t> </a:t>
            </a:r>
            <a:r>
              <a:rPr lang="ru-RU" sz="2000" b="1" i="1" dirty="0">
                <a:latin typeface="+mn-lt"/>
                <a:ea typeface="Times New Roman" pitchFamily="18" charset="0"/>
                <a:cs typeface="Arial" charset="0"/>
              </a:rPr>
              <a:t>201</a:t>
            </a:r>
            <a:r>
              <a:rPr lang="en-US" sz="2000" b="1" i="1" dirty="0" smtClean="0">
                <a:latin typeface="+mn-lt"/>
                <a:ea typeface="Times New Roman" pitchFamily="18" charset="0"/>
                <a:cs typeface="Arial" charset="0"/>
              </a:rPr>
              <a:t>4</a:t>
            </a:r>
            <a:r>
              <a:rPr lang="ru-RU" sz="2000" b="1" i="1" dirty="0" smtClean="0">
                <a:latin typeface="+mn-lt"/>
                <a:ea typeface="Times New Roman" pitchFamily="18" charset="0"/>
                <a:cs typeface="Arial" charset="0"/>
              </a:rPr>
              <a:t> год</a:t>
            </a:r>
            <a:endParaRPr lang="ru-RU" dirty="0">
              <a:latin typeface="+mn-lt"/>
              <a:ea typeface="Times New Roman" pitchFamily="18" charset="0"/>
              <a:cs typeface="Arial" charset="0"/>
            </a:endParaRPr>
          </a:p>
        </p:txBody>
      </p:sp>
      <p:pic>
        <p:nvPicPr>
          <p:cNvPr id="8" name="Picture 1" descr="e4f1fb27410b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399" y="3643314"/>
            <a:ext cx="4376601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300000">
              <a:rot lat="20804706" lon="56002" rev="21468036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13151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001056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Участники проекта:</a:t>
            </a:r>
            <a:endParaRPr lang="ru-RU" sz="6000" dirty="0">
              <a:latin typeface="+mn-lt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467544" y="1196752"/>
            <a:ext cx="6786610" cy="22322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</a:rPr>
              <a:t>Дети первой младшей группы.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3212976"/>
            <a:ext cx="5786478" cy="192882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</a:rPr>
              <a:t>Родители и другие члены семьи.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467544" y="5143488"/>
            <a:ext cx="4857784" cy="171451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Педагоги</a:t>
            </a:r>
          </a:p>
        </p:txBody>
      </p:sp>
    </p:spTree>
  </p:cSld>
  <p:clrMapOvr>
    <a:masterClrMapping/>
  </p:clrMapOvr>
  <p:transition spd="slow" advClick="0" advTm="13385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7764049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r>
              <a:rPr lang="ru-RU" sz="36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Длительность </a:t>
            </a:r>
            <a:r>
              <a:rPr lang="ru-RU" sz="3600" b="1" i="1" u="sng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проекта:</a:t>
            </a:r>
            <a:r>
              <a:rPr lang="ru-RU" sz="3600" dirty="0" smtClean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</a:t>
            </a:r>
            <a:r>
              <a:rPr lang="ru-RU" sz="3600" b="1" i="1" dirty="0" smtClean="0">
                <a:latin typeface="+mn-lt"/>
                <a:ea typeface="Times New Roman" pitchFamily="18" charset="0"/>
                <a:cs typeface="Arial" charset="0"/>
              </a:rPr>
              <a:t>4 месяца</a:t>
            </a:r>
            <a:endParaRPr lang="ru-RU" sz="3600" b="1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/>
            <a:endParaRPr lang="ru-RU" sz="1400" b="1" i="1" u="sng" dirty="0">
              <a:solidFill>
                <a:srgbClr val="0000FF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/>
            <a:endParaRPr lang="ru-RU" sz="1400" b="1" i="1" u="sng" dirty="0">
              <a:solidFill>
                <a:srgbClr val="0000FF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/>
            <a:r>
              <a:rPr lang="ru-RU" sz="36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Ожидаемый результат</a:t>
            </a:r>
            <a:r>
              <a:rPr lang="ru-RU" sz="3600" b="1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 </a:t>
            </a:r>
            <a:r>
              <a:rPr lang="ru-RU" sz="3600" b="1" i="1" dirty="0">
                <a:latin typeface="+mn-lt"/>
                <a:ea typeface="Times New Roman" pitchFamily="18" charset="0"/>
                <a:cs typeface="Arial" charset="0"/>
              </a:rPr>
              <a:t>в</a:t>
            </a:r>
            <a:r>
              <a:rPr lang="ru-RU" sz="3600" b="1" dirty="0">
                <a:latin typeface="+mn-lt"/>
                <a:ea typeface="Times New Roman" pitchFamily="18" charset="0"/>
                <a:cs typeface="Arial" charset="0"/>
              </a:rPr>
              <a:t> </a:t>
            </a:r>
            <a:r>
              <a:rPr lang="ru-RU" sz="3600" b="1" i="1" dirty="0">
                <a:latin typeface="+mn-lt"/>
                <a:ea typeface="Times New Roman" pitchFamily="18" charset="0"/>
                <a:cs typeface="Arial" charset="0"/>
              </a:rPr>
              <a:t>процессе </a:t>
            </a:r>
          </a:p>
          <a:p>
            <a:pPr indent="342900" algn="just" eaLnBrk="0" hangingPunct="0"/>
            <a:r>
              <a:rPr lang="ru-RU" sz="3600" b="1" i="1" dirty="0">
                <a:latin typeface="+mn-lt"/>
                <a:ea typeface="Times New Roman" pitchFamily="18" charset="0"/>
                <a:cs typeface="Arial" charset="0"/>
              </a:rPr>
              <a:t>взаимодействия педагог – дети – </a:t>
            </a:r>
          </a:p>
          <a:p>
            <a:pPr indent="342900" algn="just" eaLnBrk="0" hangingPunct="0"/>
            <a:r>
              <a:rPr lang="ru-RU" sz="3600" b="1" i="1" dirty="0">
                <a:latin typeface="+mn-lt"/>
                <a:ea typeface="Times New Roman" pitchFamily="18" charset="0"/>
                <a:cs typeface="Arial" charset="0"/>
              </a:rPr>
              <a:t>-родители в реализации проекта:</a:t>
            </a:r>
            <a:endParaRPr lang="ru-RU" sz="3600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8087279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>
              <a:tabLst>
                <a:tab pos="457200" algn="l"/>
              </a:tabLst>
            </a:pPr>
            <a:r>
              <a:rPr lang="ru-RU" sz="4000" b="1" i="1" u="sng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дети :</a:t>
            </a:r>
            <a:r>
              <a:rPr lang="ru-RU" sz="4000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 </a:t>
            </a:r>
            <a:endParaRPr lang="ru-RU" sz="40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проявляют интерес к экспериментированию с </a:t>
            </a:r>
          </a:p>
          <a:p>
            <a:pPr indent="342900" eaLnBrk="0" hangingPunct="0"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различными игрушками; </a:t>
            </a:r>
          </a:p>
          <a:p>
            <a:pPr indent="342900" eaLnBrk="0" hangingPunct="0"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овладевают знаниями о свойствах, качествах и </a:t>
            </a:r>
          </a:p>
          <a:p>
            <a:pPr indent="342900" eaLnBrk="0" hangingPunct="0"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функциональном назначении игрушек; </a:t>
            </a:r>
          </a:p>
          <a:p>
            <a:pPr indent="342900" eaLnBrk="0" hangingPunct="0"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проявляют доброту, заботу, бережное отношение </a:t>
            </a:r>
          </a:p>
          <a:p>
            <a:pPr indent="342900" eaLnBrk="0" hangingPunct="0"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к игрушкам; </a:t>
            </a:r>
          </a:p>
          <a:p>
            <a:pPr indent="342900" eaLnBrk="0" hangingPunct="0"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возрастает речевая активность детей в разных </a:t>
            </a:r>
          </a:p>
          <a:p>
            <a:pPr indent="342900" eaLnBrk="0" hangingPunct="0"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видах деятельности;</a:t>
            </a:r>
            <a:r>
              <a:rPr lang="ru-RU" sz="2800" b="1" dirty="0">
                <a:latin typeface="+mn-lt"/>
                <a:ea typeface="Times New Roman" pitchFamily="18" charset="0"/>
                <a:cs typeface="Arial" charset="0"/>
              </a:rPr>
              <a:t> </a:t>
            </a:r>
            <a:endParaRPr lang="ru-RU" sz="28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>
              <a:tabLst>
                <a:tab pos="457200" algn="l"/>
              </a:tabLst>
            </a:pPr>
            <a:endParaRPr lang="ru-RU" dirty="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12994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7801751" cy="553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>
              <a:tabLst>
                <a:tab pos="457200" algn="l"/>
              </a:tabLst>
            </a:pPr>
            <a:endParaRPr lang="ru-RU" sz="1400" b="1" i="1" u="sng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r>
              <a:rPr lang="ru-RU" sz="4000" b="1" i="1" u="sng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родители:</a:t>
            </a:r>
            <a:r>
              <a:rPr lang="ru-RU" sz="4000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 </a:t>
            </a:r>
            <a:endParaRPr lang="ru-RU" sz="40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457200" algn="l"/>
              </a:tabLst>
            </a:pPr>
            <a:endParaRPr lang="ru-RU" sz="36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обогащение родительского опыта 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приемами взаимодействия и 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сотрудничества с ребенком в семье;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повышение компетентности родите -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лей при выборе игрушки. </a:t>
            </a:r>
          </a:p>
        </p:txBody>
      </p:sp>
    </p:spTree>
  </p:cSld>
  <p:clrMapOvr>
    <a:masterClrMapping/>
  </p:clrMapOvr>
  <p:transition spd="slow" advClick="0" advTm="13401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77631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44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I . Подготовительный этап:</a:t>
            </a:r>
            <a:endParaRPr lang="ru-RU" sz="4400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0" y="0"/>
            <a:ext cx="7771871" cy="626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>
              <a:buFontTx/>
              <a:buChar char="•"/>
              <a:tabLst>
                <a:tab pos="457200" algn="l"/>
              </a:tabLst>
            </a:pPr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buFontTx/>
              <a:buChar char="•"/>
              <a:tabLst>
                <a:tab pos="457200" algn="l"/>
              </a:tabLst>
            </a:pPr>
            <a:endParaRPr lang="ru-RU" sz="14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>
              <a:lnSpc>
                <a:spcPct val="150000"/>
              </a:lnSpc>
              <a:tabLst>
                <a:tab pos="457200" algn="l"/>
              </a:tabLst>
            </a:pPr>
            <a:endParaRPr lang="ru-RU" sz="28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Определение педагогом темы, целей и задач, </a:t>
            </a:r>
          </a:p>
          <a:p>
            <a:pPr indent="34290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содержание проекта,</a:t>
            </a:r>
          </a:p>
          <a:p>
            <a:pPr indent="34290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 прогнозирование результата.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Обсуждение с родителями проекта, выяснение 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возможностей, средств, необходимых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для реализации проекта, определение 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содержания деятельности всех участников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проекта. </a:t>
            </a:r>
          </a:p>
        </p:txBody>
      </p:sp>
    </p:spTree>
  </p:cSld>
  <p:clrMapOvr>
    <a:masterClrMapping/>
  </p:clrMapOvr>
  <p:transition spd="slow" advClick="0" advTm="12994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789658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/>
            <a:r>
              <a:rPr lang="ru-RU" sz="32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II . Основной этап реализации проекта:</a:t>
            </a:r>
            <a:endParaRPr lang="ru-RU" sz="32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eaLnBrk="0" hangingPunct="0"/>
            <a:endParaRPr lang="ru-RU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7512569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endParaRPr lang="ru-RU" sz="1400" b="1" u="sng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b="1" u="sng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b="1" u="sng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r>
              <a:rPr lang="ru-RU" sz="2800" b="1" i="1" u="sng" dirty="0">
                <a:latin typeface="+mn-lt"/>
                <a:ea typeface="Times New Roman" pitchFamily="18" charset="0"/>
                <a:cs typeface="Arial" charset="0"/>
              </a:rPr>
              <a:t>1.Взаимодействие с родителями:</a:t>
            </a:r>
            <a:endParaRPr lang="ru-RU" sz="14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buFontTx/>
              <a:buChar char="•"/>
            </a:pPr>
            <a:endParaRPr lang="ru-RU" sz="2800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Подбор игрушек для тематических </a:t>
            </a:r>
          </a:p>
          <a:p>
            <a:pPr indent="342900" algn="just"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выставок в детском саду.</a:t>
            </a: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Участие в оформлении выставок в </a:t>
            </a:r>
          </a:p>
          <a:p>
            <a:pPr indent="342900" algn="just"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группе. </a:t>
            </a: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Участие в оформлении группы ко дню </a:t>
            </a:r>
          </a:p>
          <a:p>
            <a:pPr indent="342900" algn="just"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игрушки (газета, шары, игрушки, </a:t>
            </a:r>
          </a:p>
          <a:p>
            <a:pPr indent="342900" algn="just"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подбор музыкального материала). </a:t>
            </a: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Выставка материалов “ Как я играю дома”. </a:t>
            </a: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Анкетирование на тему «Игрушка для </a:t>
            </a:r>
          </a:p>
          <a:p>
            <a:pPr indent="342900" algn="just"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ребёнка».</a:t>
            </a:r>
          </a:p>
          <a:p>
            <a:pPr indent="342900" algn="just"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Конкурс «Сказка о любимой игрушке».</a:t>
            </a:r>
          </a:p>
        </p:txBody>
      </p:sp>
    </p:spTree>
  </p:cSld>
  <p:clrMapOvr>
    <a:masterClrMapping/>
  </p:clrMapOvr>
  <p:transition spd="slow" advClick="0" advTm="13026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8913" name="Picture 1" descr="detskij_sad_1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31186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771775" y="-214339"/>
            <a:ext cx="654843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just"/>
            <a:endParaRPr lang="ru-RU" sz="3200" b="1" i="1" u="sng" dirty="0">
              <a:solidFill>
                <a:srgbClr val="0000FF"/>
              </a:solidFill>
              <a:latin typeface="Comic Sans MS" pitchFamily="66" charset="0"/>
              <a:cs typeface="Times New Roman" pitchFamily="18" charset="0"/>
            </a:endParaRPr>
          </a:p>
          <a:p>
            <a:pPr indent="342900" algn="just"/>
            <a:endParaRPr lang="ru-RU" sz="3200" b="1" i="1" u="sng" dirty="0">
              <a:solidFill>
                <a:srgbClr val="0000FF"/>
              </a:solidFill>
              <a:latin typeface="Comic Sans MS" pitchFamily="66" charset="0"/>
              <a:cs typeface="Times New Roman" pitchFamily="18" charset="0"/>
            </a:endParaRPr>
          </a:p>
          <a:p>
            <a:pPr indent="342900" algn="just"/>
            <a:r>
              <a:rPr lang="ru-RU" sz="3200" b="1" i="1" u="sng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III Заключительный этап.</a:t>
            </a:r>
            <a:endParaRPr lang="ru-RU" sz="3200" b="1" i="1" dirty="0">
              <a:latin typeface="+mn-lt"/>
            </a:endParaRPr>
          </a:p>
          <a:p>
            <a:pPr indent="342900" algn="just" eaLnBrk="0" hangingPunct="0"/>
            <a:endParaRPr lang="ru-RU" sz="2800" i="1" dirty="0">
              <a:latin typeface="Comic Sans MS" pitchFamily="66" charset="0"/>
              <a:cs typeface="Times New Roman" pitchFamily="18" charset="0"/>
            </a:endParaRPr>
          </a:p>
          <a:p>
            <a:pPr indent="342900" algn="just" eaLnBrk="0" hangingPunct="0">
              <a:lnSpc>
                <a:spcPct val="150000"/>
              </a:lnSpc>
            </a:pPr>
            <a:r>
              <a:rPr lang="ru-RU" sz="2800" i="1" dirty="0">
                <a:latin typeface="+mn-lt"/>
                <a:cs typeface="Times New Roman" pitchFamily="18" charset="0"/>
              </a:rPr>
              <a:t>Перспектива на будущее:</a:t>
            </a:r>
            <a:endParaRPr lang="ru-RU" sz="2800" i="1" dirty="0">
              <a:latin typeface="+mn-lt"/>
            </a:endParaRPr>
          </a:p>
          <a:p>
            <a:pPr indent="342900" algn="just" eaLnBrk="0" hangingPunct="0">
              <a:lnSpc>
                <a:spcPct val="150000"/>
              </a:lnSpc>
            </a:pPr>
            <a:r>
              <a:rPr lang="ru-RU" sz="2800" i="1" dirty="0">
                <a:latin typeface="+mn-lt"/>
                <a:cs typeface="Times New Roman" pitchFamily="18" charset="0"/>
              </a:rPr>
              <a:t>Разработать перспективу проекта </a:t>
            </a:r>
          </a:p>
          <a:p>
            <a:pPr indent="342900" algn="just" eaLnBrk="0" hangingPunct="0">
              <a:lnSpc>
                <a:spcPct val="150000"/>
              </a:lnSpc>
            </a:pPr>
            <a:r>
              <a:rPr lang="ru-RU" sz="2800" i="1" dirty="0">
                <a:latin typeface="+mn-lt"/>
                <a:cs typeface="Times New Roman" pitchFamily="18" charset="0"/>
              </a:rPr>
              <a:t>“Магазин игрушек” во второй </a:t>
            </a:r>
          </a:p>
          <a:p>
            <a:pPr indent="342900" algn="just" eaLnBrk="0" hangingPunct="0">
              <a:lnSpc>
                <a:spcPct val="150000"/>
              </a:lnSpc>
            </a:pPr>
            <a:r>
              <a:rPr lang="ru-RU" sz="2800" i="1" dirty="0">
                <a:latin typeface="+mn-lt"/>
                <a:cs typeface="Times New Roman" pitchFamily="18" charset="0"/>
              </a:rPr>
              <a:t>младшей группе.</a:t>
            </a:r>
            <a:endParaRPr lang="ru-RU" sz="2800" i="1" dirty="0">
              <a:latin typeface="+mn-lt"/>
            </a:endParaRPr>
          </a:p>
        </p:txBody>
      </p:sp>
    </p:spTree>
  </p:cSld>
  <p:clrMapOvr>
    <a:masterClrMapping/>
  </p:clrMapOvr>
  <p:transition spd="slow" advClick="0" advTm="13697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55563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ctr">
              <a:tabLst>
                <a:tab pos="114300" algn="l"/>
              </a:tabLst>
            </a:pPr>
            <a:r>
              <a:rPr lang="ru-RU" sz="3600" b="1" i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Список литературы.</a:t>
            </a:r>
            <a:endParaRPr lang="ru-RU" sz="3600" dirty="0">
              <a:latin typeface="+mn-lt"/>
            </a:endParaRPr>
          </a:p>
          <a:p>
            <a:pPr indent="342900" algn="ctr" eaLnBrk="0" hangingPunct="0">
              <a:tabLst>
                <a:tab pos="114300" algn="l"/>
              </a:tabLst>
            </a:pPr>
            <a:r>
              <a:rPr lang="uk-UA" sz="2000" b="1" i="1" dirty="0" smtClean="0">
                <a:latin typeface="+mn-lt"/>
                <a:cs typeface="Times New Roman" pitchFamily="18" charset="0"/>
              </a:rPr>
              <a:t>использованы </a:t>
            </a:r>
            <a:r>
              <a:rPr lang="uk-UA" sz="2000" b="1" i="1" dirty="0">
                <a:latin typeface="+mn-lt"/>
                <a:cs typeface="Times New Roman" pitchFamily="18" charset="0"/>
              </a:rPr>
              <a:t>интернет </a:t>
            </a:r>
            <a:r>
              <a:rPr lang="uk-UA" sz="2000" b="1" i="1" dirty="0" err="1">
                <a:latin typeface="+mn-lt"/>
                <a:cs typeface="Times New Roman" pitchFamily="18" charset="0"/>
              </a:rPr>
              <a:t>ресурсы</a:t>
            </a:r>
            <a:endParaRPr lang="ru-RU" sz="800" dirty="0">
              <a:latin typeface="+mn-lt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Бондаренко Т.М. Комплексные занятия в первой младшей группе: </a:t>
            </a: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Практическое пособие для воспитателей и методистов ДОУ. – Воронеж, 2008.</a:t>
            </a: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Воспитание, образование и развитие детей 2-3 </a:t>
            </a:r>
            <a:r>
              <a:rPr lang="ru-RU" sz="1600" b="1" i="1" dirty="0">
                <a:latin typeface="+mn-lt"/>
                <a:cs typeface="Times New Roman" pitchFamily="18" charset="0"/>
              </a:rPr>
              <a:t>лет</a:t>
            </a:r>
            <a:r>
              <a:rPr lang="ru-RU" sz="1400" b="1" i="1" dirty="0">
                <a:latin typeface="+mn-lt"/>
                <a:cs typeface="Times New Roman" pitchFamily="18" charset="0"/>
              </a:rPr>
              <a:t> в детском саду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: </a:t>
            </a:r>
            <a:r>
              <a:rPr lang="ru-RU" sz="1400" b="1" i="1" dirty="0">
                <a:latin typeface="+mn-lt"/>
                <a:cs typeface="Times New Roman" pitchFamily="18" charset="0"/>
              </a:rPr>
              <a:t>методическое руководство для воспитателей, работающих по программе «Радуга» / 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сост</a:t>
            </a:r>
            <a:r>
              <a:rPr lang="ru-RU" sz="1400" b="1" i="1" dirty="0">
                <a:latin typeface="+mn-lt"/>
                <a:cs typeface="Times New Roman" pitchFamily="18" charset="0"/>
              </a:rPr>
              <a:t>. </a:t>
            </a:r>
            <a:r>
              <a:rPr lang="ru-RU" sz="1400" b="1" i="1" dirty="0" err="1">
                <a:latin typeface="+mn-lt"/>
                <a:cs typeface="Times New Roman" pitchFamily="18" charset="0"/>
              </a:rPr>
              <a:t>Доронова</a:t>
            </a:r>
            <a:r>
              <a:rPr lang="ru-RU" sz="1400" b="1" i="1" dirty="0">
                <a:latin typeface="+mn-lt"/>
                <a:cs typeface="Times New Roman" pitchFamily="18" charset="0"/>
              </a:rPr>
              <a:t> Т.Н. – М.: Просвещение, 2008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Карпухина Н.А. Конспекты занятий в первой младшей группе детского сада.</a:t>
            </a: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 Практическое пособие для воспитателей и методистов ДОУ. – Воронеж, 2010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err="1">
                <a:latin typeface="+mn-lt"/>
                <a:cs typeface="Times New Roman" pitchFamily="18" charset="0"/>
              </a:rPr>
              <a:t>Картушина</a:t>
            </a:r>
            <a:r>
              <a:rPr lang="ru-RU" sz="1400" b="1" i="1" dirty="0">
                <a:latin typeface="+mn-lt"/>
                <a:cs typeface="Times New Roman" pitchFamily="18" charset="0"/>
              </a:rPr>
              <a:t> М.Ю. Забавы для малышей: Театрализованные 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развлечения для детей 2-3 лет – М.:ТЦ Сфера. 2009.</a:t>
            </a:r>
            <a:endParaRPr lang="ru-RU" sz="1200" b="1" i="1" dirty="0" smtClean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smtClean="0">
                <a:latin typeface="+mn-lt"/>
                <a:cs typeface="Times New Roman" pitchFamily="18" charset="0"/>
              </a:rPr>
              <a:t>Кузнецова </a:t>
            </a:r>
            <a:r>
              <a:rPr lang="ru-RU" sz="1400" b="1" i="1" dirty="0">
                <a:latin typeface="+mn-lt"/>
                <a:cs typeface="Times New Roman" pitchFamily="18" charset="0"/>
              </a:rPr>
              <a:t>А.Е. 195 развивающих игр для малышей от 1 года до 3 лет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 </a:t>
            </a:r>
            <a:r>
              <a:rPr lang="ru-RU" sz="1400" b="1" i="1" dirty="0">
                <a:latin typeface="+mn-lt"/>
                <a:cs typeface="Times New Roman" pitchFamily="18" charset="0"/>
              </a:rPr>
              <a:t>– М.: РИПОЛ КЛАССИК, 2006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Лыкова И.А. Изобразительная деятельность в детском саду: планирование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, </a:t>
            </a:r>
            <a:r>
              <a:rPr lang="ru-RU" sz="1400" b="1" i="1" dirty="0">
                <a:latin typeface="+mn-lt"/>
                <a:cs typeface="Times New Roman" pitchFamily="18" charset="0"/>
              </a:rPr>
              <a:t>конспекты занятий, методические рекомендации. Ранний возраст. – М.: «КАРАПУЗ», 2009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err="1">
                <a:latin typeface="+mn-lt"/>
                <a:cs typeface="Times New Roman" pitchFamily="18" charset="0"/>
              </a:rPr>
              <a:t>Маханева</a:t>
            </a:r>
            <a:r>
              <a:rPr lang="ru-RU" sz="1400" b="1" i="1" dirty="0">
                <a:latin typeface="+mn-lt"/>
                <a:cs typeface="Times New Roman" pitchFamily="18" charset="0"/>
              </a:rPr>
              <a:t> м.Д., Рещикова С.В. Игровые занятия с детьми от 1 до 3 лет: </a:t>
            </a: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>
                <a:latin typeface="+mn-lt"/>
                <a:cs typeface="Times New Roman" pitchFamily="18" charset="0"/>
              </a:rPr>
              <a:t>Методическое пособие для педагогов и родителей. – М.: ТЦ Сфера, 2010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err="1">
                <a:latin typeface="+mn-lt"/>
                <a:cs typeface="Times New Roman" pitchFamily="18" charset="0"/>
              </a:rPr>
              <a:t>Полтавцева</a:t>
            </a:r>
            <a:r>
              <a:rPr lang="ru-RU" sz="1400" b="1" i="1" dirty="0">
                <a:latin typeface="+mn-lt"/>
                <a:cs typeface="Times New Roman" pitchFamily="18" charset="0"/>
              </a:rPr>
              <a:t> Н.В. Физическая культура в дошкольном детстве: 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пособие для </a:t>
            </a:r>
            <a:r>
              <a:rPr lang="ru-RU" sz="1400" b="1" i="1" dirty="0">
                <a:latin typeface="+mn-lt"/>
                <a:cs typeface="Times New Roman" pitchFamily="18" charset="0"/>
              </a:rPr>
              <a:t>инструкторов физкультуры и воспитателей, работающих с детьми 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2-3 </a:t>
            </a:r>
            <a:r>
              <a:rPr lang="ru-RU" sz="1400" b="1" i="1" dirty="0">
                <a:latin typeface="+mn-lt"/>
                <a:cs typeface="Times New Roman" pitchFamily="18" charset="0"/>
              </a:rPr>
              <a:t>лет. – М.: Просвещение, 2008</a:t>
            </a:r>
            <a:r>
              <a:rPr lang="ru-RU" sz="1400" b="1" i="1" dirty="0" smtClean="0">
                <a:latin typeface="+mn-lt"/>
                <a:cs typeface="Times New Roman" pitchFamily="18" charset="0"/>
              </a:rPr>
              <a:t>.</a:t>
            </a: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smtClean="0">
                <a:latin typeface="+mn-lt"/>
                <a:hlinkClick r:id="rId2"/>
              </a:rPr>
              <a:t>Фестиваль педагогических идей  </a:t>
            </a:r>
            <a:r>
              <a:rPr lang="en-US" sz="1400" b="1" i="1" dirty="0" smtClean="0">
                <a:latin typeface="+mn-lt"/>
                <a:hlinkClick r:id="rId2"/>
              </a:rPr>
              <a:t>http</a:t>
            </a:r>
            <a:r>
              <a:rPr lang="en-US" sz="1400" b="1" i="1" dirty="0" smtClean="0">
                <a:latin typeface="+mn-lt"/>
                <a:hlinkClick r:id="rId2"/>
              </a:rPr>
              <a:t>://festival.1september.ru/preschool</a:t>
            </a:r>
            <a:r>
              <a:rPr lang="en-US" sz="1400" b="1" i="1" dirty="0" smtClean="0">
                <a:latin typeface="+mn-lt"/>
                <a:hlinkClick r:id="rId2"/>
              </a:rPr>
              <a:t>/</a:t>
            </a:r>
            <a:endParaRPr lang="ru-RU" sz="1400" b="1" i="1" dirty="0" smtClean="0">
              <a:latin typeface="+mn-lt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r>
              <a:rPr lang="ru-RU" sz="1400" b="1" i="1" dirty="0" smtClean="0">
                <a:latin typeface="+mn-lt"/>
              </a:rPr>
              <a:t>Дошкольное образование  </a:t>
            </a:r>
            <a:r>
              <a:rPr lang="en-US" sz="1400" b="1" i="1" dirty="0" smtClean="0">
                <a:latin typeface="+mn-lt"/>
              </a:rPr>
              <a:t>http</a:t>
            </a:r>
            <a:r>
              <a:rPr lang="en-US" sz="1400" b="1" i="1" dirty="0" smtClean="0">
                <a:latin typeface="+mn-lt"/>
              </a:rPr>
              <a:t>://dob.1september.ru/</a:t>
            </a:r>
            <a:endParaRPr lang="ru-RU" sz="1400" b="1" i="1" dirty="0" smtClean="0">
              <a:latin typeface="+mn-lt"/>
            </a:endParaRPr>
          </a:p>
          <a:p>
            <a:pPr indent="342900" algn="just" eaLnBrk="0" hangingPunct="0">
              <a:buFont typeface="+mj-lt"/>
              <a:buAutoNum type="arabicPeriod"/>
              <a:tabLst>
                <a:tab pos="114300" algn="l"/>
              </a:tabLst>
            </a:pPr>
            <a:endParaRPr lang="ru-RU" sz="1400" b="1" i="1" dirty="0">
              <a:latin typeface="+mn-lt"/>
            </a:endParaRPr>
          </a:p>
        </p:txBody>
      </p:sp>
    </p:spTree>
  </p:cSld>
  <p:clrMapOvr>
    <a:masterClrMapping/>
  </p:clrMapOvr>
  <p:transition spd="slow" advClick="0" advTm="13479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377f0857764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05717">
            <a:off x="554038" y="939800"/>
            <a:ext cx="396875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155454">
            <a:off x="4165933" y="1220707"/>
            <a:ext cx="4281436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Спасибо!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 advClick="0" advTm="12932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285750" y="0"/>
            <a:ext cx="8572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latin typeface="+mn-lt"/>
              </a:rPr>
              <a:t>Цель проекта: </a:t>
            </a:r>
            <a:endParaRPr lang="ru-RU" sz="4800" b="1" i="1" dirty="0">
              <a:latin typeface="+mn-lt"/>
            </a:endParaRPr>
          </a:p>
        </p:txBody>
      </p:sp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0"/>
            <a:ext cx="9178925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r>
              <a:rPr lang="ru-RU" sz="3200" dirty="0">
                <a:solidFill>
                  <a:srgbClr val="000000"/>
                </a:solidFill>
                <a:latin typeface="+mn-lt"/>
                <a:ea typeface="Times New Roman" pitchFamily="18" charset="0"/>
                <a:cs typeface="Arial" charset="0"/>
              </a:rPr>
              <a:t>Активизировать познавательно-речевое развитие через организацию разных видов деятельности:</a:t>
            </a:r>
          </a:p>
          <a:p>
            <a:pPr indent="342900" algn="just"/>
            <a:r>
              <a:rPr lang="ru-RU" sz="3200" dirty="0">
                <a:solidFill>
                  <a:srgbClr val="000000"/>
                </a:solidFill>
                <a:latin typeface="+mn-lt"/>
                <a:ea typeface="Times New Roman" pitchFamily="18" charset="0"/>
                <a:cs typeface="Arial" charset="0"/>
              </a:rPr>
              <a:t> игровой, познавательной, музыкально-эстетической, продуктивной. Овладение детьми игровыми </a:t>
            </a:r>
          </a:p>
          <a:p>
            <a:pPr indent="342900" algn="just"/>
            <a:r>
              <a:rPr lang="ru-RU" sz="3200" dirty="0">
                <a:solidFill>
                  <a:srgbClr val="000000"/>
                </a:solidFill>
                <a:latin typeface="+mn-lt"/>
                <a:ea typeface="Times New Roman" pitchFamily="18" charset="0"/>
                <a:cs typeface="Arial" charset="0"/>
              </a:rPr>
              <a:t>действиями, отражающие известные им жизненные ситуации.</a:t>
            </a:r>
          </a:p>
          <a:p>
            <a:pPr indent="342900" algn="ctr"/>
            <a:r>
              <a:rPr lang="ru-RU" sz="4400" b="1" i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Номинация проекта </a:t>
            </a:r>
          </a:p>
          <a:p>
            <a:pPr indent="342900" algn="ctr"/>
            <a:endParaRPr lang="ru-RU" sz="3600" b="1" i="1" dirty="0">
              <a:solidFill>
                <a:srgbClr val="002060"/>
              </a:solidFill>
              <a:latin typeface="+mn-lt"/>
              <a:ea typeface="Times New Roman" pitchFamily="18" charset="0"/>
              <a:cs typeface="Arial" charset="0"/>
            </a:endParaRPr>
          </a:p>
          <a:p>
            <a:pPr indent="342900" algn="ctr"/>
            <a:r>
              <a:rPr lang="ru-RU" sz="3600" b="1" i="1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charset="0"/>
              </a:rPr>
              <a:t>«Взаимодействие ДОУ с семьёй.»</a:t>
            </a:r>
          </a:p>
        </p:txBody>
      </p:sp>
    </p:spTree>
  </p:cSld>
  <p:clrMapOvr>
    <a:masterClrMapping/>
  </p:clrMapOvr>
  <p:transition spd="slow" advClick="0" advTm="12824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749134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r>
              <a:rPr lang="ru-RU" sz="66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Задачи для детей</a:t>
            </a:r>
            <a:r>
              <a:rPr lang="ru-RU" sz="6600" b="1" i="1" u="sng" dirty="0">
                <a:solidFill>
                  <a:srgbClr val="0000FF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:</a:t>
            </a:r>
            <a:endParaRPr lang="ru-RU" sz="6600" dirty="0">
              <a:ea typeface="Times New Roman" pitchFamily="18" charset="0"/>
              <a:cs typeface="Arial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7915628" cy="707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tabLst>
                <a:tab pos="457200" algn="l"/>
              </a:tabLst>
            </a:pPr>
            <a:r>
              <a:rPr lang="ru-RU" sz="40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Задачи развития:</a:t>
            </a:r>
            <a:endParaRPr lang="ru-RU" sz="4000" i="1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457200" algn="l"/>
              </a:tabLst>
            </a:pPr>
            <a:endParaRPr lang="ru-RU" sz="1400" dirty="0">
              <a:latin typeface="+mn-lt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обеспечение психологического </a:t>
            </a:r>
            <a:r>
              <a:rPr lang="ru-RU" sz="3200" i="1" dirty="0" err="1">
                <a:latin typeface="+mn-lt"/>
                <a:ea typeface="Times New Roman" pitchFamily="18" charset="0"/>
                <a:cs typeface="Arial" charset="0"/>
              </a:rPr>
              <a:t>благополу</a:t>
            </a: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-</a:t>
            </a:r>
          </a:p>
          <a:p>
            <a:pPr indent="34290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чия и здоровья детей;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развитие познавательных способностей;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развитие творческого воображения;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развитие творческого мышления;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i="1" dirty="0">
                <a:latin typeface="+mn-lt"/>
                <a:ea typeface="Times New Roman" pitchFamily="18" charset="0"/>
                <a:cs typeface="Arial" charset="0"/>
              </a:rPr>
              <a:t>развитие коммуникативных навыков. </a:t>
            </a:r>
          </a:p>
          <a:p>
            <a:pPr indent="342900" algn="just" eaLnBrk="0" hangingPunct="0">
              <a:buFontTx/>
              <a:buChar char="•"/>
              <a:tabLst>
                <a:tab pos="457200" algn="l"/>
              </a:tabLst>
            </a:pPr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457200" algn="l"/>
              </a:tabLst>
            </a:pPr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13353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7972439" cy="67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just">
              <a:tabLst>
                <a:tab pos="457200" algn="l"/>
              </a:tabLst>
            </a:pPr>
            <a:r>
              <a:rPr lang="ru-RU" sz="40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Задачи обучения:</a:t>
            </a:r>
            <a:endParaRPr lang="ru-RU" sz="4000" i="1" dirty="0">
              <a:latin typeface="+mn-lt"/>
              <a:ea typeface="Times New Roman" pitchFamily="18" charset="0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пробуждать интерес к предлагаемой </a:t>
            </a:r>
            <a:r>
              <a:rPr lang="ru-RU" sz="3200" dirty="0" err="1">
                <a:latin typeface="+mn-lt"/>
                <a:ea typeface="Times New Roman" pitchFamily="18" charset="0"/>
                <a:cs typeface="Arial" charset="0"/>
              </a:rPr>
              <a:t>деяте</a:t>
            </a: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 -</a:t>
            </a: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dirty="0" err="1">
                <a:latin typeface="+mn-lt"/>
                <a:ea typeface="Times New Roman" pitchFamily="18" charset="0"/>
                <a:cs typeface="Arial" charset="0"/>
              </a:rPr>
              <a:t>льности</a:t>
            </a: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приобщать детей к процессу познания;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формировать различные представления;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привлекать детей к воспроизведению </a:t>
            </a:r>
            <a:r>
              <a:rPr lang="ru-RU" sz="3200" dirty="0" err="1">
                <a:latin typeface="+mn-lt"/>
                <a:ea typeface="Times New Roman" pitchFamily="18" charset="0"/>
                <a:cs typeface="Arial" charset="0"/>
              </a:rPr>
              <a:t>обра</a:t>
            </a: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-</a:t>
            </a: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 зов, используя различные варианты;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побуждать детей к совместной поисковой </a:t>
            </a: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 деятельности, экспериментированию. </a:t>
            </a:r>
          </a:p>
        </p:txBody>
      </p:sp>
    </p:spTree>
  </p:cSld>
  <p:clrMapOvr>
    <a:masterClrMapping/>
  </p:clrMapOvr>
  <p:transition spd="slow" advClick="0" advTm="13401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7936275" cy="664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>
              <a:tabLst>
                <a:tab pos="457200" algn="l"/>
              </a:tabLst>
            </a:pPr>
            <a:r>
              <a:rPr lang="ru-RU" sz="40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Совершенствование психических </a:t>
            </a:r>
          </a:p>
          <a:p>
            <a:pPr>
              <a:tabLst>
                <a:tab pos="457200" algn="l"/>
              </a:tabLst>
            </a:pPr>
            <a:r>
              <a:rPr lang="ru-RU" sz="4000" b="1" i="1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               </a:t>
            </a:r>
            <a:r>
              <a:rPr lang="ru-RU" sz="40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процессов:</a:t>
            </a:r>
            <a:endParaRPr lang="ru-RU" sz="4000" i="1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457200" algn="l"/>
              </a:tabLst>
            </a:pPr>
            <a:endParaRPr lang="ru-RU" sz="14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формирование эмоциональной </a:t>
            </a:r>
          </a:p>
          <a:p>
            <a:pPr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заинтересованности; </a:t>
            </a:r>
          </a:p>
          <a:p>
            <a:pPr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знакомство с предметами и действия-</a:t>
            </a:r>
          </a:p>
          <a:p>
            <a:pPr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ми с ними; </a:t>
            </a:r>
          </a:p>
          <a:p>
            <a:pPr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развитие мышления и воображения; </a:t>
            </a:r>
          </a:p>
          <a:p>
            <a:pPr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600" dirty="0">
                <a:latin typeface="+mn-lt"/>
                <a:ea typeface="Times New Roman" pitchFamily="18" charset="0"/>
                <a:cs typeface="Arial" charset="0"/>
              </a:rPr>
              <a:t>речевое развитие. </a:t>
            </a:r>
          </a:p>
        </p:txBody>
      </p:sp>
    </p:spTree>
  </p:cSld>
  <p:clrMapOvr>
    <a:masterClrMapping/>
  </p:clrMapOvr>
  <p:transition spd="slow" advClick="0" advTm="13244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8357224" cy="61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457200" algn="l"/>
              </a:tabLst>
            </a:pPr>
            <a:endParaRPr lang="ru-RU" sz="1400" b="1" u="sng" dirty="0">
              <a:solidFill>
                <a:srgbClr val="008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algn="just">
              <a:tabLst>
                <a:tab pos="457200" algn="l"/>
              </a:tabLst>
            </a:pPr>
            <a:r>
              <a:rPr lang="ru-RU" sz="32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Формирование проектно-исследовательских</a:t>
            </a:r>
          </a:p>
          <a:p>
            <a:pPr algn="just">
              <a:tabLst>
                <a:tab pos="457200" algn="l"/>
              </a:tabLst>
            </a:pPr>
            <a:r>
              <a:rPr lang="ru-RU" sz="3200" b="1" i="1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          </a:t>
            </a:r>
            <a:r>
              <a:rPr lang="ru-RU" sz="32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 умений и навыков:</a:t>
            </a:r>
            <a:endParaRPr lang="ru-RU" sz="3200" i="1" u="sng" dirty="0">
              <a:latin typeface="+mn-lt"/>
              <a:ea typeface="Times New Roman" pitchFamily="18" charset="0"/>
              <a:cs typeface="Arial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endParaRPr lang="ru-RU" sz="3200" dirty="0">
              <a:latin typeface="+mn-lt"/>
              <a:ea typeface="Times New Roman" pitchFamily="18" charset="0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осознание поставленной цели;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овладение различными способами решения </a:t>
            </a: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поставленных задач;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способность предвосхитить результат, </a:t>
            </a:r>
            <a:r>
              <a:rPr lang="ru-RU" sz="3200" dirty="0" err="1">
                <a:latin typeface="+mn-lt"/>
                <a:ea typeface="Times New Roman" pitchFamily="18" charset="0"/>
                <a:cs typeface="Arial" charset="0"/>
              </a:rPr>
              <a:t>осно</a:t>
            </a: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-</a:t>
            </a: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3200" dirty="0" err="1">
                <a:latin typeface="+mn-lt"/>
                <a:ea typeface="Times New Roman" pitchFamily="18" charset="0"/>
                <a:cs typeface="Arial" charset="0"/>
              </a:rPr>
              <a:t>вываясь</a:t>
            </a: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 на своём прошлом опыте; 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3200" dirty="0">
                <a:latin typeface="+mn-lt"/>
                <a:ea typeface="Times New Roman" pitchFamily="18" charset="0"/>
                <a:cs typeface="Arial" charset="0"/>
              </a:rPr>
              <a:t>поиск различных средств достижения цели. </a:t>
            </a:r>
          </a:p>
        </p:txBody>
      </p:sp>
    </p:spTree>
  </p:cSld>
  <p:clrMapOvr>
    <a:masterClrMapping/>
  </p:clrMapOvr>
  <p:transition spd="slow" advClick="0" advTm="13853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 i="1" u="sng" dirty="0">
                <a:solidFill>
                  <a:srgbClr val="008000"/>
                </a:solidFill>
                <a:latin typeface="+mn-lt"/>
                <a:ea typeface="Times New Roman" pitchFamily="18" charset="0"/>
                <a:cs typeface="Arial" charset="0"/>
              </a:rPr>
              <a:t>Линии развития личности.</a:t>
            </a:r>
            <a:endParaRPr lang="ru-RU" sz="4400" b="1" i="1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8154861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endParaRPr lang="ru-RU" sz="14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endParaRPr lang="ru-RU" sz="1400" b="1" i="1" dirty="0">
              <a:solidFill>
                <a:srgbClr val="FF000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r>
              <a:rPr lang="ru-RU" sz="3600" b="1" i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Физическое развитие:</a:t>
            </a:r>
            <a:endParaRPr lang="ru-RU" sz="36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стимулирование естественного процесса </a:t>
            </a: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развития двигательных способностей и качеств;</a:t>
            </a: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 </a:t>
            </a:r>
          </a:p>
          <a:p>
            <a:pPr eaLnBrk="0" hangingPunct="0"/>
            <a:r>
              <a:rPr lang="ru-RU" sz="3600" b="1" i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Социальное развитие:</a:t>
            </a:r>
            <a:endParaRPr lang="ru-RU" sz="36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формирование способов общения </a:t>
            </a:r>
          </a:p>
          <a:p>
            <a:pPr eaLnBrk="0" hangingPunct="0"/>
            <a:r>
              <a:rPr lang="ru-RU" sz="3600" b="1" i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Познавательное развитие:</a:t>
            </a:r>
            <a:endParaRPr lang="ru-RU" sz="36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обогащение и расширение представлений об </a:t>
            </a:r>
          </a:p>
          <a:p>
            <a:pPr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окружающем мире</a:t>
            </a: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; </a:t>
            </a:r>
          </a:p>
          <a:p>
            <a:pPr eaLnBrk="0" hangingPunct="0"/>
            <a:r>
              <a:rPr lang="ru-RU" sz="2800" b="1" i="1" dirty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Эстетическое развитие:</a:t>
            </a:r>
            <a:endParaRPr lang="ru-RU" sz="28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развитие эмоционально-ценностного отношения к</a:t>
            </a:r>
          </a:p>
          <a:p>
            <a:pPr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 произведениям искусства и художественным </a:t>
            </a:r>
          </a:p>
          <a:p>
            <a:pPr eaLnBrk="0" hangingPunct="0"/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образам; </a:t>
            </a:r>
          </a:p>
          <a:p>
            <a:pPr eaLnBrk="0" hangingPunct="0">
              <a:buFontTx/>
              <a:buChar char="•"/>
            </a:pPr>
            <a:r>
              <a:rPr lang="ru-RU" sz="2800" i="1" dirty="0">
                <a:latin typeface="+mn-lt"/>
                <a:ea typeface="Times New Roman" pitchFamily="18" charset="0"/>
                <a:cs typeface="Arial" charset="0"/>
              </a:rPr>
              <a:t>овладение художественной деятельностью</a:t>
            </a:r>
            <a:r>
              <a:rPr lang="ru-RU" sz="2800" dirty="0">
                <a:latin typeface="+mn-lt"/>
                <a:ea typeface="Times New Roman" pitchFamily="18" charset="0"/>
                <a:cs typeface="Arial" charset="0"/>
              </a:rPr>
              <a:t>.</a:t>
            </a:r>
            <a:r>
              <a:rPr lang="ru-RU" sz="1400" dirty="0">
                <a:latin typeface="+mn-lt"/>
                <a:ea typeface="Times New Roman" pitchFamily="18" charset="0"/>
                <a:cs typeface="Arial" charset="0"/>
              </a:rPr>
              <a:t> </a:t>
            </a:r>
            <a:endParaRPr lang="ru-RU" sz="800" dirty="0">
              <a:latin typeface="+mn-lt"/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dirty="0">
              <a:latin typeface="+mn-lt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13525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sz="48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Задачи для родителей:</a:t>
            </a:r>
            <a:endParaRPr lang="ru-RU" sz="4800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1143000"/>
            <a:ext cx="9144000" cy="387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 sz="36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lnSpc>
                <a:spcPct val="150000"/>
              </a:lnSpc>
              <a:buFontTx/>
              <a:buChar char="•"/>
            </a:pPr>
            <a:r>
              <a:rPr lang="ru-RU" sz="3600" i="1" dirty="0">
                <a:latin typeface="+mn-lt"/>
                <a:ea typeface="Times New Roman" pitchFamily="18" charset="0"/>
                <a:cs typeface="Arial" charset="0"/>
              </a:rPr>
              <a:t>Создавать в семье благоприятные условия для развития личности ребенка. </a:t>
            </a:r>
          </a:p>
          <a:p>
            <a:pPr indent="342900" algn="just" eaLnBrk="0" hangingPunct="0">
              <a:lnSpc>
                <a:spcPct val="150000"/>
              </a:lnSpc>
              <a:buFontTx/>
              <a:buChar char="•"/>
            </a:pPr>
            <a:r>
              <a:rPr lang="ru-RU" sz="3600" i="1" dirty="0">
                <a:latin typeface="+mn-lt"/>
                <a:ea typeface="Times New Roman" pitchFamily="18" charset="0"/>
                <a:cs typeface="Arial" charset="0"/>
              </a:rPr>
              <a:t>Учитывая опыт детей, приобретенный в детском саду. </a:t>
            </a:r>
          </a:p>
        </p:txBody>
      </p:sp>
    </p:spTree>
  </p:cSld>
  <p:clrMapOvr>
    <a:masterClrMapping/>
  </p:clrMapOvr>
  <p:transition spd="slow" advClick="0" advTm="1312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7031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r>
              <a:rPr lang="ru-RU" sz="5400" b="1" i="1" u="sng" dirty="0">
                <a:solidFill>
                  <a:srgbClr val="0000FF"/>
                </a:solidFill>
                <a:latin typeface="+mn-lt"/>
                <a:ea typeface="Times New Roman" pitchFamily="18" charset="0"/>
                <a:cs typeface="Arial" charset="0"/>
              </a:rPr>
              <a:t>Задачи для педагога: </a:t>
            </a:r>
            <a:endParaRPr lang="ru-RU" sz="5400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8859156" cy="406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/>
            <a:endParaRPr lang="ru-RU" sz="14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indent="342900" algn="just">
              <a:lnSpc>
                <a:spcPct val="200000"/>
              </a:lnSpc>
            </a:pPr>
            <a:r>
              <a:rPr lang="ru-RU" sz="3200" b="1" i="1" dirty="0">
                <a:latin typeface="+mn-lt"/>
                <a:ea typeface="Times New Roman" pitchFamily="18" charset="0"/>
                <a:cs typeface="Arial" charset="0"/>
              </a:rPr>
              <a:t>Развивать социально-профессиональную </a:t>
            </a:r>
          </a:p>
          <a:p>
            <a:pPr indent="342900" algn="just">
              <a:lnSpc>
                <a:spcPct val="200000"/>
              </a:lnSpc>
            </a:pPr>
            <a:r>
              <a:rPr lang="ru-RU" sz="3200" b="1" i="1" dirty="0">
                <a:latin typeface="+mn-lt"/>
                <a:ea typeface="Times New Roman" pitchFamily="18" charset="0"/>
                <a:cs typeface="Arial" charset="0"/>
              </a:rPr>
              <a:t>компетентность и личностный потенциал. </a:t>
            </a:r>
          </a:p>
        </p:txBody>
      </p:sp>
    </p:spTree>
  </p:cSld>
  <p:clrMapOvr>
    <a:masterClrMapping/>
  </p:clrMapOvr>
  <p:transition spd="slow" advClick="0" advTm="13214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889</TotalTime>
  <Words>758</Words>
  <Application>Microsoft Office PowerPoint</Application>
  <PresentationFormat>Экран (4:3)</PresentationFormat>
  <Paragraphs>197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85</cp:revision>
  <dcterms:created xsi:type="dcterms:W3CDTF">2013-02-08T04:34:24Z</dcterms:created>
  <dcterms:modified xsi:type="dcterms:W3CDTF">2014-12-06T07:18:38Z</dcterms:modified>
</cp:coreProperties>
</file>