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6" r:id="rId3"/>
    <p:sldId id="257" r:id="rId4"/>
    <p:sldId id="259" r:id="rId5"/>
    <p:sldId id="260" r:id="rId6"/>
    <p:sldId id="261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1" r:id="rId15"/>
    <p:sldId id="272" r:id="rId16"/>
    <p:sldId id="266" r:id="rId17"/>
    <p:sldId id="264" r:id="rId18"/>
    <p:sldId id="262" r:id="rId19"/>
    <p:sldId id="263" r:id="rId20"/>
    <p:sldId id="271" r:id="rId21"/>
    <p:sldId id="280" r:id="rId22"/>
    <p:sldId id="25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23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1517104"/>
          </a:xfrm>
        </p:spPr>
        <p:txBody>
          <a:bodyPr/>
          <a:lstStyle/>
          <a:p>
            <a:r>
              <a:rPr lang="ru-RU" dirty="0" smtClean="0"/>
              <a:t>Для учителей начальной </a:t>
            </a:r>
            <a:r>
              <a:rPr lang="ru-RU" dirty="0" smtClean="0"/>
              <a:t>школы</a:t>
            </a: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Виноградова Вера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васильевна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04704" y="2492897"/>
            <a:ext cx="7279663" cy="1953338"/>
          </a:xfrm>
        </p:spPr>
        <p:txBody>
          <a:bodyPr/>
          <a:lstStyle/>
          <a:p>
            <a:r>
              <a:rPr lang="ru-RU" sz="2400" dirty="0" smtClean="0"/>
              <a:t>Методические  Рекомендации по составлению рабочей программы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4472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  Алгоритм создания рабочей программы учебного предмета (курса):</a:t>
            </a:r>
          </a:p>
          <a:p>
            <a:pPr algn="ctr"/>
            <a:r>
              <a:rPr lang="ru-RU" sz="2400" b="1" dirty="0" smtClean="0"/>
              <a:t>ШАГ 5.</a:t>
            </a:r>
            <a:r>
              <a:rPr lang="ru-RU" sz="2400" dirty="0" smtClean="0"/>
              <a:t> </a:t>
            </a:r>
          </a:p>
          <a:p>
            <a:r>
              <a:rPr lang="ru-RU" sz="2400" b="1" dirty="0" smtClean="0"/>
              <a:t>	Структурировать содержание </a:t>
            </a:r>
            <a:r>
              <a:rPr lang="ru-RU" sz="2400" dirty="0" smtClean="0"/>
              <a:t>учебного материала курса, определив последовательность тем и количество часов на изучение каждой из них</a:t>
            </a:r>
            <a:r>
              <a:rPr lang="ru-RU" sz="2400" b="1" dirty="0" smtClean="0"/>
              <a:t> </a:t>
            </a:r>
            <a:r>
              <a:rPr lang="ru-RU" sz="2400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71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  Алгоритм создания рабочей программы учебного предмета (курса):</a:t>
            </a:r>
          </a:p>
          <a:p>
            <a:pPr algn="ctr"/>
            <a:r>
              <a:rPr lang="ru-RU" sz="2400" b="1" dirty="0" smtClean="0"/>
              <a:t>ШАГ 6.</a:t>
            </a:r>
            <a:r>
              <a:rPr lang="ru-RU" sz="2400" dirty="0" smtClean="0"/>
              <a:t> </a:t>
            </a:r>
          </a:p>
          <a:p>
            <a:r>
              <a:rPr lang="ru-RU" sz="2400" b="1" dirty="0" smtClean="0"/>
              <a:t>	Определить дополнительную справочную и учебную литературу,  </a:t>
            </a:r>
            <a:r>
              <a:rPr lang="ru-RU" sz="2400" dirty="0" smtClean="0"/>
              <a:t>необходимые наглядные пособия, оборудование и приборы, программы информационно-компьютерной поддержки учебного процесса</a:t>
            </a:r>
            <a:r>
              <a:rPr lang="ru-RU" sz="2400" b="1" dirty="0" smtClean="0"/>
              <a:t> </a:t>
            </a:r>
            <a:r>
              <a:rPr lang="ru-RU" sz="2400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99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  Алгоритм создания рабочей программы учебного предмета (курса):</a:t>
            </a:r>
          </a:p>
          <a:p>
            <a:pPr algn="ctr"/>
            <a:r>
              <a:rPr lang="ru-RU" sz="2400" b="1" dirty="0" smtClean="0"/>
              <a:t>ШАГ 7.</a:t>
            </a:r>
            <a:r>
              <a:rPr lang="ru-RU" sz="2400" dirty="0" smtClean="0"/>
              <a:t> </a:t>
            </a:r>
          </a:p>
          <a:p>
            <a:r>
              <a:rPr lang="ru-RU" sz="2400" b="1" dirty="0" smtClean="0"/>
              <a:t>	Создать контролирующие материалы:</a:t>
            </a:r>
            <a:r>
              <a:rPr lang="ru-RU" sz="2400" dirty="0" smtClean="0"/>
              <a:t> выделить перечень проверяемых умений (кодификатор) согласно этапу обучения и цели контроля; подобрать контролирующие задания, направленные на проверку планируемых умений; составить схему анализа работы в контексте поставленной цели контроля, которая позволит получить объективную информацию для коррекции учебного процесса.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151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  Алгоритм создания рабочей программы учебного предмета (курса):</a:t>
            </a:r>
          </a:p>
          <a:p>
            <a:pPr algn="ctr"/>
            <a:r>
              <a:rPr lang="ru-RU" sz="2400" b="1" dirty="0" smtClean="0"/>
              <a:t>ШАГ 8.</a:t>
            </a:r>
            <a:r>
              <a:rPr lang="ru-RU" sz="2400" dirty="0" smtClean="0"/>
              <a:t> </a:t>
            </a:r>
          </a:p>
          <a:p>
            <a:pPr algn="ctr"/>
            <a:endParaRPr lang="ru-RU" sz="2400" dirty="0" smtClean="0"/>
          </a:p>
          <a:p>
            <a:r>
              <a:rPr lang="ru-RU" sz="2400" b="1" dirty="0" smtClean="0"/>
              <a:t>	Составить рабочую программу </a:t>
            </a:r>
            <a:r>
              <a:rPr lang="ru-RU" sz="2400" dirty="0" smtClean="0"/>
              <a:t>– оформить материалы согласно структуре.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91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  Алгоритм создания рабочей программы учебного предмета (курса):</a:t>
            </a:r>
          </a:p>
          <a:p>
            <a:pPr algn="ctr"/>
            <a:r>
              <a:rPr lang="ru-RU" sz="2400" b="1" dirty="0" smtClean="0"/>
              <a:t>ШАГ 9.</a:t>
            </a:r>
            <a:r>
              <a:rPr lang="ru-RU" sz="2400" dirty="0" smtClean="0"/>
              <a:t> </a:t>
            </a:r>
          </a:p>
          <a:p>
            <a:pPr algn="ctr"/>
            <a:endParaRPr lang="ru-RU" sz="2400" dirty="0" smtClean="0"/>
          </a:p>
          <a:p>
            <a:r>
              <a:rPr lang="ru-RU" sz="2400" b="1" dirty="0" smtClean="0"/>
              <a:t>	</a:t>
            </a:r>
            <a:r>
              <a:rPr lang="ru-RU" sz="2400" b="1" dirty="0"/>
              <a:t>П</a:t>
            </a:r>
            <a:r>
              <a:rPr lang="ru-RU" sz="2400" b="1" dirty="0" smtClean="0"/>
              <a:t>редставить рабочую программу </a:t>
            </a:r>
            <a:r>
              <a:rPr lang="ru-RU" sz="2400" dirty="0" smtClean="0"/>
              <a:t>учебного предмета (курса) на экспертизу внешним экспертам или методическому объединению учителей начальных классов ОУ.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250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>
                <a:solidFill>
                  <a:srgbClr val="7030A0"/>
                </a:solidFill>
              </a:rPr>
              <a:t>Структура и содержание рабочей программы учебного предмета (курса):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Титульный лист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Пояснительная записка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Содержание учебного предмета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Календарно - тематическое планирование</a:t>
            </a:r>
          </a:p>
          <a:p>
            <a:pPr marL="457200" indent="-457200">
              <a:buFontTx/>
              <a:buAutoNum type="arabicPeriod"/>
            </a:pPr>
            <a:r>
              <a:rPr lang="ru-RU" sz="2400" dirty="0" smtClean="0"/>
              <a:t>Планируемые результаты освоения программы по предмету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Описание материально-технического обеспечения образовательного процесса</a:t>
            </a:r>
          </a:p>
          <a:p>
            <a:pPr marL="342900" indent="-342900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19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dirty="0" smtClean="0">
                <a:solidFill>
                  <a:srgbClr val="7030A0"/>
                </a:solidFill>
              </a:rPr>
              <a:t>Оформление титульного листа рабочей программы учебного предмета</a:t>
            </a:r>
          </a:p>
          <a:p>
            <a:pPr marL="342900" indent="-342900" algn="ctr"/>
            <a:endParaRPr lang="ru-RU" dirty="0" smtClean="0"/>
          </a:p>
          <a:p>
            <a:pPr marL="342900" indent="-342900" algn="ctr"/>
            <a:r>
              <a:rPr lang="ru-RU" dirty="0" smtClean="0"/>
              <a:t>Муниципальное казённое образовательное учреждение «</a:t>
            </a:r>
            <a:r>
              <a:rPr lang="ru-RU" dirty="0" err="1" smtClean="0"/>
              <a:t>Денисовская</a:t>
            </a:r>
            <a:r>
              <a:rPr lang="ru-RU" dirty="0" smtClean="0"/>
              <a:t> средняя общеобразовательная школа»</a:t>
            </a:r>
          </a:p>
          <a:p>
            <a:pPr marL="342900" indent="-342900"/>
            <a:r>
              <a:rPr lang="ru-RU" dirty="0" smtClean="0"/>
              <a:t>Согласовано                                                     Утверждаю </a:t>
            </a:r>
          </a:p>
          <a:p>
            <a:pPr marL="342900" indent="-342900"/>
            <a:r>
              <a:rPr lang="ru-RU" dirty="0" smtClean="0"/>
              <a:t>Протокол заседания                                приказ директора</a:t>
            </a:r>
          </a:p>
          <a:p>
            <a:pPr marL="342900" indent="-342900"/>
            <a:r>
              <a:rPr lang="ru-RU" dirty="0" smtClean="0"/>
              <a:t>МО учителей начальных                       от               №</a:t>
            </a:r>
          </a:p>
          <a:p>
            <a:pPr marL="342900" indent="-342900"/>
            <a:r>
              <a:rPr lang="ru-RU" dirty="0"/>
              <a:t>к</a:t>
            </a:r>
            <a:r>
              <a:rPr lang="ru-RU" dirty="0" smtClean="0"/>
              <a:t>лассов</a:t>
            </a:r>
          </a:p>
          <a:p>
            <a:pPr marL="342900" indent="-342900"/>
            <a:r>
              <a:rPr lang="ru-RU" dirty="0"/>
              <a:t>о</a:t>
            </a:r>
            <a:r>
              <a:rPr lang="ru-RU" dirty="0" smtClean="0"/>
              <a:t>т           №</a:t>
            </a:r>
          </a:p>
          <a:p>
            <a:pPr marL="342900" indent="-342900" algn="ctr"/>
            <a:r>
              <a:rPr lang="ru-RU" dirty="0" smtClean="0"/>
              <a:t>Рабочая программа</a:t>
            </a:r>
          </a:p>
          <a:p>
            <a:pPr marL="342900" indent="-342900" algn="ctr"/>
            <a:r>
              <a:rPr lang="ru-RU" dirty="0" smtClean="0"/>
              <a:t>(название учебного предмета (курса)</a:t>
            </a:r>
          </a:p>
          <a:p>
            <a:pPr marL="342900" indent="-342900"/>
            <a:r>
              <a:rPr lang="ru-RU" dirty="0" smtClean="0"/>
              <a:t>Класс:</a:t>
            </a:r>
          </a:p>
          <a:p>
            <a:pPr marL="342900" indent="-342900"/>
            <a:r>
              <a:rPr lang="ru-RU" dirty="0" smtClean="0"/>
              <a:t>Ф.И.О. педагога – разработчика программы:</a:t>
            </a:r>
          </a:p>
          <a:p>
            <a:pPr marL="342900" indent="-342900"/>
            <a:r>
              <a:rPr lang="ru-RU" dirty="0" smtClean="0"/>
              <a:t>Педагогический стаж:</a:t>
            </a:r>
          </a:p>
          <a:p>
            <a:pPr marL="342900" indent="-342900"/>
            <a:r>
              <a:rPr lang="ru-RU" dirty="0" smtClean="0"/>
              <a:t>Квалификация:</a:t>
            </a:r>
          </a:p>
          <a:p>
            <a:pPr marL="342900" indent="-342900"/>
            <a:r>
              <a:rPr lang="ru-RU" dirty="0" smtClean="0"/>
              <a:t>Эксперт программы: (организация, Ф.И.О., должность)</a:t>
            </a:r>
          </a:p>
          <a:p>
            <a:pPr marL="342900" indent="-342900" algn="ctr"/>
            <a:r>
              <a:rPr lang="ru-RU" dirty="0" smtClean="0"/>
              <a:t>2012 г.</a:t>
            </a:r>
          </a:p>
          <a:p>
            <a:pPr marL="342900" indent="-342900" algn="ctr"/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03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dirty="0" smtClean="0"/>
              <a:t>   Структура и содержание рабочей программы учебного предмета (курса):</a:t>
            </a:r>
          </a:p>
          <a:p>
            <a:endParaRPr lang="ru-RU" sz="2400" dirty="0" smtClean="0"/>
          </a:p>
          <a:p>
            <a:r>
              <a:rPr lang="ru-RU" dirty="0" smtClean="0">
                <a:solidFill>
                  <a:srgbClr val="7030A0"/>
                </a:solidFill>
              </a:rPr>
              <a:t>	Пояснительная записка </a:t>
            </a:r>
            <a:r>
              <a:rPr lang="ru-RU" dirty="0" smtClean="0"/>
              <a:t>включает –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название, автора и год издания программы (примерной, авторской), на основе которой  составлена рабочая программа;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описание изменений(не более 20 %), внесённых педагогом в текст программы, взятой за основу, с обоснованием;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 общие цели начального общего образования с учётом специфики учебного предмета;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общую характеристику  учебного предмета;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описание места учебного предмета в учебном плане;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описание ценностных ориентиров содержания учебного предмета.</a:t>
            </a:r>
          </a:p>
          <a:p>
            <a:pPr marL="342900" indent="-342900">
              <a:buFont typeface="Arial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03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dirty="0" smtClean="0"/>
              <a:t>   Структура и содержание рабочей программы учебного предмета (курса):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	Содержание учебного предмета (курса) </a:t>
            </a:r>
            <a:r>
              <a:rPr lang="ru-RU" sz="2400" dirty="0" smtClean="0"/>
              <a:t>включает изучаемые понятия из  разделов (тем), указанных в государственном образовательном стандарте, в ООП начального общего образования, примерной программе.</a:t>
            </a:r>
          </a:p>
          <a:p>
            <a:r>
              <a:rPr lang="ru-RU" sz="2400" dirty="0" smtClean="0"/>
              <a:t>Определяются основные виды контроля, практические (лабораторные работы), проектная и исследовательская работа с указанием количества часов.</a:t>
            </a:r>
          </a:p>
          <a:p>
            <a:endParaRPr lang="ru-RU" sz="2400" dirty="0" smtClean="0"/>
          </a:p>
          <a:p>
            <a:pPr marL="285750" indent="-285750"/>
            <a:endParaRPr lang="ru-RU" dirty="0"/>
          </a:p>
          <a:p>
            <a:pPr marL="285750" indent="-285750">
              <a:buFont typeface="Wingdings" pitchFamily="2" charset="2"/>
              <a:buChar char="ü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03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>
                <a:cs typeface="DilleniaUPC" pitchFamily="18" charset="-34"/>
              </a:rPr>
              <a:t>Структура и содержание рабочей программы учебного предмета (курса):</a:t>
            </a:r>
          </a:p>
          <a:p>
            <a:r>
              <a:rPr lang="ru-RU" sz="2400" dirty="0" smtClean="0">
                <a:solidFill>
                  <a:srgbClr val="7030A0"/>
                </a:solidFill>
                <a:cs typeface="DilleniaUPC" pitchFamily="18" charset="-34"/>
              </a:rPr>
              <a:t>	Календарно-тематический план</a:t>
            </a:r>
            <a:r>
              <a:rPr lang="ru-RU" sz="2400" dirty="0" smtClean="0">
                <a:cs typeface="DilleniaUPC" pitchFamily="18" charset="-34"/>
              </a:rPr>
              <a:t> включает: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cs typeface="DilleniaUPC" pitchFamily="18" charset="-34"/>
              </a:rPr>
              <a:t> название тем, разделов учебного предмета, уроков, последовательность их изучения;</a:t>
            </a:r>
          </a:p>
          <a:p>
            <a:endParaRPr lang="ru-RU" sz="2000" dirty="0" smtClean="0">
              <a:cs typeface="DilleniaUPC" pitchFamily="18" charset="-34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cs typeface="DilleniaUPC" pitchFamily="18" charset="-34"/>
              </a:rPr>
              <a:t> количество часов, дата проведения урока;</a:t>
            </a:r>
          </a:p>
          <a:p>
            <a:endParaRPr lang="ru-RU" sz="2000" dirty="0" smtClean="0">
              <a:cs typeface="DilleniaUPC" pitchFamily="18" charset="-34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cs typeface="DilleniaUPC" pitchFamily="18" charset="-34"/>
              </a:rPr>
              <a:t> виды деятельности обучающихся и возможные формы контроля;</a:t>
            </a:r>
          </a:p>
          <a:p>
            <a:r>
              <a:rPr lang="ru-RU" sz="2000" dirty="0" smtClean="0">
                <a:cs typeface="DilleniaUPC" pitchFamily="18" charset="-34"/>
              </a:rPr>
              <a:t> </a:t>
            </a:r>
          </a:p>
          <a:p>
            <a:pPr marL="285750" indent="-285750"/>
            <a:endParaRPr lang="ru-RU" dirty="0"/>
          </a:p>
          <a:p>
            <a:pPr marL="285750" indent="-285750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03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12776"/>
            <a:ext cx="76328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В </a:t>
            </a:r>
            <a:r>
              <a:rPr lang="ru-RU" sz="2800" dirty="0"/>
              <a:t>пункте 2.7 статьи </a:t>
            </a:r>
            <a:r>
              <a:rPr lang="ru-RU" sz="2800" dirty="0" smtClean="0"/>
              <a:t>32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“Компетенции и ответственность образовательного учреждения</a:t>
            </a:r>
            <a:r>
              <a:rPr lang="ru-RU" sz="2800" dirty="0" smtClean="0"/>
              <a:t>” Федеральный закон </a:t>
            </a:r>
            <a:r>
              <a:rPr lang="ru-RU" sz="2800" dirty="0"/>
              <a:t>“Об </a:t>
            </a:r>
            <a:r>
              <a:rPr lang="ru-RU" sz="2800" dirty="0" smtClean="0"/>
              <a:t>образовании в Российской Федерации”</a:t>
            </a:r>
            <a:endParaRPr lang="ru-RU" sz="2800" dirty="0" smtClean="0"/>
          </a:p>
          <a:p>
            <a:r>
              <a:rPr lang="ru-RU" sz="2800" dirty="0" smtClean="0"/>
              <a:t> </a:t>
            </a:r>
            <a:r>
              <a:rPr lang="ru-RU" sz="2800" dirty="0"/>
              <a:t>сказано, что к компетенции образовательного учреждения относится “разработка и утверждение рабочих программ учебных курсов и дисциплин”.</a:t>
            </a:r>
          </a:p>
        </p:txBody>
      </p:sp>
    </p:spTree>
    <p:extLst>
      <p:ext uri="{BB962C8B-B14F-4D97-AF65-F5344CB8AC3E}">
        <p14:creationId xmlns:p14="http://schemas.microsoft.com/office/powerpoint/2010/main" val="125093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>
                <a:cs typeface="DilleniaUPC" pitchFamily="18" charset="-34"/>
              </a:rPr>
              <a:t>Структура и содержание рабочей программы учебного предмета (курса):</a:t>
            </a:r>
          </a:p>
          <a:p>
            <a:r>
              <a:rPr lang="ru-RU" sz="2400" dirty="0" smtClean="0"/>
              <a:t> 	</a:t>
            </a:r>
            <a:r>
              <a:rPr lang="ru-RU" sz="2400" dirty="0" smtClean="0">
                <a:solidFill>
                  <a:srgbClr val="7030A0"/>
                </a:solidFill>
              </a:rPr>
              <a:t>Планируемые результаты </a:t>
            </a:r>
            <a:r>
              <a:rPr lang="ru-RU" sz="2400" dirty="0" smtClean="0"/>
              <a:t> включают личностные, </a:t>
            </a:r>
            <a:r>
              <a:rPr lang="ru-RU" sz="2400" dirty="0" err="1" smtClean="0"/>
              <a:t>метапредметные</a:t>
            </a:r>
            <a:r>
              <a:rPr lang="ru-RU" sz="2400" dirty="0" smtClean="0"/>
              <a:t> и предметные результаты освоения конкретного предмета (курса) в соответствии с  ООП начального общего образования. В этом разделе необходимо прописать цели-ориентиры освоения учебного курса обучающимися, используя формулировки: «ученик научится», «</a:t>
            </a:r>
            <a:r>
              <a:rPr lang="ru-RU" sz="2400" i="1" dirty="0" smtClean="0"/>
              <a:t>ученик получит возможность научиться», прописать цели-ориентиры формирования универсальных учебных действий обучающихся в рамках изучения данного курса.</a:t>
            </a:r>
            <a:endParaRPr lang="ru-RU" sz="2400" dirty="0" smtClean="0"/>
          </a:p>
          <a:p>
            <a:r>
              <a:rPr lang="ru-RU" sz="2400" dirty="0" smtClean="0"/>
              <a:t> </a:t>
            </a:r>
          </a:p>
          <a:p>
            <a:pPr algn="ctr"/>
            <a:endParaRPr lang="ru-RU" sz="2400" dirty="0" smtClean="0">
              <a:cs typeface="DilleniaUPC" pitchFamily="18" charset="-34"/>
            </a:endParaRPr>
          </a:p>
          <a:p>
            <a:pPr marL="285750" indent="-285750"/>
            <a:endParaRPr lang="ru-RU" dirty="0"/>
          </a:p>
          <a:p>
            <a:pPr marL="285750" indent="-285750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03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>
                <a:cs typeface="DilleniaUPC" pitchFamily="18" charset="-34"/>
              </a:rPr>
              <a:t>Структура и содержание рабочей программы учебного предмета (курса):</a:t>
            </a:r>
          </a:p>
          <a:p>
            <a:r>
              <a:rPr lang="ru-RU" sz="2400" dirty="0" smtClean="0"/>
              <a:t> 	</a:t>
            </a:r>
            <a:endParaRPr lang="ru-RU" dirty="0"/>
          </a:p>
          <a:p>
            <a:pPr marL="285750" indent="-285750" algn="ctr"/>
            <a:r>
              <a:rPr lang="ru-RU" sz="2400" dirty="0">
                <a:solidFill>
                  <a:srgbClr val="7030A0"/>
                </a:solidFill>
              </a:rPr>
              <a:t>Описание материально-технического </a:t>
            </a:r>
            <a:r>
              <a:rPr lang="ru-RU" sz="2400" dirty="0" smtClean="0">
                <a:solidFill>
                  <a:srgbClr val="7030A0"/>
                </a:solidFill>
              </a:rPr>
              <a:t>обеспечения образовательного процесса</a:t>
            </a:r>
          </a:p>
          <a:p>
            <a:pPr marL="285750" indent="-285750" algn="ctr"/>
            <a:endParaRPr lang="ru-RU" sz="2400" dirty="0" smtClean="0">
              <a:solidFill>
                <a:srgbClr val="7030A0"/>
              </a:solidFill>
            </a:endParaRPr>
          </a:p>
          <a:p>
            <a:pPr marL="285750" indent="-285750"/>
            <a:r>
              <a:rPr lang="ru-RU" sz="2400" dirty="0" smtClean="0"/>
              <a:t>		В этом разделе необходимо составить перечень учебных средств и оборудования, необходимого для реализации рабочей программы учебного курса</a:t>
            </a:r>
            <a:endParaRPr lang="ru-RU" sz="2400" dirty="0"/>
          </a:p>
          <a:p>
            <a:pPr marL="285750" indent="-285750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824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052736"/>
            <a:ext cx="669674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	</a:t>
            </a:r>
            <a:r>
              <a:rPr lang="ru-RU" sz="2400" b="1" dirty="0" smtClean="0"/>
              <a:t>Федеральный государственный образовательный стандарт предъявляет новые требования к результатам освоения обучающимися основной образовательной  программы начального общего образования, её структуре и условиям реализации. Всё это педагогам следует учитывать при составлении рабочих программ учебных предметов</a:t>
            </a:r>
            <a:r>
              <a:rPr lang="ru-RU" sz="2400" dirty="0" smtClean="0"/>
              <a:t>.</a:t>
            </a:r>
          </a:p>
          <a:p>
            <a:endParaRPr lang="ru-RU" sz="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41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>
                <a:solidFill>
                  <a:srgbClr val="7030A0"/>
                </a:solidFill>
              </a:rPr>
              <a:t>Рабочая программа </a:t>
            </a:r>
            <a:r>
              <a:rPr lang="ru-RU" sz="2400" dirty="0" smtClean="0"/>
              <a:t>учебного предмета – документ образовательного учреждения, который: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Регламентирует деятельность педагога по организации образовательного процесса;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Учитывает специфику учреждения и уровень подготовленности обучающихся конкретного класса;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Обеспечивает достижение планируемых результатов освоения основной образовательной программы начального общего образования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400" dirty="0"/>
          </a:p>
          <a:p>
            <a:pPr marL="285750" indent="-285750">
              <a:buFont typeface="Wingdings" pitchFamily="2" charset="2"/>
              <a:buChar char="ü"/>
            </a:pPr>
            <a:endParaRPr lang="ru-RU" dirty="0" smtClean="0"/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  <a:p>
            <a:pPr marL="285750" indent="-285750">
              <a:buFont typeface="Wingdings" pitchFamily="2" charset="2"/>
              <a:buChar char="ü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110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dirty="0" smtClean="0"/>
              <a:t>   	Документы, регламентирующие создание и реализацию рабочих программ учебных курсов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i="1" dirty="0" smtClean="0"/>
              <a:t> </a:t>
            </a:r>
            <a:r>
              <a:rPr lang="ru-RU" sz="2400" i="1" dirty="0" smtClean="0">
                <a:solidFill>
                  <a:srgbClr val="7030A0"/>
                </a:solidFill>
              </a:rPr>
              <a:t>Федеральные нормативные документы: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Закон РФ «Об образовании»;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ФГОС  НОО;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Базисный учебный план общеобразовательных  учреждений РФ;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Перечень учебников, рекомендованных и допущенных к использованию </a:t>
            </a:r>
            <a:r>
              <a:rPr lang="ru-RU" sz="2400" dirty="0" err="1" smtClean="0"/>
              <a:t>Минобрнауки</a:t>
            </a:r>
            <a:r>
              <a:rPr lang="ru-RU" sz="2400" dirty="0" smtClean="0"/>
              <a:t> России;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Письмо </a:t>
            </a:r>
            <a:r>
              <a:rPr lang="ru-RU" sz="2400" dirty="0" err="1" smtClean="0"/>
              <a:t>Минобрнауки</a:t>
            </a:r>
            <a:r>
              <a:rPr lang="ru-RU" sz="2400" dirty="0" smtClean="0"/>
              <a:t> России «О примерных программах по учебным предметам федерального учебного плана»;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  <a:p>
            <a:pPr marL="285750" indent="-285750">
              <a:buFont typeface="Wingdings" pitchFamily="2" charset="2"/>
              <a:buChar char="ü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03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dirty="0" smtClean="0"/>
              <a:t>   	Документы, регламентирующие создание и реализацию рабочих программ учебных курсов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i="1" dirty="0" smtClean="0"/>
              <a:t> </a:t>
            </a:r>
            <a:r>
              <a:rPr lang="ru-RU" sz="2400" i="1" dirty="0" smtClean="0">
                <a:solidFill>
                  <a:srgbClr val="7030A0"/>
                </a:solidFill>
              </a:rPr>
              <a:t>локальные акты образовательного учреждения :</a:t>
            </a:r>
          </a:p>
          <a:p>
            <a:endParaRPr lang="ru-RU" sz="2400" i="1" dirty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ООП ОУ;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Положение о рабочей программе учебного курса;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/>
              <a:t>Приказ руководителя ОУ об утверждении рабочей программы учебного предмета (курса);</a:t>
            </a:r>
          </a:p>
          <a:p>
            <a:pPr marL="285750" indent="-285750"/>
            <a:endParaRPr lang="ru-RU" dirty="0"/>
          </a:p>
          <a:p>
            <a:pPr marL="285750" indent="-285750">
              <a:buFont typeface="Wingdings" pitchFamily="2" charset="2"/>
              <a:buChar char="ü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03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  Алгоритм создания рабочей программы учебного предмета (курса):</a:t>
            </a:r>
          </a:p>
          <a:p>
            <a:pPr algn="ctr"/>
            <a:r>
              <a:rPr lang="ru-RU" sz="2400" b="1" dirty="0" smtClean="0"/>
              <a:t>ШАГ 1.</a:t>
            </a:r>
            <a:r>
              <a:rPr lang="ru-RU" sz="2400" dirty="0" smtClean="0"/>
              <a:t> </a:t>
            </a:r>
          </a:p>
          <a:p>
            <a:r>
              <a:rPr lang="ru-RU" sz="2400" b="1" dirty="0" smtClean="0"/>
              <a:t>	Выбрать программу </a:t>
            </a:r>
            <a:r>
              <a:rPr lang="ru-RU" sz="2400" dirty="0" smtClean="0"/>
              <a:t>по учебному курсу, предмету, дисциплине (модулю) и соответствующий ей учебник из перечня, рекомендованного </a:t>
            </a:r>
            <a:r>
              <a:rPr lang="ru-RU" sz="2400" dirty="0" err="1" smtClean="0"/>
              <a:t>Минобрнауки</a:t>
            </a:r>
            <a:r>
              <a:rPr lang="ru-RU" sz="2400" dirty="0" smtClean="0"/>
              <a:t> России.</a:t>
            </a:r>
          </a:p>
          <a:p>
            <a:pPr marL="342900" indent="-342900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03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  Алгоритм создания рабочей программы учебного предмета (курса):</a:t>
            </a:r>
          </a:p>
          <a:p>
            <a:pPr algn="ctr"/>
            <a:r>
              <a:rPr lang="ru-RU" sz="2400" b="1" dirty="0" smtClean="0"/>
              <a:t>ШАГ 2.</a:t>
            </a:r>
            <a:r>
              <a:rPr lang="ru-RU" sz="2400" dirty="0" smtClean="0"/>
              <a:t> </a:t>
            </a:r>
          </a:p>
          <a:p>
            <a:r>
              <a:rPr lang="ru-RU" sz="2400" b="1" dirty="0" smtClean="0"/>
              <a:t>	Сравнить цели </a:t>
            </a:r>
            <a:r>
              <a:rPr lang="ru-RU" sz="2400" dirty="0" smtClean="0"/>
              <a:t>изучения  учебного курса в выбранной авторской учебной программе с целями, сформулированными в примерной (типовой) программе по учебному курсу базисного учебного плана, а также с целями и задачами образовательной программы школы.</a:t>
            </a:r>
          </a:p>
          <a:p>
            <a:pPr marL="342900" indent="-342900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764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  Алгоритм создания рабочей программы учебного предмета (курса):</a:t>
            </a:r>
          </a:p>
          <a:p>
            <a:pPr algn="ctr"/>
            <a:r>
              <a:rPr lang="ru-RU" sz="2400" b="1" dirty="0" smtClean="0"/>
              <a:t>ШАГ 3.</a:t>
            </a:r>
            <a:r>
              <a:rPr lang="ru-RU" sz="2400" dirty="0" smtClean="0"/>
              <a:t> </a:t>
            </a:r>
          </a:p>
          <a:p>
            <a:r>
              <a:rPr lang="ru-RU" sz="2400" b="1" dirty="0" smtClean="0"/>
              <a:t>	Сопоставить требования к уровню подготовки </a:t>
            </a:r>
            <a:r>
              <a:rPr lang="ru-RU" sz="2400" dirty="0" smtClean="0"/>
              <a:t>выпускников в выбранной авторской программе с такими же требованиями, прописанными в примерной (типовой) программе. Определить знания, умения, навыки, способы деятельности выпускников, не включённые в авторскую программу.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4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691" y="1086178"/>
            <a:ext cx="749074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   Алгоритм создания рабочей программы учебного предмета (курса):</a:t>
            </a:r>
          </a:p>
          <a:p>
            <a:pPr algn="ctr"/>
            <a:r>
              <a:rPr lang="ru-RU" sz="2400" b="1" dirty="0" smtClean="0"/>
              <a:t>ШАГ 4.</a:t>
            </a:r>
            <a:r>
              <a:rPr lang="ru-RU" sz="2400" dirty="0" smtClean="0"/>
              <a:t> </a:t>
            </a:r>
          </a:p>
          <a:p>
            <a:r>
              <a:rPr lang="ru-RU" sz="2400" b="1" dirty="0" smtClean="0"/>
              <a:t>	Сопоставить содержание </a:t>
            </a:r>
            <a:r>
              <a:rPr lang="ru-RU" sz="2400" dirty="0" smtClean="0"/>
              <a:t>выбранной авторской программы с содержанием примерной (типовой) программе по учебному курсу базисного учебного плана, но не включённых в авторскую программу.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876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258</TotalTime>
  <Words>331</Words>
  <Application>Microsoft Office PowerPoint</Application>
  <PresentationFormat>Экран (4:3)</PresentationFormat>
  <Paragraphs>116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Аптека</vt:lpstr>
      <vt:lpstr>Методические  Рекомендации по составлению рабочей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Microsoft</cp:lastModifiedBy>
  <cp:revision>28</cp:revision>
  <dcterms:created xsi:type="dcterms:W3CDTF">2012-02-08T07:50:08Z</dcterms:created>
  <dcterms:modified xsi:type="dcterms:W3CDTF">2014-12-12T16:16:31Z</dcterms:modified>
</cp:coreProperties>
</file>