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5" r:id="rId1"/>
  </p:sldMasterIdLst>
  <p:notesMasterIdLst>
    <p:notesMasterId r:id="rId16"/>
  </p:notesMasterIdLst>
  <p:sldIdLst>
    <p:sldId id="257" r:id="rId2"/>
    <p:sldId id="293" r:id="rId3"/>
    <p:sldId id="294" r:id="rId4"/>
    <p:sldId id="259" r:id="rId5"/>
    <p:sldId id="263" r:id="rId6"/>
    <p:sldId id="295" r:id="rId7"/>
    <p:sldId id="270" r:id="rId8"/>
    <p:sldId id="275" r:id="rId9"/>
    <p:sldId id="279" r:id="rId10"/>
    <p:sldId id="282" r:id="rId11"/>
    <p:sldId id="284" r:id="rId12"/>
    <p:sldId id="291" r:id="rId13"/>
    <p:sldId id="264" r:id="rId14"/>
    <p:sldId id="29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BF783-B432-40D7-BF1A-386401098A65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9D06E-BBC6-4E59-9A65-7BD650D0C7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694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61F3-DC0D-4D09-B813-D168131FB04A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182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0124-D02A-44F1-9FB7-E5722456A513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084271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0124-D02A-44F1-9FB7-E5722456A513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432787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0124-D02A-44F1-9FB7-E5722456A513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2767054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0124-D02A-44F1-9FB7-E5722456A513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405709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0124-D02A-44F1-9FB7-E5722456A513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182805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0124-D02A-44F1-9FB7-E5722456A513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358311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467C4-344E-4E1C-820C-F9DAE4BE843D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809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A096-D3C2-42F1-9FC8-7BC48D0EB150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140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0D92-25AF-4852-91ED-9430A20E1438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738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359FD-C5EB-4EA9-B9DB-9B32D890DF56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33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56A6A-CC1B-4862-A797-EFE63BAB3309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844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54B0-9873-47E7-B16F-A77A6F085C4B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364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27C08-1397-4CA4-AD42-C87DDEC281CE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263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DD6C0-1AB2-46BB-907B-CDF24E5A0751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27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3928-4858-45D6-9155-46F9F5B0D3CD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676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05A2-3B87-4EA3-8E8C-F997B44F3CBC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206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BDC0124-D02A-44F1-9FB7-E5722456A513}" type="datetime1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697F9-266E-49B0-853D-DE28A1F852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6445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  <p:sldLayoutId id="2147483949" r:id="rId14"/>
    <p:sldLayoutId id="2147483950" r:id="rId15"/>
    <p:sldLayoutId id="2147483951" r:id="rId16"/>
    <p:sldLayoutId id="2147483952" r:id="rId17"/>
  </p:sldLayoutIdLst>
  <p:hf sldNum="0" hd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572560" cy="1400530"/>
          </a:xfrm>
        </p:spPr>
        <p:txBody>
          <a:bodyPr/>
          <a:lstStyle/>
          <a:p>
            <a:pPr algn="ctr"/>
            <a:r>
              <a:rPr lang="ru-RU" sz="4000" i="1" dirty="0" smtClean="0">
                <a:latin typeface="Bookman Old Style" pitchFamily="18" charset="0"/>
              </a:rPr>
              <a:t>Речевые проблемы у детей дошкольного возраста.</a:t>
            </a:r>
            <a:endParaRPr lang="ru-RU" sz="4000" i="1" dirty="0">
              <a:latin typeface="Bookman Old Style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70" y="3071810"/>
            <a:ext cx="478634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Советы логопеда: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786314" y="2285992"/>
            <a:ext cx="4041648" cy="2303686"/>
          </a:xfrm>
        </p:spPr>
        <p:txBody>
          <a:bodyPr/>
          <a:lstStyle/>
          <a:p>
            <a:r>
              <a:rPr lang="ru-RU" dirty="0"/>
              <a:t>Формировать правильное речевое дыхание</a:t>
            </a:r>
          </a:p>
          <a:p>
            <a:r>
              <a:rPr lang="ru-RU" dirty="0"/>
              <a:t>Развивать правильное звукопроизношение</a:t>
            </a:r>
          </a:p>
          <a:p>
            <a:r>
              <a:rPr lang="ru-RU" dirty="0"/>
              <a:t>Развивать лексико-грамматический строй речи</a:t>
            </a:r>
          </a:p>
        </p:txBody>
      </p:sp>
      <p:pic>
        <p:nvPicPr>
          <p:cNvPr id="67591" name="Picture 7" descr="11293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412875"/>
            <a:ext cx="4143375" cy="4672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7055380" cy="672026"/>
          </a:xfrm>
        </p:spPr>
        <p:txBody>
          <a:bodyPr/>
          <a:lstStyle/>
          <a:p>
            <a:r>
              <a:rPr lang="ru-RU" sz="2400" b="1" i="1" dirty="0">
                <a:solidFill>
                  <a:srgbClr val="FFC000"/>
                </a:solidFill>
              </a:rPr>
              <a:t>Как правильно общаться с ребенком: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51520" y="860666"/>
            <a:ext cx="6048672" cy="567465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/>
              <a:t>Описывайте ребенку все, что он делает, видит и слышит, используя доступные для него </a:t>
            </a:r>
            <a:r>
              <a:rPr lang="ru-RU" dirty="0" smtClean="0"/>
              <a:t>слова;</a:t>
            </a:r>
          </a:p>
          <a:p>
            <a:pPr lvl="0"/>
            <a:r>
              <a:rPr lang="ru-RU" dirty="0" smtClean="0"/>
              <a:t>Имитируйте </a:t>
            </a:r>
            <a:r>
              <a:rPr lang="ru-RU" dirty="0"/>
              <a:t>звуки, которые вы слышите, используйте стихи, загадки, игры, где применяются эти </a:t>
            </a:r>
            <a:r>
              <a:rPr lang="ru-RU" dirty="0" smtClean="0"/>
              <a:t>звуки;</a:t>
            </a:r>
            <a:endParaRPr lang="ru-RU" dirty="0"/>
          </a:p>
          <a:p>
            <a:pPr lvl="0"/>
            <a:r>
              <a:rPr lang="ru-RU" dirty="0"/>
              <a:t>Повторяйте новые слова и добавляйте несколько новых простых слов к словарю вашего ребенка каждый </a:t>
            </a:r>
            <a:r>
              <a:rPr lang="ru-RU" dirty="0" smtClean="0"/>
              <a:t>день;</a:t>
            </a:r>
            <a:endParaRPr lang="ru-RU" dirty="0"/>
          </a:p>
          <a:p>
            <a:pPr lvl="0"/>
            <a:r>
              <a:rPr lang="ru-RU" dirty="0"/>
              <a:t>Давайте ребенку задания, пользуясь немногими простыми </a:t>
            </a:r>
            <a:r>
              <a:rPr lang="ru-RU" dirty="0" smtClean="0"/>
              <a:t>командами;</a:t>
            </a:r>
          </a:p>
          <a:p>
            <a:pPr lvl="0"/>
            <a:r>
              <a:rPr lang="ru-RU" dirty="0" smtClean="0"/>
              <a:t>Используйте </a:t>
            </a:r>
            <a:r>
              <a:rPr lang="ru-RU" dirty="0"/>
              <a:t>слова, обозначающие последовательность действий, вроде: «сначала», «подожди», «после», «затем», «до», «в конце</a:t>
            </a:r>
            <a:r>
              <a:rPr lang="ru-RU" dirty="0" smtClean="0"/>
              <a:t>»;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Во время игр подавайте простые команды, такие как: «Подними мяч», «Брось мяч</a:t>
            </a:r>
            <a:r>
              <a:rPr lang="ru-RU" dirty="0" smtClean="0"/>
              <a:t>»;</a:t>
            </a:r>
            <a:endParaRPr lang="ru-RU" dirty="0"/>
          </a:p>
          <a:p>
            <a:pPr lvl="0"/>
            <a:r>
              <a:rPr lang="ru-RU" dirty="0"/>
              <a:t>Помогайте ребенку классифицировать окружающие его </a:t>
            </a:r>
            <a:r>
              <a:rPr lang="ru-RU" dirty="0" smtClean="0"/>
              <a:t>предметы, </a:t>
            </a:r>
            <a:r>
              <a:rPr lang="ru-RU" dirty="0"/>
              <a:t>описывая, для чего они </a:t>
            </a:r>
            <a:r>
              <a:rPr lang="ru-RU" dirty="0" smtClean="0"/>
              <a:t>предназначены.</a:t>
            </a:r>
            <a:endParaRPr lang="ru-RU" dirty="0"/>
          </a:p>
        </p:txBody>
      </p:sp>
      <p:pic>
        <p:nvPicPr>
          <p:cNvPr id="75785" name="Picture 9" descr="не скаж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700808"/>
            <a:ext cx="2520205" cy="31683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4.4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7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7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57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57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57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57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57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57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3" y="332656"/>
            <a:ext cx="4786346" cy="62798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</a:rPr>
              <a:t>            </a:t>
            </a:r>
            <a:r>
              <a:rPr lang="ru-RU" sz="2000" b="1" i="1" dirty="0" smtClean="0">
                <a:solidFill>
                  <a:srgbClr val="FFC000"/>
                </a:solidFill>
              </a:rPr>
              <a:t>ЦЕЛИ  </a:t>
            </a:r>
            <a:r>
              <a:rPr lang="ru-RU" sz="2000" b="1" i="1" dirty="0" smtClean="0">
                <a:solidFill>
                  <a:srgbClr val="FFC000"/>
                </a:solidFill>
              </a:rPr>
              <a:t>ЛОГОПЕДОВ:</a:t>
            </a:r>
            <a:r>
              <a:rPr lang="ru-RU" sz="2000" b="1" dirty="0"/>
              <a:t> 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200" b="1" dirty="0" smtClean="0"/>
              <a:t>-</a:t>
            </a:r>
            <a:r>
              <a:rPr lang="ru-RU" sz="2200" dirty="0" smtClean="0"/>
              <a:t>сформировать </a:t>
            </a:r>
            <a:r>
              <a:rPr lang="ru-RU" sz="2200" dirty="0"/>
              <a:t>полноценную фонетическую систему языка,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-</a:t>
            </a:r>
            <a:r>
              <a:rPr lang="ru-RU" sz="2200" dirty="0" smtClean="0"/>
              <a:t>развить </a:t>
            </a:r>
            <a:r>
              <a:rPr lang="ru-RU" sz="2200" dirty="0"/>
              <a:t>фонематическое </a:t>
            </a:r>
            <a:r>
              <a:rPr lang="ru-RU" sz="2200" dirty="0" smtClean="0"/>
              <a:t>восприятие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dirty="0"/>
              <a:t>-</a:t>
            </a:r>
            <a:r>
              <a:rPr lang="ru-RU" sz="2200" dirty="0" smtClean="0"/>
              <a:t> </a:t>
            </a:r>
            <a:r>
              <a:rPr lang="ru-RU" sz="2200" dirty="0"/>
              <a:t>навыки первоначального звукового анализа и </a:t>
            </a:r>
            <a:r>
              <a:rPr lang="ru-RU" sz="2200" dirty="0" smtClean="0"/>
              <a:t>синтеза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-автоматизировать </a:t>
            </a:r>
            <a:r>
              <a:rPr lang="ru-RU" sz="2200" dirty="0" err="1"/>
              <a:t>слухопроизносительные</a:t>
            </a:r>
            <a:r>
              <a:rPr lang="ru-RU" sz="2200" dirty="0"/>
              <a:t>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умения </a:t>
            </a:r>
            <a:r>
              <a:rPr lang="ru-RU" sz="2200" dirty="0" smtClean="0"/>
              <a:t>и навыки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-</a:t>
            </a:r>
            <a:r>
              <a:rPr lang="ru-RU" sz="2200" dirty="0" smtClean="0"/>
              <a:t>развивать </a:t>
            </a:r>
            <a:r>
              <a:rPr lang="ru-RU" sz="2200" dirty="0"/>
              <a:t>связную речь.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9219" name="Picture 3" descr="C:\Documents and Settings\Admin\Рабочий стол\Работа\7A86BFF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57818" y="3643314"/>
            <a:ext cx="3500462" cy="29691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218" name="Picture 2" descr="C:\Documents and Settings\Admin\Рабочий стол\Работа\67DA87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500042"/>
            <a:ext cx="3429024" cy="284248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777"/>
          <p:cNvPicPr>
            <a:picLocks noChangeAspect="1" noChangeArrowheads="1"/>
          </p:cNvPicPr>
          <p:nvPr/>
        </p:nvPicPr>
        <p:blipFill>
          <a:blip r:embed="rId2" cstate="print">
            <a:lum bright="18000" contrast="-30000"/>
          </a:blip>
          <a:srcRect/>
          <a:stretch>
            <a:fillRect/>
          </a:stretch>
        </p:blipFill>
        <p:spPr bwMode="auto">
          <a:xfrm>
            <a:off x="0" y="0"/>
            <a:ext cx="101171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www.logoped.ru</a:t>
            </a:r>
            <a:endParaRPr lang="ru-RU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9161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57290" y="1714488"/>
            <a:ext cx="6912768" cy="2990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хотите, чтобы ребенок правильно и хорошо говорил, следите, в первую очередь, </a:t>
            </a:r>
            <a:endParaRPr lang="ru-RU" sz="36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собственной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речью!!!</a:t>
            </a:r>
            <a:endParaRPr lang="ru-RU" sz="36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200" b="1" i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000108"/>
            <a:ext cx="8229600" cy="1377842"/>
          </a:xfrm>
        </p:spPr>
        <p:txBody>
          <a:bodyPr/>
          <a:lstStyle/>
          <a:p>
            <a:pPr algn="ctr"/>
            <a:r>
              <a:rPr lang="ru-RU" sz="4800" b="1" i="1" dirty="0">
                <a:solidFill>
                  <a:srgbClr val="C00000"/>
                </a:solidFill>
                <a:latin typeface="Corbel" pitchFamily="34" charset="0"/>
              </a:rPr>
              <a:t>СПАСИБО ЗА </a:t>
            </a:r>
            <a:r>
              <a:rPr lang="ru-RU" sz="4800" b="1" i="1" dirty="0" smtClean="0">
                <a:solidFill>
                  <a:srgbClr val="C00000"/>
                </a:solidFill>
                <a:latin typeface="Corbel" pitchFamily="34" charset="0"/>
              </a:rPr>
              <a:t>ВНИМАНИЕ</a:t>
            </a:r>
            <a:r>
              <a:rPr lang="ru-RU" sz="4800" i="1" dirty="0" smtClean="0">
                <a:solidFill>
                  <a:srgbClr val="C00000"/>
                </a:solidFill>
              </a:rPr>
              <a:t>!</a:t>
            </a:r>
            <a:endParaRPr lang="ru-RU" sz="4800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785926"/>
            <a:ext cx="6072230" cy="448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2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571480"/>
            <a:ext cx="7306744" cy="166872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Филиал Детский санаторий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 ГКУЗ МНПЦ 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борьбы с туберкулезом ДЗМ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5429256" y="4500570"/>
            <a:ext cx="3286115" cy="1428760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7400" i="1" dirty="0" smtClean="0">
                <a:solidFill>
                  <a:srgbClr val="C00000"/>
                </a:solidFill>
              </a:rPr>
              <a:t>Выполнила: логопед</a:t>
            </a:r>
          </a:p>
          <a:p>
            <a:pPr algn="ctr"/>
            <a:r>
              <a:rPr lang="ru-RU" sz="7400" i="1" dirty="0" err="1" smtClean="0">
                <a:solidFill>
                  <a:srgbClr val="C00000"/>
                </a:solidFill>
              </a:rPr>
              <a:t>Карлсен</a:t>
            </a:r>
            <a:r>
              <a:rPr lang="ru-RU" sz="7400" i="1" dirty="0" smtClean="0">
                <a:solidFill>
                  <a:srgbClr val="C00000"/>
                </a:solidFill>
              </a:rPr>
              <a:t> Марианна Владимировна</a:t>
            </a:r>
          </a:p>
          <a:p>
            <a:pPr algn="ctr"/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3000372"/>
            <a:ext cx="4399328" cy="3005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39255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214290"/>
            <a:ext cx="8496944" cy="1002756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Схема  рождения и возникновения речи:</a:t>
            </a:r>
            <a:endParaRPr lang="ru-RU" sz="28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18316" y="2093758"/>
            <a:ext cx="3118759" cy="3550398"/>
          </a:xfrm>
          <a:prstGeom prst="triangle">
            <a:avLst>
              <a:gd name="adj" fmla="val 506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Я говорю</a:t>
            </a:r>
          </a:p>
          <a:p>
            <a:pPr algn="ctr"/>
            <a:r>
              <a:rPr lang="ru-RU" sz="1600" dirty="0" smtClean="0"/>
              <a:t>(центр </a:t>
            </a:r>
            <a:r>
              <a:rPr lang="ru-RU" sz="1600" dirty="0" err="1" smtClean="0"/>
              <a:t>Брока</a:t>
            </a:r>
            <a:r>
              <a:rPr lang="ru-RU" sz="1600" dirty="0" smtClean="0"/>
              <a:t>)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48918" y="980728"/>
            <a:ext cx="3662038" cy="17205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Я слышу</a:t>
            </a:r>
          </a:p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Распознаю</a:t>
            </a:r>
          </a:p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Контролирую свою и чужую речь</a:t>
            </a:r>
          </a:p>
          <a:p>
            <a:pPr algn="ctr"/>
            <a:r>
              <a:rPr lang="ru-RU" sz="1600" dirty="0" smtClean="0"/>
              <a:t>(центр Вернике)</a:t>
            </a:r>
            <a:endParaRPr lang="ru-RU" sz="1600" dirty="0"/>
          </a:p>
        </p:txBody>
      </p:sp>
      <p:sp>
        <p:nvSpPr>
          <p:cNvPr id="11" name="Овал 10"/>
          <p:cNvSpPr/>
          <p:nvPr/>
        </p:nvSpPr>
        <p:spPr>
          <a:xfrm>
            <a:off x="4399995" y="3928047"/>
            <a:ext cx="3026988" cy="1909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C000"/>
                </a:solidFill>
              </a:rPr>
              <a:t>Я строю фразы</a:t>
            </a:r>
          </a:p>
          <a:p>
            <a:pPr algn="ctr"/>
            <a:r>
              <a:rPr lang="ru-RU" sz="1600" dirty="0" smtClean="0"/>
              <a:t>(ассоциативный центр)</a:t>
            </a:r>
            <a:endParaRPr lang="ru-RU" sz="1600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2393894" y="2060848"/>
            <a:ext cx="1078570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речь</a:t>
            </a: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3544472" y="4265859"/>
            <a:ext cx="56304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flipH="1">
            <a:off x="3347862" y="3953272"/>
            <a:ext cx="1052131" cy="8168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512653" y="2845296"/>
            <a:ext cx="931555" cy="10507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5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1222183" y="301856"/>
            <a:ext cx="7055380" cy="906235"/>
          </a:xfrm>
        </p:spPr>
        <p:txBody>
          <a:bodyPr/>
          <a:lstStyle/>
          <a:p>
            <a:pPr algn="ctr"/>
            <a:r>
              <a:rPr lang="ru-RU" b="1" i="1" u="sng" dirty="0">
                <a:solidFill>
                  <a:srgbClr val="FFC000"/>
                </a:solidFill>
              </a:rPr>
              <a:t>Причины: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8313" y="2636912"/>
            <a:ext cx="4038600" cy="396044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Природная </a:t>
            </a:r>
            <a:r>
              <a:rPr lang="ru-RU" dirty="0" smtClean="0"/>
              <a:t>застенчивость;</a:t>
            </a:r>
            <a:endParaRPr lang="ru-RU" dirty="0"/>
          </a:p>
          <a:p>
            <a:r>
              <a:rPr lang="ru-RU" dirty="0"/>
              <a:t>Речевые или физиологические </a:t>
            </a:r>
            <a:r>
              <a:rPr lang="ru-RU" dirty="0" smtClean="0"/>
              <a:t>проблемы;</a:t>
            </a:r>
            <a:endParaRPr lang="ru-RU" dirty="0"/>
          </a:p>
          <a:p>
            <a:r>
              <a:rPr lang="ru-RU" dirty="0"/>
              <a:t>Ухудшение </a:t>
            </a:r>
            <a:r>
              <a:rPr lang="ru-RU" dirty="0" smtClean="0"/>
              <a:t>экологии;</a:t>
            </a:r>
          </a:p>
          <a:p>
            <a:r>
              <a:rPr lang="ru-RU" dirty="0"/>
              <a:t>Осложнения во время </a:t>
            </a:r>
            <a:r>
              <a:rPr lang="ru-RU" dirty="0" smtClean="0"/>
              <a:t>беременности;</a:t>
            </a:r>
            <a:endParaRPr lang="ru-RU" dirty="0"/>
          </a:p>
          <a:p>
            <a:r>
              <a:rPr lang="ru-RU" dirty="0" smtClean="0"/>
              <a:t>Проблемы при родах;</a:t>
            </a:r>
            <a:endParaRPr lang="ru-RU" dirty="0"/>
          </a:p>
          <a:p>
            <a:r>
              <a:rPr lang="ru-RU" dirty="0" smtClean="0"/>
              <a:t>Проблемы </a:t>
            </a:r>
            <a:r>
              <a:rPr lang="ru-RU" dirty="0"/>
              <a:t>в послеродовом </a:t>
            </a:r>
            <a:r>
              <a:rPr lang="ru-RU" dirty="0" smtClean="0"/>
              <a:t>периоде.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3080" name="Picture 8" descr="4377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857496"/>
            <a:ext cx="4192587" cy="3605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Овал 1"/>
          <p:cNvSpPr/>
          <p:nvPr/>
        </p:nvSpPr>
        <p:spPr>
          <a:xfrm rot="10800000" flipH="1" flipV="1">
            <a:off x="755576" y="1447803"/>
            <a:ext cx="3125739" cy="1304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Психологические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5652120" y="1462678"/>
            <a:ext cx="2851695" cy="1274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Физические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4000496" y="928670"/>
            <a:ext cx="642942" cy="6429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86314" y="928670"/>
            <a:ext cx="785818" cy="6429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17451" y="548680"/>
            <a:ext cx="8136244" cy="1400530"/>
          </a:xfrm>
        </p:spPr>
        <p:txBody>
          <a:bodyPr/>
          <a:lstStyle/>
          <a:p>
            <a:pPr algn="ctr"/>
            <a:r>
              <a:rPr lang="ru-RU" sz="2400" b="1" i="1" dirty="0">
                <a:solidFill>
                  <a:srgbClr val="FFC000"/>
                </a:solidFill>
              </a:rPr>
              <a:t>Именно вашей речью пополняется активный и пассивный запас</a:t>
            </a:r>
            <a:r>
              <a:rPr lang="ru-RU" sz="2400" b="1" i="1" dirty="0" smtClean="0">
                <a:solidFill>
                  <a:srgbClr val="FFC000"/>
                </a:solidFill>
              </a:rPr>
              <a:t>,</a:t>
            </a:r>
            <a:br>
              <a:rPr lang="ru-RU" sz="2400" b="1" i="1" dirty="0" smtClean="0">
                <a:solidFill>
                  <a:srgbClr val="FFC000"/>
                </a:solidFill>
              </a:rPr>
            </a:br>
            <a:r>
              <a:rPr lang="ru-RU" sz="2400" b="1" i="1" dirty="0" smtClean="0">
                <a:solidFill>
                  <a:srgbClr val="FFC000"/>
                </a:solidFill>
              </a:rPr>
              <a:t> </a:t>
            </a:r>
            <a:r>
              <a:rPr lang="ru-RU" sz="2400" b="1" i="1" dirty="0">
                <a:solidFill>
                  <a:srgbClr val="FFC000"/>
                </a:solidFill>
              </a:rPr>
              <a:t>а в дальнейшем и связная речь </a:t>
            </a:r>
            <a:r>
              <a:rPr lang="ru-RU" sz="2400" b="1" i="1" dirty="0" smtClean="0">
                <a:solidFill>
                  <a:srgbClr val="FFC000"/>
                </a:solidFill>
              </a:rPr>
              <a:t>ребёнка.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pic>
        <p:nvPicPr>
          <p:cNvPr id="19461" name="Picture 5" descr="children-0247-chld-02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108" y="2547734"/>
            <a:ext cx="4104456" cy="3387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6" descr="10-ImgDeli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1776" y="2547734"/>
            <a:ext cx="4032448" cy="3387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500034" y="6215082"/>
            <a:ext cx="8358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Помните – он запоминает что вы говорите и как вы </a:t>
            </a:r>
            <a:r>
              <a:rPr lang="ru-RU" sz="2000" b="1" i="1" dirty="0" smtClean="0">
                <a:solidFill>
                  <a:srgbClr val="FF0000"/>
                </a:solidFill>
              </a:rPr>
              <a:t>говорите!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1357298"/>
            <a:ext cx="8858280" cy="3762100"/>
          </a:xfrm>
        </p:spPr>
        <p:txBody>
          <a:bodyPr/>
          <a:lstStyle/>
          <a:p>
            <a:r>
              <a:rPr lang="ru-RU" sz="2800" b="1" i="1" cap="all" dirty="0" err="1" smtClean="0">
                <a:solidFill>
                  <a:srgbClr val="FFC000"/>
                </a:solidFill>
              </a:rPr>
              <a:t>оСНОВНЫЕ</a:t>
            </a:r>
            <a:r>
              <a:rPr lang="ru-RU" sz="2800" b="1" i="1" cap="all" dirty="0" smtClean="0">
                <a:solidFill>
                  <a:srgbClr val="FFC000"/>
                </a:solidFill>
              </a:rPr>
              <a:t>  </a:t>
            </a:r>
            <a:r>
              <a:rPr lang="ru-RU" sz="2800" b="1" i="1" cap="all" dirty="0">
                <a:solidFill>
                  <a:srgbClr val="FFC000"/>
                </a:solidFill>
              </a:rPr>
              <a:t>ПРОБЛЕМЫ </a:t>
            </a:r>
            <a:r>
              <a:rPr lang="ru-RU" sz="2800" b="1" i="1" cap="all" dirty="0" smtClean="0">
                <a:solidFill>
                  <a:srgbClr val="FFC000"/>
                </a:solidFill>
              </a:rPr>
              <a:t>С РЕЧЬЮ У МАЛЫШЕЙ:</a:t>
            </a:r>
            <a:br>
              <a:rPr lang="ru-RU" sz="2800" b="1" i="1" cap="all" dirty="0" smtClean="0">
                <a:solidFill>
                  <a:srgbClr val="FFC000"/>
                </a:solidFill>
              </a:rPr>
            </a:br>
            <a:r>
              <a:rPr lang="ru-RU" sz="2800" b="1" i="1" cap="all" dirty="0" smtClean="0">
                <a:solidFill>
                  <a:srgbClr val="FFC000"/>
                </a:solidFill>
              </a:rPr>
              <a:t/>
            </a:r>
            <a:br>
              <a:rPr lang="ru-RU" sz="2800" b="1" i="1" cap="all" dirty="0" smtClean="0">
                <a:solidFill>
                  <a:srgbClr val="FFC000"/>
                </a:solidFill>
              </a:rPr>
            </a:br>
            <a:r>
              <a:rPr lang="ru-RU" sz="2400" dirty="0" smtClean="0"/>
              <a:t>1. НАРУШЕНИЕ ЗВУКОПРОИЗНОШЕНИЯ;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2</a:t>
            </a:r>
            <a:r>
              <a:rPr lang="ru-RU" sz="2400" dirty="0"/>
              <a:t>. </a:t>
            </a:r>
            <a:r>
              <a:rPr lang="ru-RU" sz="2400" dirty="0" smtClean="0"/>
              <a:t> ОБЩЕЕ </a:t>
            </a:r>
            <a:r>
              <a:rPr lang="ru-RU" sz="2400" dirty="0"/>
              <a:t>НЕДОРАЗВИТИЕ </a:t>
            </a:r>
            <a:r>
              <a:rPr lang="ru-RU" sz="2400" dirty="0" smtClean="0"/>
              <a:t>РЕЧИ;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3</a:t>
            </a:r>
            <a:r>
              <a:rPr lang="ru-RU" sz="2400" dirty="0"/>
              <a:t>. ЗАИКАНИЕ (ЛОГОНЕВРОЗ</a:t>
            </a:r>
            <a:r>
              <a:rPr lang="ru-RU" sz="2400" dirty="0" smtClean="0"/>
              <a:t>);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4</a:t>
            </a:r>
            <a:r>
              <a:rPr lang="ru-RU" sz="2400" dirty="0"/>
              <a:t>. ЗАДЕРЖКА РАЗВИТИЯ РЕЧИ </a:t>
            </a:r>
            <a:r>
              <a:rPr lang="ru-RU" sz="2400" dirty="0" smtClean="0"/>
              <a:t>    (</a:t>
            </a:r>
            <a:r>
              <a:rPr lang="ru-RU" sz="2400" dirty="0"/>
              <a:t>АЛАЛИЯ).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i="1" dirty="0"/>
              <a:t/>
            </a:r>
            <a:br>
              <a:rPr lang="ru-RU" sz="2800" i="1" dirty="0"/>
            </a:br>
            <a:endParaRPr lang="ru-RU" sz="28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819" y="2428868"/>
            <a:ext cx="2647181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079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8" name="Picture 10" descr="PICT34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060848"/>
            <a:ext cx="4427537" cy="3462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i="1" u="sng" dirty="0">
                <a:solidFill>
                  <a:srgbClr val="FFC000"/>
                </a:solidFill>
              </a:rPr>
              <a:t>Нормы </a:t>
            </a:r>
            <a:r>
              <a:rPr lang="ru-RU" sz="3200" b="1" i="1" u="sng" dirty="0" smtClean="0">
                <a:solidFill>
                  <a:srgbClr val="FFC000"/>
                </a:solidFill>
              </a:rPr>
              <a:t>развития речи:</a:t>
            </a:r>
            <a:endParaRPr lang="ru-RU" sz="3200" b="1" i="1" u="sng" dirty="0">
              <a:solidFill>
                <a:srgbClr val="FFC000"/>
              </a:solidFill>
            </a:endParaRPr>
          </a:p>
        </p:txBody>
      </p:sp>
      <p:sp>
        <p:nvSpPr>
          <p:cNvPr id="4813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285720" y="1071546"/>
            <a:ext cx="4315804" cy="520360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endParaRPr lang="ru-RU" sz="2400" dirty="0"/>
          </a:p>
          <a:p>
            <a:pPr>
              <a:lnSpc>
                <a:spcPct val="90000"/>
              </a:lnSpc>
            </a:pPr>
            <a:endParaRPr lang="ru-RU" sz="2000" dirty="0"/>
          </a:p>
          <a:p>
            <a:pPr>
              <a:lnSpc>
                <a:spcPct val="90000"/>
              </a:lnSpc>
            </a:pPr>
            <a:r>
              <a:rPr lang="ru-RU" sz="2400" dirty="0" smtClean="0"/>
              <a:t>Первые слова10-12 </a:t>
            </a:r>
            <a:r>
              <a:rPr lang="ru-RU" sz="2400" dirty="0" err="1" smtClean="0"/>
              <a:t>мес</a:t>
            </a:r>
            <a:r>
              <a:rPr lang="ru-RU" sz="2400" dirty="0" smtClean="0"/>
              <a:t>;</a:t>
            </a:r>
          </a:p>
          <a:p>
            <a:pPr>
              <a:lnSpc>
                <a:spcPct val="90000"/>
              </a:lnSpc>
            </a:pPr>
            <a:r>
              <a:rPr lang="ru-RU" sz="2400" dirty="0" smtClean="0"/>
              <a:t>Запас </a:t>
            </a:r>
            <a:r>
              <a:rPr lang="ru-RU" sz="2400" dirty="0"/>
              <a:t>слов от 2-3 до 20-30 (12 </a:t>
            </a:r>
            <a:r>
              <a:rPr lang="ru-RU" sz="2400" dirty="0" err="1"/>
              <a:t>мес</a:t>
            </a:r>
            <a:r>
              <a:rPr lang="ru-RU" sz="2400" dirty="0" smtClean="0"/>
              <a:t>);</a:t>
            </a:r>
            <a:endParaRPr lang="ru-RU" sz="2400" dirty="0"/>
          </a:p>
          <a:p>
            <a:pPr>
              <a:lnSpc>
                <a:spcPct val="90000"/>
              </a:lnSpc>
            </a:pPr>
            <a:r>
              <a:rPr lang="ru-RU" sz="2400" dirty="0"/>
              <a:t>Понимает простые просьбы, не сопровождающиеся жестом. Реагирует на своё имя (</a:t>
            </a:r>
            <a:r>
              <a:rPr lang="ru-RU" sz="2400" dirty="0" smtClean="0"/>
              <a:t>1год 2мес);</a:t>
            </a:r>
            <a:endParaRPr lang="ru-RU" sz="2400" dirty="0"/>
          </a:p>
          <a:p>
            <a:r>
              <a:rPr lang="ru-RU" sz="2400" dirty="0"/>
              <a:t>Задаёт вопросы «что это?», «где</a:t>
            </a:r>
            <a:r>
              <a:rPr lang="ru-RU" sz="2400" dirty="0" smtClean="0"/>
              <a:t>?»;</a:t>
            </a:r>
            <a:endParaRPr lang="ru-RU" sz="2400" dirty="0"/>
          </a:p>
          <a:p>
            <a:r>
              <a:rPr lang="ru-RU" sz="2400" dirty="0"/>
              <a:t>В активном словаре насчитывается около 50 слов (2 года</a:t>
            </a:r>
            <a:r>
              <a:rPr lang="ru-RU" sz="2400" dirty="0" smtClean="0"/>
              <a:t>).</a:t>
            </a:r>
            <a:endParaRPr lang="ru-RU" sz="2400" dirty="0"/>
          </a:p>
          <a:p>
            <a:pPr>
              <a:lnSpc>
                <a:spcPct val="90000"/>
              </a:lnSpc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4.4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84710" y="260648"/>
            <a:ext cx="7055380" cy="792088"/>
          </a:xfrm>
        </p:spPr>
        <p:txBody>
          <a:bodyPr/>
          <a:lstStyle/>
          <a:p>
            <a:r>
              <a:rPr lang="ru-RU" b="1" i="1" dirty="0">
                <a:solidFill>
                  <a:srgbClr val="FFC000"/>
                </a:solidFill>
              </a:rPr>
              <a:t>Советы логопеда: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1268761"/>
            <a:ext cx="9036496" cy="3096343"/>
          </a:xfrm>
        </p:spPr>
        <p:txBody>
          <a:bodyPr/>
          <a:lstStyle/>
          <a:p>
            <a:r>
              <a:rPr lang="ru-RU" dirty="0"/>
              <a:t>Расширять словарный запас ребёнка</a:t>
            </a:r>
            <a:r>
              <a:rPr lang="en-US" dirty="0"/>
              <a:t> (</a:t>
            </a:r>
            <a:r>
              <a:rPr lang="ru-RU" dirty="0"/>
              <a:t>Чтение </a:t>
            </a:r>
            <a:r>
              <a:rPr lang="ru-RU" dirty="0" smtClean="0"/>
              <a:t>книг, прослушивание </a:t>
            </a:r>
            <a:r>
              <a:rPr lang="ru-RU" dirty="0"/>
              <a:t>аудиокниг, кукольный театр и т.п</a:t>
            </a:r>
            <a:r>
              <a:rPr lang="ru-RU" dirty="0" smtClean="0"/>
              <a:t>.);</a:t>
            </a:r>
            <a:endParaRPr lang="ru-RU" dirty="0"/>
          </a:p>
          <a:p>
            <a:r>
              <a:rPr lang="ru-RU" dirty="0"/>
              <a:t>Формировать связную </a:t>
            </a:r>
            <a:r>
              <a:rPr lang="ru-RU" dirty="0" smtClean="0"/>
              <a:t>речь;</a:t>
            </a:r>
            <a:endParaRPr lang="ru-RU" dirty="0"/>
          </a:p>
          <a:p>
            <a:r>
              <a:rPr lang="ru-RU" dirty="0"/>
              <a:t>Развивать правильное звукопроизношение (главным образом через игры со звукоподражанием</a:t>
            </a:r>
            <a:r>
              <a:rPr lang="ru-RU" dirty="0" smtClean="0"/>
              <a:t>);</a:t>
            </a:r>
          </a:p>
          <a:p>
            <a:r>
              <a:rPr lang="ru-RU" dirty="0"/>
              <a:t>Развивайте мелкую моторику малыша – игры с кубиками, пирамидки, волчки, развивающие коврики и т.п.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861048"/>
            <a:ext cx="374441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84710" y="188641"/>
            <a:ext cx="7055380" cy="108012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Звуковые предметы для развития слухового внимания</a:t>
            </a:r>
            <a:r>
              <a:rPr lang="ru-RU" sz="3200" dirty="0">
                <a:solidFill>
                  <a:srgbClr val="FFC000"/>
                </a:solidFill>
              </a:rPr>
              <a:t>.</a:t>
            </a:r>
            <a:br>
              <a:rPr lang="ru-RU" sz="3200" dirty="0">
                <a:solidFill>
                  <a:srgbClr val="FFC000"/>
                </a:solidFill>
              </a:rPr>
            </a:br>
            <a:r>
              <a:rPr lang="ru-RU" sz="3200" dirty="0" smtClean="0">
                <a:solidFill>
                  <a:srgbClr val="FFC000"/>
                </a:solidFill>
              </a:rPr>
              <a:t/>
            </a:r>
            <a:br>
              <a:rPr lang="ru-RU" sz="3200" dirty="0" smtClean="0">
                <a:solidFill>
                  <a:srgbClr val="FFC000"/>
                </a:solidFill>
              </a:rPr>
            </a:br>
            <a:r>
              <a:rPr lang="ru-RU" sz="3200" dirty="0">
                <a:solidFill>
                  <a:srgbClr val="FFC000"/>
                </a:solidFill>
              </a:rPr>
              <a:t/>
            </a:r>
            <a:br>
              <a:rPr lang="ru-RU" sz="3200" dirty="0">
                <a:solidFill>
                  <a:srgbClr val="FFC000"/>
                </a:solidFill>
              </a:rPr>
            </a:br>
            <a:r>
              <a:rPr lang="ru-RU" sz="3200" dirty="0" smtClean="0">
                <a:solidFill>
                  <a:srgbClr val="FFC000"/>
                </a:solidFill>
              </a:rPr>
              <a:t/>
            </a:r>
            <a:br>
              <a:rPr lang="ru-RU" sz="3200" dirty="0" smtClean="0">
                <a:solidFill>
                  <a:srgbClr val="FFC000"/>
                </a:solidFill>
              </a:rPr>
            </a:br>
            <a:r>
              <a:rPr lang="ru-RU" sz="3200" dirty="0">
                <a:solidFill>
                  <a:srgbClr val="FFC000"/>
                </a:solidFill>
              </a:rPr>
              <a:t/>
            </a:r>
            <a:br>
              <a:rPr lang="ru-RU" sz="3200" dirty="0">
                <a:solidFill>
                  <a:srgbClr val="FFC000"/>
                </a:solidFill>
              </a:rPr>
            </a:br>
            <a:r>
              <a:rPr lang="ru-RU" sz="3200" dirty="0" smtClean="0">
                <a:solidFill>
                  <a:srgbClr val="FFC000"/>
                </a:solidFill>
              </a:rPr>
              <a:t/>
            </a:r>
            <a:br>
              <a:rPr lang="ru-RU" sz="3200" dirty="0" smtClean="0">
                <a:solidFill>
                  <a:srgbClr val="FFC000"/>
                </a:solidFill>
              </a:rPr>
            </a:br>
            <a:r>
              <a:rPr lang="ru-RU" sz="3200" dirty="0">
                <a:solidFill>
                  <a:srgbClr val="FFC000"/>
                </a:solidFill>
              </a:rPr>
              <a:t/>
            </a:r>
            <a:br>
              <a:rPr lang="ru-RU" sz="3200" dirty="0">
                <a:solidFill>
                  <a:srgbClr val="FFC000"/>
                </a:solidFill>
              </a:rPr>
            </a:br>
            <a:r>
              <a:rPr lang="ru-RU" sz="3200" dirty="0" smtClean="0">
                <a:solidFill>
                  <a:srgbClr val="FFC000"/>
                </a:solidFill>
              </a:rPr>
              <a:t>   </a:t>
            </a:r>
            <a:r>
              <a:rPr lang="ru-RU" sz="3200" b="1" dirty="0" smtClean="0">
                <a:solidFill>
                  <a:srgbClr val="FFC000"/>
                </a:solidFill>
              </a:rPr>
              <a:t>-</a:t>
            </a:r>
            <a:r>
              <a:rPr lang="ru-RU" sz="3200" b="1" i="1" dirty="0" smtClean="0">
                <a:solidFill>
                  <a:srgbClr val="FFC000"/>
                </a:solidFill>
              </a:rPr>
              <a:t>Развивать слуховое внимание</a:t>
            </a:r>
            <a:r>
              <a:rPr lang="ru-RU" sz="3200" b="1" i="1" dirty="0">
                <a:solidFill>
                  <a:srgbClr val="FFC000"/>
                </a:solidFill>
              </a:rPr>
              <a:t/>
            </a:r>
            <a:br>
              <a:rPr lang="ru-RU" sz="3200" b="1" i="1" dirty="0">
                <a:solidFill>
                  <a:srgbClr val="FFC000"/>
                </a:solidFill>
              </a:rPr>
            </a:br>
            <a:r>
              <a:rPr lang="ru-RU" sz="3200" b="1" i="1" dirty="0" smtClean="0">
                <a:solidFill>
                  <a:srgbClr val="FFC000"/>
                </a:solidFill>
              </a:rPr>
              <a:t>-Развивать </a:t>
            </a:r>
            <a:r>
              <a:rPr lang="ru-RU" sz="3200" b="1" i="1" dirty="0">
                <a:solidFill>
                  <a:srgbClr val="FFC000"/>
                </a:solidFill>
              </a:rPr>
              <a:t>фонематическое </a:t>
            </a:r>
            <a:r>
              <a:rPr lang="ru-RU" sz="3200" b="1" i="1" dirty="0" smtClean="0">
                <a:solidFill>
                  <a:srgbClr val="FFC000"/>
                </a:solidFill>
              </a:rPr>
              <a:t>    восприятие</a:t>
            </a:r>
            <a:r>
              <a:rPr lang="ru-RU" sz="3200" b="1" i="1" dirty="0">
                <a:solidFill>
                  <a:srgbClr val="FFC000"/>
                </a:solidFill>
              </a:rPr>
              <a:t/>
            </a:r>
            <a:br>
              <a:rPr lang="ru-RU" sz="3200" b="1" i="1" dirty="0">
                <a:solidFill>
                  <a:srgbClr val="FFC000"/>
                </a:solidFill>
              </a:rPr>
            </a:br>
            <a:r>
              <a:rPr lang="ru-RU" sz="3200" b="1" i="1" dirty="0" smtClean="0">
                <a:solidFill>
                  <a:srgbClr val="FFC000"/>
                </a:solidFill>
              </a:rPr>
              <a:t>-Развивать </a:t>
            </a:r>
            <a:r>
              <a:rPr lang="ru-RU" sz="3200" b="1" i="1" dirty="0">
                <a:solidFill>
                  <a:srgbClr val="FFC000"/>
                </a:solidFill>
              </a:rPr>
              <a:t>фонематический анализ</a:t>
            </a:r>
            <a:br>
              <a:rPr lang="ru-RU" sz="3200" b="1" i="1" dirty="0">
                <a:solidFill>
                  <a:srgbClr val="FFC000"/>
                </a:solidFill>
              </a:rPr>
            </a:br>
            <a:endParaRPr lang="ru-RU" sz="3200" b="1" i="1" dirty="0">
              <a:solidFill>
                <a:srgbClr val="FFC000"/>
              </a:solidFill>
            </a:endParaRPr>
          </a:p>
        </p:txBody>
      </p:sp>
      <p:pic>
        <p:nvPicPr>
          <p:cNvPr id="4098" name="Picture 2" descr="C:\Documents and Settings\Admin\Рабочий стол\Работа\A80DEF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68761"/>
            <a:ext cx="5544616" cy="2808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облемы речи янв15">
  <a:themeElements>
    <a:clrScheme name="Бегущая строка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проблемы речи янв15</Template>
  <TotalTime>37</TotalTime>
  <Words>392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Bookman Old Style</vt:lpstr>
      <vt:lpstr>Calibri</vt:lpstr>
      <vt:lpstr>Century Gothic</vt:lpstr>
      <vt:lpstr>Corbel</vt:lpstr>
      <vt:lpstr>Times New Roman</vt:lpstr>
      <vt:lpstr>Wingdings 3</vt:lpstr>
      <vt:lpstr>проблемы речи янв15</vt:lpstr>
      <vt:lpstr>Речевые проблемы у детей дошкольного возраста.</vt:lpstr>
      <vt:lpstr>Филиал Детский санаторий  ГКУЗ МНПЦ  борьбы с туберкулезом ДЗМ</vt:lpstr>
      <vt:lpstr>Схема  рождения и возникновения речи:</vt:lpstr>
      <vt:lpstr>Причины:</vt:lpstr>
      <vt:lpstr>Именно вашей речью пополняется активный и пассивный запас,  а в дальнейшем и связная речь ребёнка.</vt:lpstr>
      <vt:lpstr>оСНОВНЫЕ  ПРОБЛЕМЫ С РЕЧЬЮ У МАЛЫШЕЙ:  1. НАРУШЕНИЕ ЗВУКОПРОИЗНОШЕНИЯ;  2.  ОБЩЕЕ НЕДОРАЗВИТИЕ РЕЧИ;  3. ЗАИКАНИЕ (ЛОГОНЕВРОЗ);   4. ЗАДЕРЖКА РАЗВИТИЯ РЕЧИ     (АЛАЛИЯ).    </vt:lpstr>
      <vt:lpstr>Нормы развития речи:</vt:lpstr>
      <vt:lpstr>Советы логопеда:</vt:lpstr>
      <vt:lpstr>Звуковые предметы для развития слухового внимания.          -Развивать слуховое внимание -Развивать фонематическое     восприятие -Развивать фонематический анализ </vt:lpstr>
      <vt:lpstr>Советы логопеда:</vt:lpstr>
      <vt:lpstr>Как правильно общаться с ребенком:</vt:lpstr>
      <vt:lpstr>            ЦЕЛИ  ЛОГОПЕДОВ:   -сформировать полноценную фонетическую систему языка,   -развить фонематическое восприятие   - навыки первоначального звукового анализа и синтеза   -автоматизировать слухопроизносительные  умения и навыки   -развивать связную речь. </vt:lpstr>
      <vt:lpstr>  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Речевые проблемы у дошкольников</dc:title>
  <dc:creator>Надежда</dc:creator>
  <cp:lastModifiedBy>Windows User</cp:lastModifiedBy>
  <cp:revision>6</cp:revision>
  <dcterms:created xsi:type="dcterms:W3CDTF">2015-01-21T18:47:55Z</dcterms:created>
  <dcterms:modified xsi:type="dcterms:W3CDTF">2015-01-21T19:36:17Z</dcterms:modified>
</cp:coreProperties>
</file>