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7" r:id="rId2"/>
  </p:sldMasterIdLst>
  <p:notesMasterIdLst>
    <p:notesMasterId r:id="rId23"/>
  </p:notesMasterIdLst>
  <p:sldIdLst>
    <p:sldId id="300" r:id="rId3"/>
    <p:sldId id="301" r:id="rId4"/>
    <p:sldId id="278" r:id="rId5"/>
    <p:sldId id="260" r:id="rId6"/>
    <p:sldId id="279" r:id="rId7"/>
    <p:sldId id="280" r:id="rId8"/>
    <p:sldId id="281" r:id="rId9"/>
    <p:sldId id="295" r:id="rId10"/>
    <p:sldId id="296" r:id="rId11"/>
    <p:sldId id="297" r:id="rId12"/>
    <p:sldId id="282" r:id="rId13"/>
    <p:sldId id="283" r:id="rId14"/>
    <p:sldId id="284" r:id="rId15"/>
    <p:sldId id="286" r:id="rId16"/>
    <p:sldId id="287" r:id="rId17"/>
    <p:sldId id="288" r:id="rId18"/>
    <p:sldId id="289" r:id="rId19"/>
    <p:sldId id="294" r:id="rId20"/>
    <p:sldId id="299" r:id="rId21"/>
    <p:sldId id="29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0000FF"/>
    <a:srgbClr val="FF99FF"/>
    <a:srgbClr val="9966FF"/>
    <a:srgbClr val="009900"/>
    <a:srgbClr val="FF3300"/>
    <a:srgbClr val="8000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212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E2FB7-85E6-4941-A71F-EAEA1F8E70AE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0F4E7-5768-47B7-BDAB-BFE8A2DFC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F4E7-5768-47B7-BDAB-BFE8A2DFC29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C1B01-B6B3-4D6C-B7F9-49CB629B28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C1C37-4035-4BF7-8F6E-48A58232D5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A1A99-AF10-4A4D-9EC9-D315C4C8E6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1776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17764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765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776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76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76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776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1777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77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77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77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77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77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17776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7777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7778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7779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7780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42A2A10-CAC0-4E3D-861D-500EF2D5FB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FD070-3AEC-4A60-B49C-9A49E0205E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821FB-2FD2-4943-B775-55A4A37527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45298-CA5C-4766-B83C-5CD1AE0C46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F6A66-0D0E-42CC-BD1C-E9E3EF9D8B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B465FF-EC1B-48C8-AD2A-07E841BC77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C5426-719C-42A1-97D4-06F97A6A94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FB9AD-A5DA-46C8-BF1F-5678594212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70F01-635C-4107-AF09-01C9FAB050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3243D-EC8F-4E3E-B8D6-AA9C75015F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64EBF-A55D-4101-AB23-A17CE29DB8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644D9-06F5-4F56-A388-0A13023C76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B4D45FE-27D3-43A6-B2C7-846697C2FF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5AC05-82FC-4A5A-9023-E282A7931C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2B2FC-A210-449A-814D-0AEBC63C54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1958D-6719-4BDA-B61A-EAD8FAF93C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6E69F-196B-4A01-8EFF-1271165640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3BEEF-90FE-49D4-AD96-1CD80687E6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88DF9-B7A9-456B-8A26-2C8B7324E9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7D76E-849C-494F-AC13-996D9EFAF9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fld id="{137836BC-548D-4FC9-80C0-E987864BA08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spd="med">
    <p:diamond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73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16739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740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6741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16742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3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4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5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6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7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8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49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750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1675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675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675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675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6755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EBCF1339-88BC-4A27-97FB-01BDDBFEF8B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76" r:id="rId12"/>
  </p:sldLayoutIdLst>
  <p:transition spd="med">
    <p:diamond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5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16" y="-257697"/>
            <a:ext cx="8721003" cy="571504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5387975"/>
            <a:ext cx="8572528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Здоровая планета начинается с меня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Подготовка домашнего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задания</a:t>
            </a:r>
          </a:p>
          <a:p>
            <a:pPr>
              <a:buNone/>
            </a:pPr>
            <a:endParaRPr lang="ru-RU" sz="4000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FFC000"/>
                </a:solidFill>
              </a:rPr>
              <a:t>Начальная школа – 2-2,5 часа </a:t>
            </a:r>
          </a:p>
          <a:p>
            <a:pPr>
              <a:buNone/>
            </a:pPr>
            <a:r>
              <a:rPr lang="ru-RU" sz="4000" dirty="0" smtClean="0">
                <a:solidFill>
                  <a:srgbClr val="FFC000"/>
                </a:solidFill>
              </a:rPr>
              <a:t>Средняя школа – 3-4 часа</a:t>
            </a:r>
          </a:p>
          <a:p>
            <a:pPr>
              <a:buNone/>
            </a:pPr>
            <a:r>
              <a:rPr lang="ru-RU" sz="4000" dirty="0" smtClean="0">
                <a:solidFill>
                  <a:srgbClr val="FFC000"/>
                </a:solidFill>
              </a:rPr>
              <a:t>Старшая школа – 5 и более часов 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929718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Движение- сущность жизни,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                            основа здоровья</a:t>
            </a:r>
            <a:r>
              <a:rPr lang="ru-RU" sz="3200" b="1" dirty="0" smtClean="0">
                <a:solidFill>
                  <a:srgbClr val="FFFF00"/>
                </a:solidFill>
              </a:rPr>
              <a:t>.          </a:t>
            </a:r>
          </a:p>
          <a:p>
            <a:pPr>
              <a:buNone/>
            </a:pPr>
            <a:endParaRPr lang="ru-RU" sz="3000" dirty="0" smtClean="0"/>
          </a:p>
        </p:txBody>
      </p:sp>
      <p:pic>
        <p:nvPicPr>
          <p:cNvPr id="4" name="Рисунок 3" descr="http://serpeika.com/images/cms/data/5558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450059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estcomment.ru/wp-content/uploads/2011/10/det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06" y="3214686"/>
            <a:ext cx="450059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Что же происходит в организме под влиянием физических упражнений?</a:t>
            </a:r>
          </a:p>
          <a:p>
            <a:r>
              <a:rPr lang="ru-RU" sz="2800" dirty="0" smtClean="0"/>
              <a:t>укрепляются мышцы;</a:t>
            </a:r>
          </a:p>
          <a:p>
            <a:r>
              <a:rPr lang="ru-RU" sz="2800" dirty="0" smtClean="0"/>
              <a:t>увеличивается прочность костей;</a:t>
            </a:r>
          </a:p>
          <a:p>
            <a:r>
              <a:rPr lang="ru-RU" sz="2800" dirty="0" smtClean="0"/>
              <a:t>тренируется сердечно сосудистая система;</a:t>
            </a:r>
          </a:p>
          <a:p>
            <a:r>
              <a:rPr lang="ru-RU" sz="2800" dirty="0" smtClean="0"/>
              <a:t>улучшается работа дыхательной системы;</a:t>
            </a:r>
          </a:p>
          <a:p>
            <a:r>
              <a:rPr lang="ru-RU" sz="2800" dirty="0" smtClean="0"/>
              <a:t>повышается обмен веществ и энергии ;</a:t>
            </a:r>
          </a:p>
          <a:p>
            <a:r>
              <a:rPr lang="ru-RU" sz="2800" dirty="0" smtClean="0"/>
              <a:t>улучшается иммунитет;</a:t>
            </a:r>
          </a:p>
          <a:p>
            <a:r>
              <a:rPr lang="ru-RU" sz="2800" dirty="0" smtClean="0"/>
              <a:t>совершенствуется телосложение;</a:t>
            </a:r>
          </a:p>
          <a:p>
            <a:r>
              <a:rPr lang="ru-RU" sz="2800" dirty="0" smtClean="0"/>
              <a:t>развиваются двигательные умения и качества: сила, быстрота, выносливость, гибкость и ловкость. </a:t>
            </a:r>
          </a:p>
          <a:p>
            <a:endParaRPr lang="ru-RU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32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auto">
          <a:xfrm>
            <a:off x="1785918" y="5357826"/>
            <a:ext cx="6000792" cy="8572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643570" y="1643050"/>
            <a:ext cx="3357586" cy="278608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14282" y="1643050"/>
            <a:ext cx="4143404" cy="271464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      Спортивно-оздоровительная работа в 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                        гимназии № </a:t>
            </a:r>
            <a:r>
              <a:rPr lang="ru-RU" sz="3600" b="1" dirty="0" smtClean="0">
                <a:solidFill>
                  <a:srgbClr val="FFFF00"/>
                </a:solidFill>
              </a:rPr>
              <a:t> 12   </a:t>
            </a:r>
          </a:p>
          <a:p>
            <a:pPr>
              <a:buNone/>
            </a:pPr>
            <a:endParaRPr lang="ru-RU" sz="36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 </a:t>
            </a:r>
            <a:r>
              <a:rPr lang="ru-RU" sz="2800" b="1" dirty="0" smtClean="0">
                <a:solidFill>
                  <a:srgbClr val="FFC000"/>
                </a:solidFill>
              </a:rPr>
              <a:t>Физическое   развитие                     Пропаганда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         учащихся                                       </a:t>
            </a:r>
            <a:r>
              <a:rPr lang="ru-RU" sz="3200" b="1" dirty="0" err="1" smtClean="0">
                <a:solidFill>
                  <a:srgbClr val="FFC000"/>
                </a:solidFill>
              </a:rPr>
              <a:t>зож</a:t>
            </a:r>
            <a:endParaRPr lang="ru-RU" sz="3200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                                         </a:t>
            </a:r>
          </a:p>
          <a:p>
            <a:pPr>
              <a:buNone/>
            </a:pPr>
            <a:r>
              <a:rPr lang="ru-RU" sz="2200" dirty="0" smtClean="0">
                <a:solidFill>
                  <a:srgbClr val="C00000"/>
                </a:solidFill>
              </a:rPr>
              <a:t>   </a:t>
            </a:r>
            <a:r>
              <a:rPr lang="ru-RU" sz="19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-УРОКИ ФИЗИЧЕСКОЙ КУЛЬТУРЫ;               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-СПОРТИВНЫЕ СЕКЦИИ;                           </a:t>
            </a:r>
          </a:p>
          <a:p>
            <a:pPr>
              <a:buNone/>
            </a:pPr>
            <a:r>
              <a:rPr lang="ru-RU" sz="19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-СПОРТИВНЫЕ ПРАЗДНИКИ.                  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                                                                               </a:t>
            </a: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                                                                               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    		</a:t>
            </a:r>
            <a:r>
              <a:rPr lang="ru-RU" sz="2000" b="1" dirty="0" smtClean="0">
                <a:solidFill>
                  <a:srgbClr val="FFC000"/>
                </a:solidFill>
              </a:rPr>
              <a:t>ИСПОЛЬЗОВАНИЕ  ЗДОРОВЬЕСБЕРЕГАЮЩИХ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                           	 ТЕХНОЛОГИЙ НА УРОКАХ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      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43570" y="2857496"/>
            <a:ext cx="3286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ДИНАМИЧЕСКИЕ ПАУЗЫ;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-БЕСЕДЫ;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-ФИЗКУЛЬТМИНИТКИ;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-УТРЕННЯЯ ГИМНАСТИКА;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-ДНИ ЗДОРОВЬЯ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Двойная стрелка влево/вправо 7"/>
          <p:cNvSpPr/>
          <p:nvPr/>
        </p:nvSpPr>
        <p:spPr bwMode="auto">
          <a:xfrm>
            <a:off x="4429124" y="3000372"/>
            <a:ext cx="1071570" cy="357190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Двойная стрелка влево/вправо 8"/>
          <p:cNvSpPr/>
          <p:nvPr/>
        </p:nvSpPr>
        <p:spPr bwMode="auto">
          <a:xfrm rot="2875736">
            <a:off x="2377142" y="4731252"/>
            <a:ext cx="924234" cy="308078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Двойная стрелка влево/вправо 10"/>
          <p:cNvSpPr/>
          <p:nvPr/>
        </p:nvSpPr>
        <p:spPr bwMode="auto">
          <a:xfrm rot="18890788">
            <a:off x="6188060" y="4782800"/>
            <a:ext cx="924234" cy="308078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42148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</a:t>
            </a:r>
            <a:r>
              <a:rPr lang="ru-RU" b="1" dirty="0" smtClean="0">
                <a:solidFill>
                  <a:srgbClr val="FFFF00"/>
                </a:solidFill>
              </a:rPr>
              <a:t>ВНЕКЛАССНАЯ РАБОТА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         ПО ФИЗИЧЕСКОЙ  КУЛЬТУРЕ  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              </a:t>
            </a:r>
            <a:r>
              <a:rPr lang="ru-RU" sz="2800" b="1" dirty="0" smtClean="0">
                <a:solidFill>
                  <a:srgbClr val="FFC000"/>
                </a:solidFill>
              </a:rPr>
              <a:t>СПОРТИВНЫЕ СЕКЦИИ:</a:t>
            </a:r>
          </a:p>
          <a:p>
            <a:pPr>
              <a:buNone/>
            </a:pPr>
            <a:endParaRPr lang="ru-RU" sz="2400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</a:rPr>
              <a:t>       </a:t>
            </a:r>
          </a:p>
          <a:p>
            <a:pPr>
              <a:buNone/>
            </a:pPr>
            <a:endParaRPr lang="ru-RU" sz="2400" b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FFC00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rgbClr val="FFC000"/>
              </a:solidFill>
            </a:endParaRPr>
          </a:p>
        </p:txBody>
      </p:sp>
      <p:pic>
        <p:nvPicPr>
          <p:cNvPr id="1027" name="Picture 3" descr="C:\Users\Пользователь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00240"/>
            <a:ext cx="4124325" cy="3200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857884" y="5500702"/>
            <a:ext cx="21661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</a:rPr>
              <a:t>БАСКЕТБОЛ </a:t>
            </a:r>
          </a:p>
        </p:txBody>
      </p:sp>
      <p:pic>
        <p:nvPicPr>
          <p:cNvPr id="1028" name="Picture 4" descr="C:\Users\Пользователь\Pictures\Рисун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4210050" cy="3200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472" y="5929330"/>
            <a:ext cx="32664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Лёгкая атлетика</a:t>
            </a:r>
            <a:endParaRPr lang="ru-RU" sz="32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яка\Documents\581_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785794"/>
            <a:ext cx="4501342" cy="349965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14282" y="5000636"/>
            <a:ext cx="4500594" cy="714380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                                                             </a:t>
            </a:r>
            <a:endParaRPr lang="ru-RU" sz="2800" b="1" dirty="0" smtClean="0">
              <a:solidFill>
                <a:srgbClr val="FFC000"/>
              </a:solidFill>
            </a:endParaRPr>
          </a:p>
          <a:p>
            <a:endParaRPr lang="ru-RU" b="1" dirty="0" smtClean="0">
              <a:solidFill>
                <a:srgbClr val="FFC000"/>
              </a:solidFill>
            </a:endParaRPr>
          </a:p>
          <a:p>
            <a:endParaRPr lang="ru-RU" b="1" dirty="0" smtClean="0">
              <a:solidFill>
                <a:srgbClr val="FFC000"/>
              </a:solidFill>
            </a:endParaRPr>
          </a:p>
          <a:p>
            <a:endParaRPr lang="ru-RU" b="1" dirty="0" smtClean="0">
              <a:solidFill>
                <a:srgbClr val="FFC000"/>
              </a:solidFill>
            </a:endParaRPr>
          </a:p>
          <a:p>
            <a:endParaRPr lang="ru-RU" b="1" dirty="0" smtClean="0">
              <a:solidFill>
                <a:srgbClr val="FFC000"/>
              </a:solidFill>
            </a:endParaRPr>
          </a:p>
          <a:p>
            <a:endParaRPr lang="ru-RU" b="1" dirty="0" smtClean="0">
              <a:solidFill>
                <a:srgbClr val="FFC000"/>
              </a:solidFill>
            </a:endParaRPr>
          </a:p>
          <a:p>
            <a:r>
              <a:rPr lang="ru-RU" sz="3200" b="1" dirty="0" smtClean="0">
                <a:solidFill>
                  <a:srgbClr val="FFC000"/>
                </a:solidFill>
              </a:rPr>
              <a:t>Настольный теннис                                                      </a:t>
            </a:r>
            <a:endParaRPr lang="ru-RU" sz="3200" b="1" dirty="0">
              <a:solidFill>
                <a:srgbClr val="FFC00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2639" y="3500439"/>
            <a:ext cx="45513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000760" y="2571744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Карате</a:t>
            </a:r>
            <a:endParaRPr lang="ru-RU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5143504" cy="314580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572560" cy="64294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800" b="1" dirty="0" smtClean="0">
                <a:solidFill>
                  <a:srgbClr val="FFC000"/>
                </a:solidFill>
              </a:rPr>
              <a:t>Дни  Здоровья</a:t>
            </a:r>
          </a:p>
          <a:p>
            <a:pPr>
              <a:buNone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                                               Посещение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                                                  бассейна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39266" name="Picture 2" descr="C:\Documents and Settings\Ученик\Рабочий стол\DSC054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071810"/>
            <a:ext cx="4429156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 А, ну-ка, парни!</a:t>
            </a:r>
          </a:p>
          <a:p>
            <a:pPr>
              <a:buNone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                                             А, ну-ка, девочки!</a:t>
            </a:r>
            <a:endParaRPr lang="ru-RU" sz="2800" b="1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Пользователь\Pictures\Рисунок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3482" y="3114167"/>
            <a:ext cx="4305300" cy="3406775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Pictures\Рисунок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52" y="894673"/>
            <a:ext cx="4370387" cy="34448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628654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  Ритмика</a:t>
            </a:r>
          </a:p>
          <a:p>
            <a:pPr>
              <a:buNone/>
            </a:pPr>
            <a:endParaRPr lang="ru-RU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                                       Подвижные игры</a:t>
            </a:r>
          </a:p>
          <a:p>
            <a:pPr>
              <a:buNone/>
            </a:pPr>
            <a:endParaRPr lang="ru-RU" b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                                    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Няка\Desktop\Новая папка (4)\фотки\фото 25.12.2010\DSC050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4429156" cy="3429024"/>
          </a:xfrm>
          <a:prstGeom prst="rect">
            <a:avLst/>
          </a:prstGeom>
          <a:noFill/>
        </p:spPr>
      </p:pic>
      <p:pic>
        <p:nvPicPr>
          <p:cNvPr id="4098" name="Picture 2" descr="C:\Users\Пользователь\Pictures\Рисунок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143248"/>
            <a:ext cx="4730750" cy="3371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64" y="0"/>
            <a:ext cx="8715436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Внутри гимназические соревнования между классами.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Городские и областные олимпиады.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«Рыцарские турниры».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Кросс наций.</a:t>
            </a:r>
          </a:p>
          <a:p>
            <a:pPr>
              <a:buNone/>
            </a:pPr>
            <a:endParaRPr lang="ru-RU" sz="2800" b="1" dirty="0" smtClean="0">
              <a:solidFill>
                <a:srgbClr val="FFC000"/>
              </a:solidFill>
            </a:endParaRPr>
          </a:p>
        </p:txBody>
      </p:sp>
      <p:pic>
        <p:nvPicPr>
          <p:cNvPr id="141314" name="Picture 2" descr="C:\Documents and Settings\Ученик\Рабочий стол\P10808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000240"/>
            <a:ext cx="4857784" cy="36433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3071810"/>
            <a:ext cx="34289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Победители городской олимпиады по физической культуре в 2012 году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572140"/>
            <a:ext cx="55721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Рыбалкин Егор – 11 класс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Костенко Денис – 9 класс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8588375" cy="5207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0" y="285728"/>
            <a:ext cx="9144000" cy="65722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Желаю всем цвести, расти,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Копить, крепить здоровье.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Оно для дальнего пути-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Главнейшее условье.</a:t>
            </a: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img0.liveinternet.ru/images/attach/c/2/65/362/65362828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429000"/>
            <a:ext cx="55245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565387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Здоровье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</a:rPr>
              <a:t>– </a:t>
            </a:r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это не только отсутствие болезней и физических дефектов, а и состояние полного физического, психического и социального благополучия.</a:t>
            </a:r>
            <a:endParaRPr lang="ru-RU" sz="4000"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5" name="Picture 5" descr="BD13656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68863"/>
            <a:ext cx="1933575" cy="1989137"/>
          </a:xfrm>
          <a:prstGeom prst="rect">
            <a:avLst/>
          </a:prstGeom>
          <a:noFill/>
        </p:spPr>
      </p:pic>
      <p:pic>
        <p:nvPicPr>
          <p:cNvPr id="6" name="Picture 3" descr="j028365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214290"/>
            <a:ext cx="1944688" cy="17446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Freeform 4"/>
          <p:cNvSpPr>
            <a:spLocks/>
          </p:cNvSpPr>
          <p:nvPr/>
        </p:nvSpPr>
        <p:spPr bwMode="gray">
          <a:xfrm flipH="1">
            <a:off x="1116013" y="549275"/>
            <a:ext cx="3206750" cy="2719388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rgbClr val="FF9900"/>
          </a:solidFill>
          <a:ln w="28575" cmpd="sng">
            <a:solidFill>
              <a:srgbClr val="F8F8F8"/>
            </a:solidFill>
            <a:round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effectLst/>
            </a:endParaRPr>
          </a:p>
        </p:txBody>
      </p:sp>
      <p:sp>
        <p:nvSpPr>
          <p:cNvPr id="32773" name="Freeform 5"/>
          <p:cNvSpPr>
            <a:spLocks/>
          </p:cNvSpPr>
          <p:nvPr/>
        </p:nvSpPr>
        <p:spPr bwMode="gray">
          <a:xfrm>
            <a:off x="4587875" y="533400"/>
            <a:ext cx="3489325" cy="2719388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rgbClr val="00FF00"/>
          </a:solidFill>
          <a:ln w="28575" cmpd="sng">
            <a:solidFill>
              <a:srgbClr val="F8F8F8"/>
            </a:solidFill>
            <a:round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effectLst/>
            </a:endParaRPr>
          </a:p>
        </p:txBody>
      </p:sp>
      <p:sp>
        <p:nvSpPr>
          <p:cNvPr id="32774" name="Freeform 6"/>
          <p:cNvSpPr>
            <a:spLocks/>
          </p:cNvSpPr>
          <p:nvPr/>
        </p:nvSpPr>
        <p:spPr bwMode="gray">
          <a:xfrm>
            <a:off x="1071538" y="3643314"/>
            <a:ext cx="3130550" cy="2633662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rgbClr val="3366FF"/>
          </a:solidFill>
          <a:ln w="28575" cmpd="sng">
            <a:solidFill>
              <a:srgbClr val="F8F8F8"/>
            </a:solidFill>
            <a:round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effectLst/>
            </a:endParaRPr>
          </a:p>
        </p:txBody>
      </p:sp>
      <p:sp>
        <p:nvSpPr>
          <p:cNvPr id="32775" name="Freeform 7"/>
          <p:cNvSpPr>
            <a:spLocks/>
          </p:cNvSpPr>
          <p:nvPr/>
        </p:nvSpPr>
        <p:spPr bwMode="gray">
          <a:xfrm flipH="1">
            <a:off x="4572000" y="3573463"/>
            <a:ext cx="3489325" cy="2633662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rgbClr val="FF99CC"/>
          </a:solidFill>
          <a:ln w="28575" cmpd="sng">
            <a:solidFill>
              <a:srgbClr val="F8F8F8"/>
            </a:solidFill>
            <a:round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effectLst/>
            </a:endParaRPr>
          </a:p>
        </p:txBody>
      </p:sp>
      <p:sp>
        <p:nvSpPr>
          <p:cNvPr id="32776" name="Oval 8"/>
          <p:cNvSpPr>
            <a:spLocks noChangeArrowheads="1"/>
          </p:cNvSpPr>
          <p:nvPr/>
        </p:nvSpPr>
        <p:spPr bwMode="gray">
          <a:xfrm>
            <a:off x="2667000" y="1600200"/>
            <a:ext cx="3657600" cy="3657600"/>
          </a:xfrm>
          <a:prstGeom prst="ellipse">
            <a:avLst/>
          </a:prstGeom>
          <a:solidFill>
            <a:srgbClr val="FEFFFF">
              <a:alpha val="50000"/>
            </a:srgbClr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FF0000"/>
                </a:solidFill>
                <a:effectLst/>
                <a:latin typeface="Comic Sans MS" pitchFamily="66" charset="0"/>
              </a:rPr>
              <a:t>ЗДОРОВЬЕ</a:t>
            </a:r>
          </a:p>
          <a:p>
            <a:pPr algn="ctr"/>
            <a:r>
              <a:rPr lang="ru-RU" sz="4400" b="1">
                <a:solidFill>
                  <a:srgbClr val="FF0000"/>
                </a:solidFill>
                <a:effectLst/>
                <a:latin typeface="Comic Sans MS" pitchFamily="66" charset="0"/>
              </a:rPr>
              <a:t>ШКОЛЬНИКА</a:t>
            </a:r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1736725" y="1189038"/>
            <a:ext cx="220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effectLst/>
                <a:latin typeface="Comic Sans MS" pitchFamily="66" charset="0"/>
              </a:rPr>
              <a:t>ФИЗИЧЕСКОЕ</a:t>
            </a:r>
          </a:p>
        </p:txBody>
      </p:sp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5089525" y="1112838"/>
            <a:ext cx="2522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effectLst/>
                <a:latin typeface="Comic Sans MS" pitchFamily="66" charset="0"/>
              </a:rPr>
              <a:t>ПСИХИЧЕСКОЕ</a:t>
            </a:r>
          </a:p>
        </p:txBody>
      </p:sp>
      <p:sp>
        <p:nvSpPr>
          <p:cNvPr id="13321" name="AutoShape 12"/>
          <p:cNvSpPr>
            <a:spLocks noChangeArrowheads="1"/>
          </p:cNvSpPr>
          <p:nvPr/>
        </p:nvSpPr>
        <p:spPr bwMode="blackGray">
          <a:xfrm rot="12673300" flipV="1">
            <a:off x="2484438" y="1700213"/>
            <a:ext cx="1296987" cy="755650"/>
          </a:xfrm>
          <a:prstGeom prst="rightArrow">
            <a:avLst>
              <a:gd name="adj1" fmla="val 46509"/>
              <a:gd name="adj2" fmla="val 37713"/>
            </a:avLst>
          </a:prstGeom>
          <a:solidFill>
            <a:srgbClr val="81CA3E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13322" name="AutoShape 13"/>
          <p:cNvSpPr>
            <a:spLocks noChangeArrowheads="1"/>
          </p:cNvSpPr>
          <p:nvPr/>
        </p:nvSpPr>
        <p:spPr bwMode="blackGray">
          <a:xfrm rot="8266238" flipV="1">
            <a:off x="2362200" y="4191000"/>
            <a:ext cx="1296988" cy="755650"/>
          </a:xfrm>
          <a:prstGeom prst="rightArrow">
            <a:avLst>
              <a:gd name="adj1" fmla="val 46509"/>
              <a:gd name="adj2" fmla="val 37713"/>
            </a:avLst>
          </a:prstGeom>
          <a:solidFill>
            <a:srgbClr val="FF99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13323" name="AutoShape 14"/>
          <p:cNvSpPr>
            <a:spLocks noChangeArrowheads="1"/>
          </p:cNvSpPr>
          <p:nvPr/>
        </p:nvSpPr>
        <p:spPr bwMode="blackGray">
          <a:xfrm rot="19225968" flipV="1">
            <a:off x="5257800" y="1752600"/>
            <a:ext cx="1296988" cy="755650"/>
          </a:xfrm>
          <a:prstGeom prst="rightArrow">
            <a:avLst>
              <a:gd name="adj1" fmla="val 46509"/>
              <a:gd name="adj2" fmla="val 37713"/>
            </a:avLst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13324" name="AutoShape 15"/>
          <p:cNvSpPr>
            <a:spLocks noChangeArrowheads="1"/>
          </p:cNvSpPr>
          <p:nvPr/>
        </p:nvSpPr>
        <p:spPr bwMode="blackGray">
          <a:xfrm rot="1656011" flipV="1">
            <a:off x="5257800" y="4114800"/>
            <a:ext cx="1296988" cy="755650"/>
          </a:xfrm>
          <a:prstGeom prst="rightArrow">
            <a:avLst>
              <a:gd name="adj1" fmla="val 46509"/>
              <a:gd name="adj2" fmla="val 37713"/>
            </a:avLst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13337" name="Text Box 34"/>
          <p:cNvSpPr txBox="1">
            <a:spLocks noChangeArrowheads="1"/>
          </p:cNvSpPr>
          <p:nvPr/>
        </p:nvSpPr>
        <p:spPr bwMode="auto">
          <a:xfrm>
            <a:off x="76200" y="6324600"/>
            <a:ext cx="8936038" cy="385763"/>
          </a:xfrm>
          <a:prstGeom prst="rect">
            <a:avLst/>
          </a:prstGeom>
          <a:solidFill>
            <a:srgbClr val="A3D872"/>
          </a:solidFill>
          <a:ln w="19050">
            <a:solidFill>
              <a:srgbClr val="0C6E4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effectLst/>
                <a:latin typeface="Comic Sans MS" pitchFamily="66" charset="0"/>
              </a:rPr>
              <a:t>Все части здоровья нам очень важны. Все виды здоровья нам очень нужны.</a:t>
            </a:r>
          </a:p>
        </p:txBody>
      </p:sp>
      <p:sp>
        <p:nvSpPr>
          <p:cNvPr id="13338" name="Text Box 35"/>
          <p:cNvSpPr txBox="1">
            <a:spLocks noChangeArrowheads="1"/>
          </p:cNvSpPr>
          <p:nvPr/>
        </p:nvSpPr>
        <p:spPr bwMode="auto">
          <a:xfrm>
            <a:off x="5089525" y="5227638"/>
            <a:ext cx="2678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effectLst/>
                <a:latin typeface="Comic Sans MS" pitchFamily="66" charset="0"/>
              </a:rPr>
              <a:t>НРАВСТВЕННОЕ</a:t>
            </a:r>
          </a:p>
        </p:txBody>
      </p:sp>
      <p:sp>
        <p:nvSpPr>
          <p:cNvPr id="13339" name="Text Box 36"/>
          <p:cNvSpPr txBox="1">
            <a:spLocks noChangeArrowheads="1"/>
          </p:cNvSpPr>
          <p:nvPr/>
        </p:nvSpPr>
        <p:spPr bwMode="auto">
          <a:xfrm>
            <a:off x="1295400" y="5257800"/>
            <a:ext cx="26276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effectLst/>
                <a:latin typeface="Comic Sans MS" pitchFamily="66" charset="0"/>
              </a:rPr>
              <a:t>ГЕНЕТИЧЕСКОЕ</a:t>
            </a:r>
            <a:endParaRPr lang="ru-RU" sz="2400" b="1" dirty="0"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4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500"/>
                            </p:stCondLst>
                            <p:childTnLst>
                              <p:par>
                                <p:cTn id="6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000"/>
                            </p:stCondLst>
                            <p:childTnLst>
                              <p:par>
                                <p:cTn id="73" presetID="4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500"/>
                            </p:stCondLst>
                            <p:childTnLst>
                              <p:par>
                                <p:cTn id="8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6700"/>
                            </p:stCondLst>
                            <p:childTnLst>
                              <p:par>
                                <p:cTn id="9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20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  <p:bldP spid="32773" grpId="0" animBg="1"/>
      <p:bldP spid="32774" grpId="0" animBg="1"/>
      <p:bldP spid="32775" grpId="0" animBg="1"/>
      <p:bldP spid="32776" grpId="0" animBg="1"/>
      <p:bldP spid="13319" grpId="0"/>
      <p:bldP spid="13321" grpId="0" animBg="1"/>
      <p:bldP spid="13322" grpId="0" animBg="1"/>
      <p:bldP spid="13323" grpId="0" animBg="1"/>
      <p:bldP spid="13324" grpId="0" animBg="1"/>
      <p:bldP spid="13337" grpId="0" animBg="1"/>
      <p:bldP spid="13338" grpId="1"/>
      <p:bldP spid="133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Модель здоровья</a:t>
            </a:r>
            <a:endParaRPr lang="ru-RU" sz="5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3095" y="1142984"/>
            <a:ext cx="9177095" cy="5715016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857388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FFFF00"/>
                </a:solidFill>
              </a:rPr>
              <a:t>Образ жизни </a:t>
            </a:r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</a:t>
            </a: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800" dirty="0" smtClean="0"/>
              <a:t>устойчивый, сложившийся в определённых условиях способ жизнедеятельности человека.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043866" cy="41148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Здоровый образ жизни </a:t>
            </a:r>
            <a:r>
              <a:rPr lang="ru-RU" dirty="0" smtClean="0"/>
              <a:t>–</a:t>
            </a:r>
            <a:r>
              <a:rPr lang="ru-RU" sz="2800" dirty="0" smtClean="0"/>
              <a:t> способ жизнедеятельности человека, способствующий формированию, сохранению и укреплению </a:t>
            </a:r>
          </a:p>
          <a:p>
            <a:pPr>
              <a:buNone/>
            </a:pPr>
            <a:r>
              <a:rPr lang="ru-RU" sz="2800" dirty="0" smtClean="0"/>
              <a:t>   своего здоровья.</a:t>
            </a:r>
            <a:endParaRPr lang="ru-RU" sz="2800" dirty="0"/>
          </a:p>
        </p:txBody>
      </p:sp>
      <p:pic>
        <p:nvPicPr>
          <p:cNvPr id="4" name="Picture 3" descr="j03034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071942"/>
            <a:ext cx="3571868" cy="258237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</a:t>
            </a:r>
            <a:r>
              <a:rPr lang="ru-RU" sz="3600" b="1" dirty="0" smtClean="0">
                <a:solidFill>
                  <a:srgbClr val="FFFF00"/>
                </a:solidFill>
              </a:rPr>
              <a:t>Почему  так  важно  вести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                 здоровый   образ    жизни?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 </a:t>
            </a:r>
            <a:r>
              <a:rPr lang="ru-RU" sz="2400" b="1" dirty="0" smtClean="0">
                <a:solidFill>
                  <a:srgbClr val="FFC000"/>
                </a:solidFill>
              </a:rPr>
              <a:t>Потому что:</a:t>
            </a:r>
          </a:p>
          <a:p>
            <a:r>
              <a:rPr lang="ru-RU" sz="2400" dirty="0" smtClean="0"/>
              <a:t>   </a:t>
            </a:r>
            <a:r>
              <a:rPr lang="ru-RU" dirty="0" smtClean="0"/>
              <a:t>большое умственное напряжение;</a:t>
            </a:r>
          </a:p>
          <a:p>
            <a:r>
              <a:rPr lang="ru-RU" dirty="0" smtClean="0"/>
              <a:t>   статические нагрузки;</a:t>
            </a:r>
          </a:p>
          <a:p>
            <a:r>
              <a:rPr lang="ru-RU" dirty="0" smtClean="0"/>
              <a:t>   малоподвижный образ жизни;</a:t>
            </a:r>
          </a:p>
          <a:p>
            <a:r>
              <a:rPr lang="ru-RU" dirty="0" smtClean="0"/>
              <a:t>   нерациональное питание;</a:t>
            </a:r>
          </a:p>
          <a:p>
            <a:r>
              <a:rPr lang="ru-RU" dirty="0" smtClean="0"/>
              <a:t>   вредные привычки </a:t>
            </a:r>
          </a:p>
        </p:txBody>
      </p:sp>
      <p:pic>
        <p:nvPicPr>
          <p:cNvPr id="4" name="Picture 4" descr="j02969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714752"/>
            <a:ext cx="3230571" cy="29432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    </a:t>
            </a:r>
            <a:r>
              <a:rPr lang="ru-RU" b="1" dirty="0" smtClean="0">
                <a:solidFill>
                  <a:srgbClr val="00FF99"/>
                </a:solidFill>
              </a:rPr>
              <a:t>Исследования учёных-физиологов: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25-35%     </a:t>
            </a:r>
            <a:r>
              <a:rPr lang="ru-RU" sz="2800" dirty="0" smtClean="0">
                <a:solidFill>
                  <a:srgbClr val="FFC000"/>
                </a:solidFill>
              </a:rPr>
              <a:t>школьников имеют                морфофункциональные расстройства;</a:t>
            </a:r>
          </a:p>
          <a:p>
            <a:pPr>
              <a:buNone/>
            </a:pPr>
            <a:endParaRPr lang="ru-RU" sz="2800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50-70%   </a:t>
            </a:r>
            <a:r>
              <a:rPr lang="ru-RU" sz="2800" dirty="0" smtClean="0">
                <a:solidFill>
                  <a:srgbClr val="FFC000"/>
                </a:solidFill>
              </a:rPr>
              <a:t>учеников  имеют хронические заболевания;</a:t>
            </a:r>
          </a:p>
          <a:p>
            <a:pPr>
              <a:buNone/>
            </a:pPr>
            <a:endParaRPr lang="ru-RU" sz="2800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80% 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C000"/>
                </a:solidFill>
              </a:rPr>
              <a:t>учащихся 9-11 классов имеют   профессиональные ограничения;</a:t>
            </a:r>
          </a:p>
          <a:p>
            <a:pPr>
              <a:buNone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80-85%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>
                <a:solidFill>
                  <a:srgbClr val="FFC000"/>
                </a:solidFill>
              </a:rPr>
              <a:t>выпускников школ нельзя назвать здоровыми</a:t>
            </a:r>
            <a:r>
              <a:rPr lang="ru-RU" dirty="0" smtClean="0">
                <a:solidFill>
                  <a:srgbClr val="FF0000"/>
                </a:solidFill>
              </a:rPr>
              <a:t>!!!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4400" b="1" dirty="0" smtClean="0">
                <a:solidFill>
                  <a:srgbClr val="FF0000"/>
                </a:solidFill>
              </a:rPr>
              <a:t>Главные пороки 21 века:</a:t>
            </a:r>
          </a:p>
          <a:p>
            <a:pPr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накапливание отрицательных эмоций;</a:t>
            </a:r>
          </a:p>
          <a:p>
            <a:r>
              <a:rPr lang="ru-RU" sz="4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гиподинамия;</a:t>
            </a:r>
          </a:p>
          <a:p>
            <a:r>
              <a:rPr lang="ru-RU" sz="4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нерациональное питание.</a:t>
            </a:r>
            <a:endParaRPr lang="ru-RU" sz="4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</TotalTime>
  <Words>408</Words>
  <Application>Microsoft Office PowerPoint</Application>
  <PresentationFormat>Экран (4:3)</PresentationFormat>
  <Paragraphs>133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Оформление по умолчанию</vt:lpstr>
      <vt:lpstr>Сумерки</vt:lpstr>
      <vt:lpstr>Здоровая планета начинается с меня</vt:lpstr>
      <vt:lpstr>Слайд 2</vt:lpstr>
      <vt:lpstr>Здоровье – это не только отсутствие болезней и физических дефектов, а и состояние полного физического, психического и социального благополучия.</vt:lpstr>
      <vt:lpstr>Слайд 4</vt:lpstr>
      <vt:lpstr>Модель здоровья</vt:lpstr>
      <vt:lpstr>Образ жизни - устойчивый, сложившийся в определённых условиях способ жизнедеятельности человека.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ndubyaga</dc:creator>
  <cp:lastModifiedBy>Пользователь</cp:lastModifiedBy>
  <cp:revision>83</cp:revision>
  <dcterms:created xsi:type="dcterms:W3CDTF">2011-10-12T11:05:17Z</dcterms:created>
  <dcterms:modified xsi:type="dcterms:W3CDTF">2015-01-21T18:32:03Z</dcterms:modified>
</cp:coreProperties>
</file>