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60" r:id="rId3"/>
    <p:sldId id="323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278" r:id="rId21"/>
    <p:sldId id="292" r:id="rId22"/>
    <p:sldId id="291" r:id="rId23"/>
    <p:sldId id="290" r:id="rId24"/>
    <p:sldId id="289" r:id="rId25"/>
    <p:sldId id="288" r:id="rId26"/>
    <p:sldId id="287" r:id="rId27"/>
    <p:sldId id="286" r:id="rId28"/>
    <p:sldId id="285" r:id="rId29"/>
    <p:sldId id="284" r:id="rId30"/>
    <p:sldId id="283" r:id="rId31"/>
    <p:sldId id="282" r:id="rId32"/>
    <p:sldId id="281" r:id="rId33"/>
    <p:sldId id="280" r:id="rId34"/>
    <p:sldId id="279" r:id="rId35"/>
    <p:sldId id="325" r:id="rId36"/>
    <p:sldId id="322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3366FF"/>
    <a:srgbClr val="FF00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 autoAdjust="0"/>
    <p:restoredTop sz="94595" autoAdjust="0"/>
  </p:normalViewPr>
  <p:slideViewPr>
    <p:cSldViewPr>
      <p:cViewPr>
        <p:scale>
          <a:sx n="60" d="100"/>
          <a:sy n="60" d="100"/>
        </p:scale>
        <p:origin x="-846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8286A-339F-4F90-AC04-782A52854821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A3F79-396E-4721-B3BE-8C4557C21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95424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F78DF-9B0B-4FE8-B37C-028AAA175FF4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0B1FD-ED33-4C9B-B3C0-3150A6D58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06514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61631-DB2D-42ED-AE0B-CF49A8E9F524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1FBDF-5AE7-4B12-9114-04C2D91BE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14643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17586-4592-468F-BD70-9369D2B04DBB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E3C45-249D-4DED-A589-4D2014D2E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06856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27854-4A18-44AE-A2CB-44DE0C47C65F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C87CF-DD50-44E6-BD6C-D50D6E21B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38707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EECE7-3020-4F75-BD91-D07E6BDEF72A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3C3D8-3EF8-4357-86F1-E9735703B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91161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CE134-49DE-4C0C-8F26-B5FE8DD031C5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D630C-ED8C-412D-BEA9-6D86EE34B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61556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4D975-3D80-4C2F-895C-DC562DC23102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7CE1B-B8BA-4DBC-9F44-D54EE6B0F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15647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42CA0-2CDC-45CE-813C-87F54BDA1CA6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E26CE-412A-4DDA-95D8-ED6BA957A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3765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8FA25-0DBE-4037-9A6F-806D11FD293E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CDBC-AF94-422E-A304-85C159CC9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81576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6F0C-3364-4A60-8FEA-E332BB00A154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8504B-F116-4F94-BBED-B29D258C8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30312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5D928-56D5-4058-99EC-A71C48330DE3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BA35C-2D69-4F96-9A0E-C26CE1556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35769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CF070A5D-0C92-4B16-ABC2-4787BBBF37E1}" type="datetimeFigureOut">
              <a:rPr lang="en-US"/>
              <a:pPr>
                <a:defRPr/>
              </a:pPr>
              <a:t>1/22/2015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78FF747-CA20-4200-8D7F-C53C91D9D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31.xml"/><Relationship Id="rId18" Type="http://schemas.openxmlformats.org/officeDocument/2006/relationships/slide" Target="slide36.xml"/><Relationship Id="rId3" Type="http://schemas.openxmlformats.org/officeDocument/2006/relationships/slide" Target="slide21.xml"/><Relationship Id="rId7" Type="http://schemas.openxmlformats.org/officeDocument/2006/relationships/slide" Target="slide25.xml"/><Relationship Id="rId12" Type="http://schemas.openxmlformats.org/officeDocument/2006/relationships/slide" Target="slide30.xml"/><Relationship Id="rId17" Type="http://schemas.openxmlformats.org/officeDocument/2006/relationships/slide" Target="slide35.xml"/><Relationship Id="rId2" Type="http://schemas.openxmlformats.org/officeDocument/2006/relationships/slide" Target="slide20.xml"/><Relationship Id="rId16" Type="http://schemas.openxmlformats.org/officeDocument/2006/relationships/slide" Target="slide3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11" Type="http://schemas.openxmlformats.org/officeDocument/2006/relationships/slide" Target="slide29.xml"/><Relationship Id="rId5" Type="http://schemas.openxmlformats.org/officeDocument/2006/relationships/slide" Target="slide23.xml"/><Relationship Id="rId15" Type="http://schemas.openxmlformats.org/officeDocument/2006/relationships/slide" Target="slide33.xml"/><Relationship Id="rId10" Type="http://schemas.openxmlformats.org/officeDocument/2006/relationships/slide" Target="slide28.xml"/><Relationship Id="rId4" Type="http://schemas.openxmlformats.org/officeDocument/2006/relationships/slide" Target="slide22.xml"/><Relationship Id="rId9" Type="http://schemas.openxmlformats.org/officeDocument/2006/relationships/slide" Target="slide27.xml"/><Relationship Id="rId14" Type="http://schemas.openxmlformats.org/officeDocument/2006/relationships/slide" Target="slide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533400" y="685800"/>
            <a:ext cx="8305800" cy="4953000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91080" y="2514600"/>
            <a:ext cx="69904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«Знатоки природы»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33400" y="838200"/>
            <a:ext cx="80010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У этого растения могучий ствол, огромная крона, красивые резные листовые пластинки, а плодами лакомятся кабаны, белки, мыши.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4419600"/>
            <a:ext cx="449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Дуб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Шкура этого животного высоко ценится из-за превосходного меха. О ком идет речь?  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30475" y="4257675"/>
            <a:ext cx="419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Соболь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9906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Бегает среди камней,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 Не угонишься за ней.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 Ухватил за хвост, но ах!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 Удрала, а хвост в руках.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33600" y="4114800"/>
            <a:ext cx="502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Ящерица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71475" y="307975"/>
            <a:ext cx="8086725" cy="5254625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B050"/>
                </a:solidFill>
              </a:rPr>
              <a:t>Это птица самая тяжёлая среди в России. Масса её достигает 16 кг. Она прекрасно бегает и неплохо летает, хотя взлетать ей тяжеловато. Во время дождей перья этих птиц сильно намокают, так как у них отсутствует жировая смазка. Мокрые перья во время заморозков леденеют и делают птиц совершенно беспомощными. </a:t>
            </a:r>
            <a:r>
              <a:rPr lang="ru-RU" sz="2400" i="1" dirty="0">
                <a:solidFill>
                  <a:srgbClr val="00B050"/>
                </a:solidFill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19338" y="4724400"/>
            <a:ext cx="419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  <a:latin typeface="Corbel" pitchFamily="34" charset="0"/>
              </a:rPr>
              <a:t>Дрофа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1676400" y="1524000"/>
            <a:ext cx="58674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800">
                <a:solidFill>
                  <a:srgbClr val="00B050"/>
                </a:solidFill>
                <a:latin typeface="Corbel" pitchFamily="34" charset="0"/>
              </a:rPr>
              <a:t>Это растение семейства розовых. Богато витаминами (A, B, C, E, K, P). Имя растение получило из-за обильного количества небольших шипов, растущих на каждом кустике по множеству штук? 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90800" y="4202113"/>
            <a:ext cx="411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Шиповник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668463" y="1600200"/>
            <a:ext cx="6096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>
                <a:solidFill>
                  <a:srgbClr val="00B050"/>
                </a:solidFill>
                <a:latin typeface="Corbel" pitchFamily="34" charset="0"/>
              </a:rPr>
              <a:t>Задние ноги у этих грызунов длинные и сильные. С их помощью они прыгают – да ещё как! До 3 метров бывают у них прыжки. Это в 20 раз больше длины тела зверька! Длинный хвост помогает ему поддерживать равновесие, особенно при рез-ких поворотах.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14600" y="4165600"/>
            <a:ext cx="426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Тушканчик. 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857375" y="2057400"/>
            <a:ext cx="6096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>
                <a:solidFill>
                  <a:srgbClr val="00B050"/>
                </a:solidFill>
                <a:latin typeface="Corbel" pitchFamily="34" charset="0"/>
              </a:rPr>
              <a:t>Из куста шипуля</a:t>
            </a:r>
          </a:p>
          <a:p>
            <a:pPr eaLnBrk="1" hangingPunct="1"/>
            <a:r>
              <a:rPr lang="ru-RU" sz="2800">
                <a:solidFill>
                  <a:srgbClr val="00B050"/>
                </a:solidFill>
                <a:latin typeface="Corbel" pitchFamily="34" charset="0"/>
              </a:rPr>
              <a:t> За ногу ущипнула . </a:t>
            </a:r>
          </a:p>
          <a:p>
            <a:pPr eaLnBrk="1" hangingPunct="1"/>
            <a:r>
              <a:rPr lang="ru-RU" sz="2800">
                <a:solidFill>
                  <a:srgbClr val="00B050"/>
                </a:solidFill>
                <a:latin typeface="Corbel" pitchFamily="34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86000" y="419100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  <a:latin typeface="Corbel" pitchFamily="34" charset="0"/>
              </a:rPr>
              <a:t>Змея</a:t>
            </a: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1676400" y="1676400"/>
            <a:ext cx="6096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>
                <a:solidFill>
                  <a:srgbClr val="00B050"/>
                </a:solidFill>
                <a:latin typeface="Corbel" pitchFamily="34" charset="0"/>
              </a:rPr>
              <a:t>Эта птица одна из самых крупных на земле. Она не летает и передвигается по земле. Эта птица иногда прячет голову в песок, на что учёные до сих пор ведут спор для чего: одни считают для того, чтобы спрятаться от опасности, другие,  чтобы очистить свои перья  от паразитов. Что это за птица?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17788" y="4495800"/>
            <a:ext cx="3886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Страус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838200" y="9144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1828800" y="1600200"/>
            <a:ext cx="6096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>
                <a:solidFill>
                  <a:srgbClr val="00B050"/>
                </a:solidFill>
                <a:latin typeface="Corbel" pitchFamily="34" charset="0"/>
              </a:rPr>
              <a:t>Это растение из рода бобовых имеет корень длиной до 3- 4 метров, что позволяет ему выживать в пустынях. Это растение богато сахарами, которые в тёплую погоду выделяются у неё на стеблях, застывая комками. Этим растением питается всего лишь один вид животных, которое и обозначено в названии этого растения. ?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38400" y="46228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Верблюжья колючка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838200" y="9144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2209800" y="1752600"/>
            <a:ext cx="5334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800">
                <a:solidFill>
                  <a:srgbClr val="00B050"/>
                </a:solidFill>
                <a:latin typeface="Corbel" pitchFamily="34" charset="0"/>
              </a:rPr>
              <a:t>Это животное дает от 5 до 15 литров густого жирного молока ежедневно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19400" y="44958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Верблюд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7850" y="2209800"/>
          <a:ext cx="7970837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629"/>
                <a:gridCol w="1385802"/>
                <a:gridCol w="1385802"/>
                <a:gridCol w="1385802"/>
                <a:gridCol w="1385802"/>
              </a:tblGrid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Тундра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200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300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400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</a:tr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Лес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100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200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300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400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</a:tr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Степь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100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200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300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400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</a:tr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Пустыня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100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200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300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400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701" marB="45701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0" y="152400"/>
            <a:ext cx="4143375" cy="14779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solidFill>
                  <a:srgbClr val="CC00CC"/>
                </a:solidFill>
                <a:latin typeface="+mn-lt"/>
              </a:rPr>
              <a:t>1 тур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245007"/>
            <a:ext cx="770980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мире животных и растений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43200" y="1981200"/>
            <a:ext cx="37338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Не море, не земля, корабли не плавают, а ходить нельзя.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95600" y="3581400"/>
            <a:ext cx="381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болото</a:t>
            </a:r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667000" y="2625725"/>
            <a:ext cx="4114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3200">
                <a:solidFill>
                  <a:srgbClr val="B0105C"/>
                </a:solidFill>
                <a:latin typeface="Calibri" pitchFamily="34" charset="0"/>
                <a:cs typeface="Times New Roman" pitchFamily="18" charset="0"/>
              </a:rPr>
              <a:t>Молчит холодною зимой, но разговорчива весной. </a:t>
            </a:r>
            <a:endParaRPr lang="ru-RU" sz="3200">
              <a:solidFill>
                <a:srgbClr val="B0105C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76600" y="4114800"/>
            <a:ext cx="2590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река</a:t>
            </a:r>
            <a:endParaRPr lang="ru-RU" sz="36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2209800" y="2379663"/>
            <a:ext cx="48006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3200">
                <a:solidFill>
                  <a:srgbClr val="B0105C"/>
                </a:solidFill>
                <a:latin typeface="Calibri" pitchFamily="34" charset="0"/>
                <a:cs typeface="Times New Roman" pitchFamily="18" charset="0"/>
              </a:rPr>
              <a:t>Значительное затопление местности в результате подъёме воды в реке, озере и море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43200" y="4724400"/>
            <a:ext cx="350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наводнение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144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гейзер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1371600" y="1676400"/>
            <a:ext cx="6781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Бьёт источника фонтан,</a:t>
            </a:r>
          </a:p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Струя до поднебесья.</a:t>
            </a:r>
          </a:p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В соседях с ним живёт вулкан,</a:t>
            </a:r>
          </a:p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Фонтан вам тот известен. </a:t>
            </a:r>
          </a:p>
          <a:p>
            <a:pPr algn="ctr"/>
            <a:endParaRPr lang="ru-RU" sz="240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1905000" y="2397125"/>
            <a:ext cx="5638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Что ты знаешь о воздухе? (свойства воздуха)</a:t>
            </a:r>
            <a:endParaRPr lang="ru-RU" sz="320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05000" y="3886200"/>
            <a:ext cx="533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32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Прозрачен, проводит звуки, не имеет запахи, сохраняет тепло</a:t>
            </a:r>
            <a:endParaRPr lang="ru-RU" sz="320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Между перьями слои воздуха, удерживающие тепло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2057400" y="2271713"/>
            <a:ext cx="5410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Почему в сильные морозы птицы сидят нахохлившись?</a:t>
            </a:r>
          </a:p>
          <a:p>
            <a:pPr algn="just"/>
            <a:endParaRPr lang="ru-RU" sz="280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Для поступления кислорода растениям и живым обитателям, например, рыбам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2667000" y="2273300"/>
            <a:ext cx="457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Зачем в водоёмах делают проруби? </a:t>
            </a:r>
            <a:endParaRPr lang="ru-RU" sz="2800">
              <a:solidFill>
                <a:srgbClr val="C00000"/>
              </a:solidFill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2895600" y="3733800"/>
            <a:ext cx="365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2438400" y="2151063"/>
            <a:ext cx="48006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Ветер огромной разрушительной силы, имеющий скорость более 30 м/сек </a:t>
            </a:r>
            <a:endParaRPr lang="ru-RU" sz="3200">
              <a:solidFill>
                <a:srgbClr val="C00000"/>
              </a:solidFill>
              <a:latin typeface="Corbe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95600" y="4419600"/>
            <a:ext cx="3352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32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ураган</a:t>
            </a:r>
            <a:endParaRPr lang="ru-RU" sz="32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1905000" y="2349500"/>
            <a:ext cx="5943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 языком, а не лает, без зубов, а кусает. </a:t>
            </a:r>
            <a:endParaRPr lang="ru-RU" sz="2800">
              <a:solidFill>
                <a:srgbClr val="C00000"/>
              </a:solidFill>
              <a:latin typeface="Corbe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67000" y="4191000"/>
            <a:ext cx="304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8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костёр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1828800" y="2349500"/>
            <a:ext cx="5943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Родился я в печке,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Завился в колечки, 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Сплясал гопака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 ушёл в облака. </a:t>
            </a:r>
            <a:endParaRPr lang="ru-RU" sz="2800">
              <a:solidFill>
                <a:srgbClr val="C00000"/>
              </a:solidFill>
              <a:latin typeface="Corbe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71800" y="4114800"/>
            <a:ext cx="350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дым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2209800"/>
          <a:ext cx="8077200" cy="40973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72316"/>
                <a:gridCol w="1326221"/>
                <a:gridCol w="1326221"/>
                <a:gridCol w="1326221"/>
                <a:gridCol w="1326221"/>
              </a:tblGrid>
              <a:tr h="1005943"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2400" dirty="0" smtClean="0"/>
                        <a:t>Вода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200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300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400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</a:tr>
              <a:tr h="1122936"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2400" dirty="0" smtClean="0"/>
                        <a:t>Воздух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100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200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300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400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</a:tr>
              <a:tr h="1005943"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2400" dirty="0" smtClean="0"/>
                        <a:t>Огонь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100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200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300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400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</a:tr>
              <a:tr h="96251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Земля </a:t>
                      </a:r>
                      <a:endParaRPr lang="ru-RU" sz="24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100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200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300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400</a:t>
                      </a:r>
                      <a:endParaRPr lang="ru-RU" sz="36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84438" y="-1588"/>
            <a:ext cx="4724400" cy="255587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тур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4438" y="1276350"/>
            <a:ext cx="39036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мире стихий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в конец 5">
            <a:hlinkClick r:id="rId18" action="ppaction://hlinksldjump" highlightClick="1"/>
          </p:cNvPr>
          <p:cNvSpPr/>
          <p:nvPr/>
        </p:nvSpPr>
        <p:spPr>
          <a:xfrm>
            <a:off x="8305800" y="6324600"/>
            <a:ext cx="609600" cy="3810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C00000"/>
                </a:solidFill>
              </a:rPr>
              <a:t>Назовите причины возгорания в лесу.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5000" y="4038600"/>
            <a:ext cx="5334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</a:rPr>
              <a:t>Молнии, деятельность человека, торфяные болота 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2438400" y="1981200"/>
            <a:ext cx="4648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Образования земной коры, где магма выходит на поверхность, образуя лаву, камни, газы.</a:t>
            </a:r>
            <a:endParaRPr lang="ru-RU" sz="2800">
              <a:solidFill>
                <a:srgbClr val="C00000"/>
              </a:solidFill>
              <a:latin typeface="Corbe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2800" y="4724400"/>
            <a:ext cx="220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8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вулкан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1600200" y="1981200"/>
            <a:ext cx="6553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Вся в вершинах эта местность,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Для людей неробких.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Здесь туристам интересно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Вверх идти по тропке. </a:t>
            </a:r>
            <a:endParaRPr lang="ru-RU" sz="2800">
              <a:solidFill>
                <a:srgbClr val="C00000"/>
              </a:solidFill>
              <a:latin typeface="Corbe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95600" y="4191000"/>
            <a:ext cx="342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горы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2362200" y="2133600"/>
            <a:ext cx="4724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От дождей, текущих вод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Он растёт из года в год.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Он полей равнинных враг,</a:t>
            </a:r>
          </a:p>
          <a:p>
            <a:pPr algn="ctr" eaLnBrk="0" hangingPunct="0"/>
            <a:r>
              <a:rPr 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 зовут его…</a:t>
            </a:r>
            <a:endParaRPr lang="ru-RU" sz="2800">
              <a:solidFill>
                <a:srgbClr val="C00000"/>
              </a:solidFill>
              <a:latin typeface="Corbe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95600" y="4648200"/>
            <a:ext cx="342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800" i="1">
                <a:solidFill>
                  <a:srgbClr val="FF0000"/>
                </a:solidFill>
                <a:latin typeface="Corbel" pitchFamily="34" charset="0"/>
                <a:cs typeface="Times New Roman" pitchFamily="18" charset="0"/>
              </a:rPr>
              <a:t>овраг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2286000" y="1752600"/>
            <a:ext cx="495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C00000"/>
                </a:solidFill>
              </a:rPr>
              <a:t>Плодородный слой земли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124200" y="3886200"/>
            <a:ext cx="2895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</a:rPr>
              <a:t>чернозём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43000" y="990600"/>
            <a:ext cx="6934200" cy="4800600"/>
          </a:xfrm>
          <a:prstGeom prst="cloudCallout">
            <a:avLst/>
          </a:prstGeom>
          <a:solidFill>
            <a:schemeClr val="accent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2286000" y="1752600"/>
            <a:ext cx="4953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C00000"/>
                </a:solidFill>
              </a:rPr>
              <a:t>Каким природным явлениям выставляют баллы, как ученикам в школе?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124200" y="3886200"/>
            <a:ext cx="3124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</a:rPr>
              <a:t>землетрясениям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1066800" cy="685800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533400" y="685800"/>
            <a:ext cx="8305800" cy="4953000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057400"/>
            <a:ext cx="75438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rgbClr val="6600FF"/>
                  </a:solidFill>
                  <a:prstDash val="solid"/>
                  <a:miter lim="800000"/>
                </a:ln>
                <a:solidFill>
                  <a:srgbClr val="3366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Поздравляем победителей!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600200" y="1550988"/>
            <a:ext cx="6477000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360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Мха копытами касаясь,</a:t>
            </a:r>
          </a:p>
          <a:p>
            <a:pPr algn="just"/>
            <a:r>
              <a:rPr lang="ru-RU" sz="360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Ходит северный красавец,</a:t>
            </a:r>
          </a:p>
          <a:p>
            <a:pPr algn="just"/>
            <a:r>
              <a:rPr lang="ru-RU" sz="360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Ходит смело и легко,</a:t>
            </a:r>
          </a:p>
          <a:p>
            <a:pPr algn="just"/>
            <a:r>
              <a:rPr lang="ru-RU" sz="360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Рога раскинув широко.? </a:t>
            </a: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43200" y="3962400"/>
            <a:ext cx="3657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>
                <a:solidFill>
                  <a:srgbClr val="FF0000"/>
                </a:solidFill>
                <a:latin typeface="Corbel" pitchFamily="34" charset="0"/>
              </a:rPr>
              <a:t>Северный олень</a:t>
            </a: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7620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B050"/>
                </a:solidFill>
              </a:rPr>
              <a:t>Растительноядная птица. Летом её оперение бурое, а белым становится ближе к зиме. Ноги к зиме покрываются перьями до самых когтей. Это защищает их от холода и позволяет ходить по снегу, не проваливаясь.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B05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57400" y="4195763"/>
            <a:ext cx="5029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i="1">
                <a:solidFill>
                  <a:srgbClr val="FF0000"/>
                </a:solidFill>
                <a:latin typeface="Corbel" pitchFamily="34" charset="0"/>
              </a:rPr>
              <a:t>Белая куропатка.</a:t>
            </a:r>
            <a:endParaRPr lang="ru-RU" sz="24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Это растение за год вырастает на толщину спички, похоже на миниатюрный кустарник, является пищей для северных оленей.  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71800" y="4562475"/>
            <a:ext cx="350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i="1">
                <a:solidFill>
                  <a:srgbClr val="FF0000"/>
                </a:solidFill>
                <a:latin typeface="Corbel" pitchFamily="34" charset="0"/>
              </a:rPr>
              <a:t>Ягель</a:t>
            </a:r>
            <a:endParaRPr lang="ru-RU" sz="28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457200"/>
            <a:ext cx="7772400" cy="5181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B050"/>
                </a:solidFill>
              </a:rPr>
              <a:t>Эти птицы откладывают яйца прямо на камни, а насиживая, кладут их на лапы, прижимая к брюху и прикрывая со всех сторон перьями. У пары всего одно яйцо, которое они насиживают по очереди. Грушевидная форма придаёт яйцу кайр устойчивость на карнизе.  </a:t>
            </a:r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14600" y="4625975"/>
            <a:ext cx="426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i="1">
                <a:solidFill>
                  <a:srgbClr val="FF0000"/>
                </a:solidFill>
                <a:latin typeface="Corbel" pitchFamily="34" charset="0"/>
              </a:rPr>
              <a:t>Кайра</a:t>
            </a:r>
            <a:endParaRPr lang="ru-RU" sz="32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609600" y="838200"/>
            <a:ext cx="80772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B050"/>
                </a:solidFill>
              </a:rPr>
              <a:t>Горбоносый,  длинноногий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B050"/>
                </a:solidFill>
              </a:rPr>
              <a:t> Великан </a:t>
            </a:r>
            <a:r>
              <a:rPr lang="ru-RU" sz="3200" dirty="0" err="1">
                <a:solidFill>
                  <a:srgbClr val="00B050"/>
                </a:solidFill>
              </a:rPr>
              <a:t>ветвисторогий</a:t>
            </a:r>
            <a:endParaRPr lang="ru-RU" sz="3200" dirty="0">
              <a:solidFill>
                <a:srgbClr val="00B05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B050"/>
                </a:solidFill>
              </a:rPr>
              <a:t> Ест траву, кустов побеги,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B050"/>
                </a:solidFill>
              </a:rPr>
              <a:t> С ним тягаться трудно в беге.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57400" y="4038600"/>
            <a:ext cx="4800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 i="1">
                <a:solidFill>
                  <a:srgbClr val="FF0000"/>
                </a:solidFill>
                <a:latin typeface="Corbel" pitchFamily="34" charset="0"/>
              </a:rPr>
              <a:t>Лось</a:t>
            </a:r>
            <a:endParaRPr lang="ru-RU" sz="40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62000" y="838200"/>
            <a:ext cx="7772400" cy="4800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</a:rPr>
              <a:t>Какие птицы в лесу выводят птенцов в мороз, зимой?  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2590800" y="2057400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orbel" pitchFamily="34" charset="0"/>
            </a:endParaRP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0" y="0"/>
            <a:ext cx="371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400">
                <a:latin typeface="Calibri" pitchFamily="34" charset="0"/>
                <a:cs typeface="Times New Roman" pitchFamily="18" charset="0"/>
              </a:rPr>
              <a:t>К</a:t>
            </a: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38400" y="4267200"/>
            <a:ext cx="4495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i="1">
                <a:solidFill>
                  <a:srgbClr val="FF0000"/>
                </a:solidFill>
                <a:latin typeface="Corbel" pitchFamily="34" charset="0"/>
              </a:rPr>
              <a:t>Клесты</a:t>
            </a:r>
            <a:endParaRPr lang="ru-RU" sz="32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77200" y="6096000"/>
            <a:ext cx="7620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98">
  <a:themeElements>
    <a:clrScheme name="Случаи умножения и деления на 10, 10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лучаи умножения и деления на 10, 10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учаи умножения и деления на 10, 1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учаи умножения и деления на 10, 10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835</Words>
  <Application>Microsoft Office PowerPoint</Application>
  <PresentationFormat>Экран (4:3)</PresentationFormat>
  <Paragraphs>159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Calibri</vt:lpstr>
      <vt:lpstr>Times New Roman</vt:lpstr>
      <vt:lpstr>Corbel</vt:lpstr>
      <vt:lpstr>Тема98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39</cp:revision>
  <dcterms:modified xsi:type="dcterms:W3CDTF">2015-01-22T16:00:03Z</dcterms:modified>
</cp:coreProperties>
</file>