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72" r:id="rId13"/>
    <p:sldId id="271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45" autoAdjust="0"/>
  </p:normalViewPr>
  <p:slideViewPr>
    <p:cSldViewPr>
      <p:cViewPr varScale="1">
        <p:scale>
          <a:sx n="75" d="100"/>
          <a:sy n="75" d="100"/>
        </p:scale>
        <p:origin x="-3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87968B2-8111-4D24-B3EA-8A3B2FD8FA9E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B2ACF88-2335-4A1E-B169-8E7F0733A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04EFA-827D-459A-8481-F0CE180F2065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DB261-3714-49A4-B293-DD6F0BF26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A6566-68D8-444A-A36C-A75A8F690A6A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DE65D-65A4-4D05-B79E-12285A1A5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2C88E-F117-4963-A308-70A6A2ACBF33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FAC3C-488A-45EB-A7EA-894136284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A2C9B-C534-4946-923B-181F7FCDD672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ECC7E26-D7C4-4BAB-88C7-AD41DD0CCD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1777D7-CCE3-4536-A457-C3AC1A84F93C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2C4ECF0-7297-494C-A967-48E29818C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2F5736-A8BB-4D2A-BBAE-E3138B31AD71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DA406B7-FCB7-478F-911A-2E3855427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2AA74-DD93-432A-B7C2-A2C53F5D4594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682C5-9B33-4290-8AF9-6ABDF8BCB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2F184-D673-4323-B526-A163B96561FF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F550990-4FDE-4465-AD06-96161C6C6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913DE-1B0A-4679-BA4E-41E108C08775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50B52-C1EE-4A09-918C-44B074E9D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33CC05A-72CA-4EB4-9783-55BC2EDC9A0E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A149D436-38B7-4772-B14A-D60F076CF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C4B32FF-F172-4DAB-ABA4-442F351C87F7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83CE2E17-3AF3-4B05-A5C2-CF3E2C9D2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81" r:id="rId3"/>
    <p:sldLayoutId id="2147483782" r:id="rId4"/>
    <p:sldLayoutId id="2147483783" r:id="rId5"/>
    <p:sldLayoutId id="2147483778" r:id="rId6"/>
    <p:sldLayoutId id="2147483784" r:id="rId7"/>
    <p:sldLayoutId id="2147483777" r:id="rId8"/>
    <p:sldLayoutId id="2147483785" r:id="rId9"/>
    <p:sldLayoutId id="2147483776" r:id="rId10"/>
    <p:sldLayoutId id="214748378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FEB80A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00ADD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0" y="-2005013"/>
            <a:ext cx="9144000" cy="75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Муниципальный конкурс творческих работ школьников </a:t>
            </a:r>
            <a:r>
              <a:rPr lang="ru-RU" sz="160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Шаг в науку</a:t>
            </a:r>
            <a:r>
              <a:rPr lang="ru-RU" sz="160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группа </a:t>
            </a:r>
            <a:r>
              <a:rPr lang="ru-RU" sz="160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Юниор</a:t>
            </a:r>
            <a:r>
              <a:rPr lang="ru-RU" sz="160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1000">
              <a:ea typeface="Calibri" pitchFamily="34" charset="0"/>
              <a:cs typeface="Arial" charset="0"/>
            </a:endParaRPr>
          </a:p>
          <a:p>
            <a:pPr algn="ctr"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Российская федерация, Забайкальский край, город Борзя</a:t>
            </a:r>
            <a:endParaRPr lang="ru-RU" sz="1000">
              <a:cs typeface="Arial" charset="0"/>
            </a:endParaRPr>
          </a:p>
          <a:p>
            <a:pPr eaLnBrk="0" hangingPunct="0"/>
            <a:endParaRPr lang="ru-RU" sz="2600">
              <a:latin typeface="Times New Roman" pitchFamily="18" charset="0"/>
            </a:endParaRPr>
          </a:p>
          <a:p>
            <a:pPr eaLnBrk="0" hangingPunct="0"/>
            <a:endParaRPr lang="ru-RU" sz="2600">
              <a:latin typeface="Times New Roman" pitchFamily="18" charset="0"/>
            </a:endParaRPr>
          </a:p>
          <a:p>
            <a:pPr eaLnBrk="0" hangingPunct="0"/>
            <a:endParaRPr lang="ru-RU" sz="2600">
              <a:latin typeface="Times New Roman" pitchFamily="18" charset="0"/>
            </a:endParaRPr>
          </a:p>
          <a:p>
            <a:pPr eaLnBrk="0" hangingPunct="0"/>
            <a:endParaRPr lang="ru-RU" sz="2600">
              <a:latin typeface="Times New Roman" pitchFamily="18" charset="0"/>
            </a:endParaRPr>
          </a:p>
          <a:p>
            <a:pPr algn="ctr" eaLnBrk="0" hangingPunct="0"/>
            <a:r>
              <a:rPr lang="ru-RU" sz="2600">
                <a:latin typeface="Times New Roman" pitchFamily="18" charset="0"/>
                <a:cs typeface="Times New Roman" pitchFamily="18" charset="0"/>
              </a:rPr>
              <a:t>Влияние нарушения норм современного русского литературного языка грамотность людей.</a:t>
            </a:r>
          </a:p>
          <a:p>
            <a:pPr algn="ctr" eaLnBrk="0" hangingPunct="0"/>
            <a:endParaRPr lang="ru-RU" sz="26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60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900">
              <a:cs typeface="Arial" charset="0"/>
            </a:endParaRPr>
          </a:p>
          <a:p>
            <a:pPr eaLnBrk="0" hangingPunct="0"/>
            <a:r>
              <a:rPr lang="ru-RU" sz="1200">
                <a:latin typeface="Times New Roman" pitchFamily="18" charset="0"/>
              </a:rPr>
              <a:t>     						Автор: Кухтин Виктор Андреевич</a:t>
            </a:r>
            <a:endParaRPr lang="ru-RU" sz="900">
              <a:cs typeface="Arial" charset="0"/>
            </a:endParaRPr>
          </a:p>
          <a:p>
            <a:pPr eaLnBrk="0" hangingPunct="0"/>
            <a:r>
              <a:rPr lang="ru-RU" sz="1200">
                <a:latin typeface="Times New Roman" pitchFamily="18" charset="0"/>
              </a:rPr>
              <a:t> 	    					 МОУ СОШ №240, 5А класс 	</a:t>
            </a:r>
            <a:endParaRPr lang="ru-RU" sz="900">
              <a:cs typeface="Arial" charset="0"/>
            </a:endParaRPr>
          </a:p>
          <a:p>
            <a:pPr eaLnBrk="0" hangingPunct="0"/>
            <a:r>
              <a:rPr lang="ru-RU" sz="1200">
                <a:latin typeface="Times New Roman" pitchFamily="18" charset="0"/>
              </a:rPr>
              <a:t>     						Руководитель: Авдеева Валентина Андреевна,</a:t>
            </a:r>
            <a:endParaRPr lang="ru-RU" sz="900">
              <a:cs typeface="Arial" charset="0"/>
            </a:endParaRPr>
          </a:p>
          <a:p>
            <a:pPr eaLnBrk="0" hangingPunct="0"/>
            <a:r>
              <a:rPr lang="ru-RU" sz="1200">
                <a:latin typeface="Times New Roman" pitchFamily="18" charset="0"/>
              </a:rPr>
              <a:t>   						  учитель русского языка и литературы	 </a:t>
            </a:r>
            <a:endParaRPr lang="ru-RU" sz="900">
              <a:cs typeface="Arial" charset="0"/>
            </a:endParaRPr>
          </a:p>
          <a:p>
            <a:pPr eaLnBrk="0" hangingPunct="0"/>
            <a:r>
              <a:rPr lang="ru-RU" sz="1200">
                <a:latin typeface="Times New Roman" pitchFamily="18" charset="0"/>
              </a:rPr>
              <a:t>  						   МОУ СОШ №240</a:t>
            </a:r>
            <a:endParaRPr lang="ru-RU" sz="900">
              <a:cs typeface="Arial" charset="0"/>
            </a:endParaRPr>
          </a:p>
          <a:p>
            <a:pPr eaLnBrk="0" hangingPunct="0"/>
            <a:r>
              <a:rPr lang="ru-RU" sz="1200">
                <a:latin typeface="Times New Roman" pitchFamily="18" charset="0"/>
              </a:rPr>
              <a:t>				</a:t>
            </a:r>
          </a:p>
          <a:p>
            <a:pPr eaLnBrk="0" hangingPunct="0"/>
            <a:endParaRPr lang="ru-RU" sz="1200">
              <a:latin typeface="Times New Roman" pitchFamily="18" charset="0"/>
            </a:endParaRPr>
          </a:p>
          <a:p>
            <a:pPr eaLnBrk="0" hangingPunct="0"/>
            <a:endParaRPr lang="ru-RU" sz="1200">
              <a:latin typeface="Times New Roman" pitchFamily="18" charset="0"/>
            </a:endParaRPr>
          </a:p>
          <a:p>
            <a:pPr algn="ctr" eaLnBrk="0" hangingPunct="0"/>
            <a:r>
              <a:rPr lang="ru-RU" sz="1200">
                <a:latin typeface="Times New Roman" pitchFamily="18" charset="0"/>
              </a:rPr>
              <a:t>Борзя, 2013</a:t>
            </a:r>
            <a:endParaRPr lang="ru-RU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  Грамматические нормы:</a:t>
            </a:r>
          </a:p>
        </p:txBody>
      </p:sp>
      <p:pic>
        <p:nvPicPr>
          <p:cNvPr id="22530" name="Picture 3" descr="F:\НОУ\1301201340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628775"/>
            <a:ext cx="6164262" cy="496887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   Грамматические нормы:</a:t>
            </a:r>
          </a:p>
        </p:txBody>
      </p:sp>
      <p:pic>
        <p:nvPicPr>
          <p:cNvPr id="23554" name="Picture 2" descr="F:\НОУ\ош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63700" y="1600200"/>
            <a:ext cx="6051550" cy="44958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     Лексические нормы:</a:t>
            </a:r>
          </a:p>
        </p:txBody>
      </p:sp>
      <p:pic>
        <p:nvPicPr>
          <p:cNvPr id="24578" name="Picture 2" descr="C:\Users\Валидол\Desktop\p2oiMnEyeSQ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33450" y="1600200"/>
            <a:ext cx="7512050" cy="44958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    Лексические нормы:</a:t>
            </a:r>
          </a:p>
        </p:txBody>
      </p:sp>
      <p:pic>
        <p:nvPicPr>
          <p:cNvPr id="4" name="Содержимое 3" descr="E:\20131210_112153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25738" y="1600200"/>
            <a:ext cx="3927475" cy="44958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  Орфоэпические нормы:</a:t>
            </a:r>
          </a:p>
        </p:txBody>
      </p:sp>
      <p:graphicFrame>
        <p:nvGraphicFramePr>
          <p:cNvPr id="26626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presentationml/2006/ole">
            <p:oleObj spid="_x0000_s26626" r:id="rId3" imgW="8151058" imgH="449314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    Исправление ошибок:</a:t>
            </a:r>
          </a:p>
        </p:txBody>
      </p:sp>
      <p:graphicFrame>
        <p:nvGraphicFramePr>
          <p:cNvPr id="27650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presentationml/2006/ole">
            <p:oleObj spid="_x0000_s27650" r:id="rId3" imgW="8151058" imgH="449314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                 Выводы: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чаще всего нарушаются орфографические, лексические и орфоэпические нормы;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около половины людей не обращают внимание на ошибки, которые нас окружают и не могут справиться с их исправлением;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когда мы видим или слышим неправильное слово, мы запоминаем его и в дальнейшем используем с ошибкой;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безграмотность одного человека ведет к безграмотности других.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z="3200" smtClean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71600" y="1341438"/>
            <a:ext cx="7620000" cy="14398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300" dirty="0" smtClean="0"/>
              <a:t>                         	   </a:t>
            </a:r>
            <a:r>
              <a:rPr lang="ru-RU" sz="5300" dirty="0" smtClean="0">
                <a:solidFill>
                  <a:schemeClr val="tx1"/>
                </a:solidFill>
              </a:rPr>
              <a:t>и</a:t>
            </a:r>
            <a:br>
              <a:rPr lang="ru-RU" sz="53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Спасибо за </a:t>
            </a:r>
            <a:r>
              <a:rPr lang="ru-RU" sz="6000" dirty="0" err="1" smtClean="0">
                <a:solidFill>
                  <a:schemeClr val="tx1"/>
                </a:solidFill>
              </a:rPr>
              <a:t>внемание</a:t>
            </a:r>
            <a:r>
              <a:rPr lang="ru-RU" sz="6000" dirty="0" smtClean="0">
                <a:solidFill>
                  <a:schemeClr val="tx1"/>
                </a:solidFill>
              </a:rPr>
              <a:t>!</a:t>
            </a:r>
            <a:endParaRPr lang="ru-RU" sz="6700" dirty="0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435600" y="2133600"/>
            <a:ext cx="431800" cy="647700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ru-RU" smtClean="0"/>
              <a:t>Актуальность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77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sz="32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4500" dirty="0" smtClean="0"/>
              <a:t>безграмотность населения;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4500" dirty="0" smtClean="0"/>
              <a:t>нехватка времени на самообразование;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4500" dirty="0" smtClean="0"/>
              <a:t>невнимательность к окружающим вещам;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4500" dirty="0" smtClean="0"/>
              <a:t>нежелание иметь грамотную речь;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4500" dirty="0" smtClean="0"/>
              <a:t>безразличие к судьбе родного языка.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Цель исследования: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5362" name="Содержимое 6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endParaRPr lang="ru-RU" sz="3600" smtClean="0"/>
          </a:p>
          <a:p>
            <a:pPr eaLnBrk="1" hangingPunct="1"/>
            <a:r>
              <a:rPr lang="ru-RU" sz="3600" smtClean="0"/>
              <a:t>выявить, какие нормы чаще всего нарушаются;</a:t>
            </a:r>
          </a:p>
          <a:p>
            <a:pPr eaLnBrk="1" hangingPunct="1"/>
            <a:r>
              <a:rPr lang="ru-RU" sz="3600" smtClean="0"/>
              <a:t>определить, как факты нарушения норм влияют на нашу грамотность.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                   Задачи: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>
          <a:xfrm>
            <a:off x="642938" y="1571625"/>
            <a:ext cx="8153400" cy="4495800"/>
          </a:xfrm>
        </p:spPr>
        <p:txBody>
          <a:bodyPr/>
          <a:lstStyle/>
          <a:p>
            <a:pPr eaLnBrk="1" hangingPunct="1"/>
            <a:r>
              <a:rPr lang="ru-RU" smtClean="0"/>
              <a:t>собрать тексты города;</a:t>
            </a:r>
          </a:p>
          <a:p>
            <a:pPr eaLnBrk="1" hangingPunct="1"/>
            <a:r>
              <a:rPr lang="ru-RU" smtClean="0"/>
              <a:t>проанализировать рекламные вывески и объявления с нарушениями норм русского языка;</a:t>
            </a:r>
          </a:p>
          <a:p>
            <a:pPr eaLnBrk="1" hangingPunct="1"/>
            <a:r>
              <a:rPr lang="ru-RU" smtClean="0"/>
              <a:t>изучить научную литературу по данной теме;</a:t>
            </a:r>
          </a:p>
          <a:p>
            <a:pPr eaLnBrk="1" hangingPunct="1"/>
            <a:r>
              <a:rPr lang="ru-RU" smtClean="0"/>
              <a:t>выявить классификацию норм русского литературного языка;</a:t>
            </a:r>
          </a:p>
          <a:p>
            <a:pPr eaLnBrk="1" hangingPunct="1"/>
            <a:r>
              <a:rPr lang="ru-RU" smtClean="0"/>
              <a:t>определить, как нарушения норм русского языка влияют на нашу грамотность.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   Методы исследования: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endParaRPr lang="ru-RU" sz="4000" smtClean="0"/>
          </a:p>
          <a:p>
            <a:pPr eaLnBrk="1" hangingPunct="1"/>
            <a:r>
              <a:rPr lang="ru-RU" sz="4000" smtClean="0"/>
              <a:t>наблюдение;</a:t>
            </a:r>
          </a:p>
          <a:p>
            <a:pPr eaLnBrk="1" hangingPunct="1"/>
            <a:r>
              <a:rPr lang="ru-RU" sz="4000" smtClean="0"/>
              <a:t>анализ;</a:t>
            </a:r>
          </a:p>
          <a:p>
            <a:pPr eaLnBrk="1" hangingPunct="1"/>
            <a:r>
              <a:rPr lang="ru-RU" sz="4000" smtClean="0"/>
              <a:t>анкетирование;</a:t>
            </a:r>
          </a:p>
          <a:p>
            <a:pPr eaLnBrk="1" hangingPunct="1"/>
            <a:r>
              <a:rPr lang="ru-RU" sz="4000" smtClean="0"/>
              <a:t>обобщение выводов.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      Основные термины: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b="1" i="1" smtClean="0"/>
              <a:t>Литературный язык </a:t>
            </a:r>
            <a:r>
              <a:rPr lang="ru-RU" smtClean="0"/>
              <a:t>– это строго нормированная форма общенародного национального языка.</a:t>
            </a:r>
          </a:p>
          <a:p>
            <a:pPr eaLnBrk="1" hangingPunct="1"/>
            <a:r>
              <a:rPr lang="ru-RU" b="1" i="1" smtClean="0"/>
              <a:t>Языковая норма </a:t>
            </a:r>
            <a:r>
              <a:rPr lang="ru-RU" smtClean="0"/>
              <a:t>– свод правил, устанавливающих употребление слов, произношение, правописание, образование, сочетание слов и построение предложений.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Орфографические нормы</a:t>
            </a:r>
          </a:p>
        </p:txBody>
      </p:sp>
      <p:pic>
        <p:nvPicPr>
          <p:cNvPr id="19458" name="Picture 5" descr="C:\Users\Валидол\Desktop\DnIf2KJC8tc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700213"/>
            <a:ext cx="8153400" cy="421481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 Орфографические нормы:</a:t>
            </a:r>
          </a:p>
        </p:txBody>
      </p:sp>
      <p:pic>
        <p:nvPicPr>
          <p:cNvPr id="20482" name="Picture 2" descr="F:\НОУ\20131026_145817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700213"/>
            <a:ext cx="6615112" cy="44958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8153400" cy="990600"/>
          </a:xfrm>
        </p:spPr>
        <p:txBody>
          <a:bodyPr/>
          <a:lstStyle/>
          <a:p>
            <a:pPr eaLnBrk="1" hangingPunct="1"/>
            <a:r>
              <a:rPr lang="ru-RU" smtClean="0"/>
              <a:t>    Пунктуационные нормы:</a:t>
            </a:r>
          </a:p>
        </p:txBody>
      </p:sp>
      <p:pic>
        <p:nvPicPr>
          <p:cNvPr id="21506" name="Picture 2" descr="C:\Users\Валидол\Desktop\Ppm9DHn1_M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33450" y="1600200"/>
            <a:ext cx="7512050" cy="44958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248</TotalTime>
  <Words>226</Words>
  <Application>Microsoft Office PowerPoint</Application>
  <PresentationFormat>On-screen Show (4:3)</PresentationFormat>
  <Paragraphs>70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32" baseType="lpstr">
      <vt:lpstr>Arial</vt:lpstr>
      <vt:lpstr>Calibri</vt:lpstr>
      <vt:lpstr>Wingdings</vt:lpstr>
      <vt:lpstr>Wingdings 2</vt:lpstr>
      <vt:lpstr>Tw Cen MT</vt:lpstr>
      <vt:lpstr>Times New Roman</vt:lpstr>
      <vt:lpstr>Обычная</vt:lpstr>
      <vt:lpstr>Обычная</vt:lpstr>
      <vt:lpstr>Обычная</vt:lpstr>
      <vt:lpstr>Обычная</vt:lpstr>
      <vt:lpstr>Обычная</vt:lpstr>
      <vt:lpstr>Обычная</vt:lpstr>
      <vt:lpstr>Обычная</vt:lpstr>
      <vt:lpstr>Обычная</vt:lpstr>
      <vt:lpstr>Диаграмма Microsoft Excel</vt:lpstr>
      <vt:lpstr>Слайд 1</vt:lpstr>
      <vt:lpstr>Актуальность</vt:lpstr>
      <vt:lpstr> Цель исследования: </vt:lpstr>
      <vt:lpstr>                       Задачи:</vt:lpstr>
      <vt:lpstr>       Методы исследования:</vt:lpstr>
      <vt:lpstr>          Основные термины:</vt:lpstr>
      <vt:lpstr>    Орфографические нормы</vt:lpstr>
      <vt:lpstr>     Орфографические нормы:</vt:lpstr>
      <vt:lpstr>    Пунктуационные нормы:</vt:lpstr>
      <vt:lpstr>      Грамматические нормы:</vt:lpstr>
      <vt:lpstr>       Грамматические нормы:</vt:lpstr>
      <vt:lpstr>         Лексические нормы:</vt:lpstr>
      <vt:lpstr>        Лексические нормы:</vt:lpstr>
      <vt:lpstr>      Орфоэпические нормы:</vt:lpstr>
      <vt:lpstr>        Исправление ошибок:</vt:lpstr>
      <vt:lpstr>                     Выводы:</vt:lpstr>
      <vt:lpstr>                             и Спасибо за внемание!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Валидол</dc:creator>
  <cp:lastModifiedBy>lio</cp:lastModifiedBy>
  <cp:revision>26</cp:revision>
  <dcterms:created xsi:type="dcterms:W3CDTF">2013-12-11T10:20:32Z</dcterms:created>
  <dcterms:modified xsi:type="dcterms:W3CDTF">2013-12-12T23:56:46Z</dcterms:modified>
</cp:coreProperties>
</file>