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00" autoAdjust="0"/>
    <p:restoredTop sz="94660"/>
  </p:normalViewPr>
  <p:slideViewPr>
    <p:cSldViewPr>
      <p:cViewPr>
        <p:scale>
          <a:sx n="70" d="100"/>
          <a:sy n="70" d="100"/>
        </p:scale>
        <p:origin x="-120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CDAB5-9586-4337-A5BB-C90B32AB0B8E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13DCE-FCFF-4C51-B26F-C80A649D89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3DCE-FCFF-4C51-B26F-C80A649D899D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Исследовательская работа по теме: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214554"/>
            <a:ext cx="6400800" cy="392909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Comic Sans MS" pitchFamily="66" charset="0"/>
              </a:rPr>
              <a:t>«Решение олимпиадных задач на движение»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ученица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«В» класса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Оюн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Саглана.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Дажи-Нава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Аржаана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Викторовна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Движение в одном направлении (вдогонку).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 движении в одном направлении (вдогонку) скорость сближения объектов равна разности их скоростей: </a:t>
            </a:r>
          </a:p>
          <a:p>
            <a:pPr>
              <a:buNone/>
            </a:pPr>
            <a:r>
              <a:rPr lang="ru-RU" dirty="0" smtClean="0"/>
              <a:t>				</a:t>
            </a:r>
            <a:r>
              <a:rPr lang="en-US" dirty="0" smtClean="0"/>
              <a:t>v</a:t>
            </a:r>
            <a:r>
              <a:rPr lang="ru-RU" baseline="-25000" dirty="0" err="1" smtClean="0"/>
              <a:t>сбл</a:t>
            </a:r>
            <a:r>
              <a:rPr lang="ru-RU" dirty="0" err="1" smtClean="0"/>
              <a:t>=</a:t>
            </a:r>
            <a:r>
              <a:rPr lang="ru-RU" dirty="0" smtClean="0"/>
              <a:t> </a:t>
            </a:r>
            <a:r>
              <a:rPr lang="en-US" dirty="0" smtClean="0"/>
              <a:t>v</a:t>
            </a:r>
            <a:r>
              <a:rPr lang="ru-RU" baseline="-25000" dirty="0" smtClean="0"/>
              <a:t>1</a:t>
            </a:r>
            <a:r>
              <a:rPr lang="ru-RU" dirty="0" smtClean="0"/>
              <a:t> - </a:t>
            </a:r>
            <a:r>
              <a:rPr lang="en-US" dirty="0" smtClean="0"/>
              <a:t>v</a:t>
            </a:r>
            <a:r>
              <a:rPr lang="ru-RU" baseline="-25000" dirty="0" smtClean="0"/>
              <a:t>2</a:t>
            </a:r>
            <a:r>
              <a:rPr lang="ru-RU" dirty="0" smtClean="0"/>
              <a:t> (</a:t>
            </a:r>
            <a:r>
              <a:rPr lang="en-US" dirty="0" smtClean="0"/>
              <a:t>v</a:t>
            </a:r>
            <a:r>
              <a:rPr lang="ru-RU" baseline="-25000" dirty="0" smtClean="0"/>
              <a:t>1</a:t>
            </a:r>
            <a:r>
              <a:rPr lang="ru-RU" dirty="0" smtClean="0"/>
              <a:t> &gt; </a:t>
            </a:r>
            <a:r>
              <a:rPr lang="en-US" dirty="0" smtClean="0"/>
              <a:t>v</a:t>
            </a:r>
            <a:r>
              <a:rPr lang="ru-RU" baseline="-25000" dirty="0" smtClean="0"/>
              <a:t>2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24" y="5286388"/>
            <a:ext cx="7286676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7500958" y="4786322"/>
            <a:ext cx="1143802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Пятиугольник 6"/>
          <p:cNvSpPr/>
          <p:nvPr/>
        </p:nvSpPr>
        <p:spPr>
          <a:xfrm>
            <a:off x="8072462" y="3786190"/>
            <a:ext cx="285752" cy="42862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3786182" y="4357694"/>
            <a:ext cx="1473439" cy="925131"/>
            <a:chOff x="6786578" y="3857628"/>
            <a:chExt cx="1473439" cy="925131"/>
          </a:xfrm>
        </p:grpSpPr>
        <p:pic>
          <p:nvPicPr>
            <p:cNvPr id="9" name="Picture 2" descr="C:\Program Files (x86)\Microsoft Office\MEDIA\CAGCAT10\j0212957.wmf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lum contrast="100000"/>
            </a:blip>
            <a:srcRect/>
            <a:stretch>
              <a:fillRect/>
            </a:stretch>
          </p:blipFill>
          <p:spPr bwMode="auto">
            <a:xfrm flipH="1">
              <a:off x="6786578" y="3857628"/>
              <a:ext cx="1473439" cy="925131"/>
            </a:xfrm>
            <a:prstGeom prst="rect">
              <a:avLst/>
            </a:prstGeom>
            <a:noFill/>
          </p:spPr>
        </p:pic>
        <p:sp>
          <p:nvSpPr>
            <p:cNvPr id="10" name="Овал 9"/>
            <p:cNvSpPr/>
            <p:nvPr/>
          </p:nvSpPr>
          <p:spPr>
            <a:xfrm>
              <a:off x="7429520" y="4357694"/>
              <a:ext cx="214314" cy="2143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lum contrast="77000"/>
          </a:blip>
          <a:srcRect/>
          <a:stretch>
            <a:fillRect/>
          </a:stretch>
        </p:blipFill>
        <p:spPr bwMode="auto">
          <a:xfrm flipH="1">
            <a:off x="785786" y="4286256"/>
            <a:ext cx="1473439" cy="925131"/>
          </a:xfrm>
          <a:prstGeom prst="rect">
            <a:avLst/>
          </a:prstGeom>
          <a:noFill/>
        </p:spPr>
      </p:pic>
      <p:cxnSp>
        <p:nvCxnSpPr>
          <p:cNvPr id="13" name="Прямая соединительная линия 12"/>
          <p:cNvCxnSpPr/>
          <p:nvPr/>
        </p:nvCxnSpPr>
        <p:spPr>
          <a:xfrm rot="5400000">
            <a:off x="750861" y="5249875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679819" y="532131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43201E-6 L 0.28107 0.006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34043E-6 L 0.6092 0.0071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Движение в одном направлении(с отставанием).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 движении в одном направлении (с отставанием) скорость удаления объектов равна разности их скоростей </a:t>
            </a:r>
          </a:p>
          <a:p>
            <a:pPr>
              <a:buNone/>
            </a:pPr>
            <a:r>
              <a:rPr lang="ru-RU" dirty="0" smtClean="0"/>
              <a:t>			</a:t>
            </a:r>
            <a:r>
              <a:rPr lang="en-US" dirty="0" smtClean="0"/>
              <a:t>v</a:t>
            </a:r>
            <a:r>
              <a:rPr lang="ru-RU" baseline="-25000" dirty="0" err="1" smtClean="0"/>
              <a:t>уд</a:t>
            </a:r>
            <a:r>
              <a:rPr lang="ru-RU" dirty="0" err="1" smtClean="0"/>
              <a:t>=</a:t>
            </a:r>
            <a:r>
              <a:rPr lang="ru-RU" dirty="0" smtClean="0"/>
              <a:t> </a:t>
            </a:r>
            <a:r>
              <a:rPr lang="en-US" dirty="0" smtClean="0"/>
              <a:t>v</a:t>
            </a:r>
            <a:r>
              <a:rPr lang="ru-RU" baseline="-25000" dirty="0" smtClean="0"/>
              <a:t>1</a:t>
            </a:r>
            <a:r>
              <a:rPr lang="ru-RU" dirty="0" smtClean="0"/>
              <a:t> - </a:t>
            </a:r>
            <a:r>
              <a:rPr lang="en-US" dirty="0" smtClean="0"/>
              <a:t>v</a:t>
            </a:r>
            <a:r>
              <a:rPr lang="ru-RU" baseline="-25000" dirty="0" smtClean="0"/>
              <a:t>2</a:t>
            </a:r>
            <a:r>
              <a:rPr lang="ru-RU" dirty="0" smtClean="0"/>
              <a:t> (</a:t>
            </a:r>
            <a:r>
              <a:rPr lang="en-US" dirty="0" smtClean="0"/>
              <a:t>v</a:t>
            </a:r>
            <a:r>
              <a:rPr lang="ru-RU" baseline="-25000" dirty="0" smtClean="0"/>
              <a:t>1</a:t>
            </a:r>
            <a:r>
              <a:rPr lang="ru-RU" dirty="0" smtClean="0"/>
              <a:t> &gt; </a:t>
            </a:r>
            <a:r>
              <a:rPr lang="en-US" dirty="0" smtClean="0"/>
              <a:t>v</a:t>
            </a:r>
            <a:r>
              <a:rPr lang="ru-RU" baseline="-25000" dirty="0" smtClean="0"/>
              <a:t>2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57224" y="5286388"/>
            <a:ext cx="7286676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7500958" y="4786322"/>
            <a:ext cx="1143802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ятиугольник 5"/>
          <p:cNvSpPr/>
          <p:nvPr/>
        </p:nvSpPr>
        <p:spPr>
          <a:xfrm>
            <a:off x="8072462" y="3786190"/>
            <a:ext cx="285752" cy="42862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785786" y="4429132"/>
            <a:ext cx="1473439" cy="925131"/>
            <a:chOff x="6786578" y="3857628"/>
            <a:chExt cx="1473439" cy="925131"/>
          </a:xfrm>
        </p:grpSpPr>
        <p:pic>
          <p:nvPicPr>
            <p:cNvPr id="8" name="Picture 2" descr="C:\Program Files (x86)\Microsoft Office\MEDIA\CAGCAT10\j0212957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6786578" y="3857628"/>
              <a:ext cx="1473439" cy="925131"/>
            </a:xfrm>
            <a:prstGeom prst="rect">
              <a:avLst/>
            </a:prstGeom>
            <a:noFill/>
          </p:spPr>
        </p:pic>
        <p:sp>
          <p:nvSpPr>
            <p:cNvPr id="9" name="Овал 8"/>
            <p:cNvSpPr/>
            <p:nvPr/>
          </p:nvSpPr>
          <p:spPr>
            <a:xfrm>
              <a:off x="7429520" y="4357694"/>
              <a:ext cx="214314" cy="2143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contrast="81000"/>
          </a:blip>
          <a:srcRect/>
          <a:stretch>
            <a:fillRect/>
          </a:stretch>
        </p:blipFill>
        <p:spPr bwMode="auto">
          <a:xfrm flipH="1">
            <a:off x="785786" y="4286256"/>
            <a:ext cx="1473439" cy="925131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 rot="5400000">
            <a:off x="750861" y="5249875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679819" y="532131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286248" y="4786322"/>
            <a:ext cx="1143802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ятиугольник 13"/>
          <p:cNvSpPr/>
          <p:nvPr/>
        </p:nvSpPr>
        <p:spPr>
          <a:xfrm>
            <a:off x="4857752" y="3786190"/>
            <a:ext cx="285752" cy="42862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43201E-6 L 0.28107 0.006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34043E-6 L 0.6092 0.0071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Формулы движения по реке.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467600" cy="440227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1) </a:t>
            </a:r>
            <a:r>
              <a:rPr lang="ru-RU" b="1" dirty="0" smtClean="0"/>
              <a:t>	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</a:t>
            </a:r>
          </a:p>
          <a:p>
            <a:pPr>
              <a:buNone/>
            </a:pPr>
            <a:r>
              <a:rPr lang="ru-RU" dirty="0" smtClean="0"/>
              <a:t>3) </a:t>
            </a:r>
          </a:p>
          <a:p>
            <a:pPr>
              <a:buNone/>
            </a:pPr>
            <a:r>
              <a:rPr lang="ru-RU" dirty="0" smtClean="0"/>
              <a:t>4) </a:t>
            </a:r>
          </a:p>
          <a:p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714620"/>
            <a:ext cx="3771914" cy="523877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357562"/>
            <a:ext cx="3786214" cy="588967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000504"/>
            <a:ext cx="3214710" cy="719711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714884"/>
            <a:ext cx="3214710" cy="74595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928670"/>
            <a:ext cx="8763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олилиния 13"/>
          <p:cNvSpPr/>
          <p:nvPr/>
        </p:nvSpPr>
        <p:spPr>
          <a:xfrm>
            <a:off x="857224" y="2143116"/>
            <a:ext cx="7308000" cy="324000"/>
          </a:xfrm>
          <a:custGeom>
            <a:avLst/>
            <a:gdLst>
              <a:gd name="connsiteX0" fmla="*/ 0 w 7287065"/>
              <a:gd name="connsiteY0" fmla="*/ 267287 h 274321"/>
              <a:gd name="connsiteX1" fmla="*/ 731520 w 7287065"/>
              <a:gd name="connsiteY1" fmla="*/ 84407 h 274321"/>
              <a:gd name="connsiteX2" fmla="*/ 1533378 w 7287065"/>
              <a:gd name="connsiteY2" fmla="*/ 267287 h 274321"/>
              <a:gd name="connsiteX3" fmla="*/ 2405575 w 7287065"/>
              <a:gd name="connsiteY3" fmla="*/ 56271 h 274321"/>
              <a:gd name="connsiteX4" fmla="*/ 3207434 w 7287065"/>
              <a:gd name="connsiteY4" fmla="*/ 239151 h 274321"/>
              <a:gd name="connsiteX5" fmla="*/ 3953022 w 7287065"/>
              <a:gd name="connsiteY5" fmla="*/ 84407 h 274321"/>
              <a:gd name="connsiteX6" fmla="*/ 4740812 w 7287065"/>
              <a:gd name="connsiteY6" fmla="*/ 211016 h 274321"/>
              <a:gd name="connsiteX7" fmla="*/ 5472332 w 7287065"/>
              <a:gd name="connsiteY7" fmla="*/ 42204 h 274321"/>
              <a:gd name="connsiteX8" fmla="*/ 6414868 w 7287065"/>
              <a:gd name="connsiteY8" fmla="*/ 267287 h 274321"/>
              <a:gd name="connsiteX9" fmla="*/ 7287065 w 7287065"/>
              <a:gd name="connsiteY9" fmla="*/ 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87065" h="274321">
                <a:moveTo>
                  <a:pt x="0" y="267287"/>
                </a:moveTo>
                <a:cubicBezTo>
                  <a:pt x="237978" y="175847"/>
                  <a:pt x="475957" y="84407"/>
                  <a:pt x="731520" y="84407"/>
                </a:cubicBezTo>
                <a:cubicBezTo>
                  <a:pt x="987083" y="84407"/>
                  <a:pt x="1254369" y="271976"/>
                  <a:pt x="1533378" y="267287"/>
                </a:cubicBezTo>
                <a:cubicBezTo>
                  <a:pt x="1812387" y="262598"/>
                  <a:pt x="2126566" y="60960"/>
                  <a:pt x="2405575" y="56271"/>
                </a:cubicBezTo>
                <a:cubicBezTo>
                  <a:pt x="2684584" y="51582"/>
                  <a:pt x="2949526" y="234462"/>
                  <a:pt x="3207434" y="239151"/>
                </a:cubicBezTo>
                <a:cubicBezTo>
                  <a:pt x="3465342" y="243840"/>
                  <a:pt x="3697459" y="89096"/>
                  <a:pt x="3953022" y="84407"/>
                </a:cubicBezTo>
                <a:cubicBezTo>
                  <a:pt x="4208585" y="79718"/>
                  <a:pt x="4487594" y="218050"/>
                  <a:pt x="4740812" y="211016"/>
                </a:cubicBezTo>
                <a:cubicBezTo>
                  <a:pt x="4994030" y="203982"/>
                  <a:pt x="5193323" y="32826"/>
                  <a:pt x="5472332" y="42204"/>
                </a:cubicBezTo>
                <a:cubicBezTo>
                  <a:pt x="5751341" y="51583"/>
                  <a:pt x="6112413" y="274321"/>
                  <a:pt x="6414868" y="267287"/>
                </a:cubicBezTo>
                <a:cubicBezTo>
                  <a:pt x="6717323" y="260253"/>
                  <a:pt x="7002194" y="130126"/>
                  <a:pt x="7287065" y="0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0.07678 C 0.02639 0.06291 0.05521 0.04903 0.08368 0.0481 C 0.11215 0.04718 0.1382 0.07054 0.16823 0.07077 C 0.19809 0.071 0.23229 0.05019 0.26372 0.05019 C 0.29497 0.05019 0.32674 0.07146 0.3559 0.07077 C 0.38507 0.07007 0.41163 0.04741 0.43906 0.04602 C 0.46649 0.04464 0.49184 0.06406 0.52066 0.06244 C 0.54931 0.06082 0.58125 0.03515 0.61129 0.03585 C 0.64132 0.03654 0.66945 0.06661 0.70052 0.06661 C 0.7316 0.06661 0.76459 0.05111 0.79757 0.03585 " pathEditMode="relative" ptsTypes="aaaaaaaaaA">
                                      <p:cBhvr>
                                        <p:cTn id="6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04389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какая скорость может быть у ученика?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Наши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измерения в ходе исследования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1357298"/>
          <a:ext cx="7358116" cy="182502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28760"/>
                <a:gridCol w="2250298"/>
                <a:gridCol w="1839529"/>
                <a:gridCol w="1839529"/>
              </a:tblGrid>
              <a:tr h="4802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378">
                <a:tc>
                  <a:txBody>
                    <a:bodyPr/>
                    <a:lstStyle/>
                    <a:p>
                      <a:r>
                        <a:rPr lang="ru-RU" dirty="0" smtClean="0"/>
                        <a:t>Медленная</a:t>
                      </a:r>
                      <a:r>
                        <a:rPr lang="ru-RU" baseline="0" dirty="0" smtClean="0"/>
                        <a:t> ходьба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0,95 м/с =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3,42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км/ч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мин 45 сек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 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378">
                <a:tc>
                  <a:txBody>
                    <a:bodyPr/>
                    <a:lstStyle/>
                    <a:p>
                      <a:r>
                        <a:rPr lang="ru-RU" dirty="0" smtClean="0"/>
                        <a:t>Быстрая ходьба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 м/с =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7,2 км/ч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 сек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 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929066"/>
            <a:ext cx="21526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000504"/>
            <a:ext cx="2256892" cy="228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286256"/>
            <a:ext cx="34385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42910" y="3286124"/>
            <a:ext cx="8043890" cy="571504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Вывод: скорость ученика менее</a:t>
            </a:r>
            <a:r>
              <a:rPr kumimoji="0" lang="ru-RU" sz="2400" b="1" i="0" u="none" strike="noStrike" kern="1200" cap="small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10 км/ч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	Ученик вышел из дома в школу в 8 ч утра. В какое время он придет в школу, если до нее 1 км?</a:t>
            </a:r>
          </a:p>
          <a:p>
            <a:pPr>
              <a:buNone/>
            </a:pPr>
            <a:r>
              <a:rPr lang="ru-RU" i="1" dirty="0" smtClean="0"/>
              <a:t>Решение.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Опираясь на наши измерения в ходе исследования, предположим </a:t>
            </a:r>
            <a:r>
              <a:rPr lang="ru-RU" dirty="0" smtClean="0"/>
              <a:t>скорость</a:t>
            </a:r>
            <a:r>
              <a:rPr lang="ru-RU" dirty="0" smtClean="0"/>
              <a:t> </a:t>
            </a:r>
            <a:r>
              <a:rPr lang="ru-RU" dirty="0" smtClean="0"/>
              <a:t>ученика не может превышать 10 км/ч.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t = S:v = 1:10 = 1/10 </a:t>
            </a:r>
            <a:r>
              <a:rPr lang="ru-RU" dirty="0" smtClean="0"/>
              <a:t>(ч)</a:t>
            </a:r>
          </a:p>
          <a:p>
            <a:pPr>
              <a:buNone/>
            </a:pPr>
            <a:r>
              <a:rPr lang="ru-RU" dirty="0" smtClean="0"/>
              <a:t>    Переведем </a:t>
            </a:r>
            <a:r>
              <a:rPr lang="en-US" dirty="0" smtClean="0"/>
              <a:t>1/10 </a:t>
            </a:r>
            <a:r>
              <a:rPr lang="ru-RU" dirty="0" smtClean="0"/>
              <a:t>(ч</a:t>
            </a:r>
            <a:r>
              <a:rPr lang="ru-RU" dirty="0" smtClean="0"/>
              <a:t>) = 1/10 * 60 = 6 (мин)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Ответ: 8ч 6 мин.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467600" cy="631844"/>
          </a:xfrm>
        </p:spPr>
        <p:txBody>
          <a:bodyPr/>
          <a:lstStyle/>
          <a:p>
            <a:r>
              <a:rPr lang="ru-RU" dirty="0" smtClean="0"/>
              <a:t>Задача 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000108"/>
            <a:ext cx="7467600" cy="200026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	</a:t>
            </a:r>
            <a:r>
              <a:rPr lang="ru-RU" sz="2000" dirty="0" smtClean="0"/>
              <a:t>Улитке нужно забраться на дерево высотой 10 метров. За день она поднимается на 4 метра, а за ночь сползает на 3. </a:t>
            </a:r>
            <a:br>
              <a:rPr lang="ru-RU" sz="2000" dirty="0" smtClean="0"/>
            </a:br>
            <a:r>
              <a:rPr lang="ru-RU" sz="2000" dirty="0" smtClean="0"/>
              <a:t>Когда она доползет до цели, если стартовала улитка утром в понедельник?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929586" y="2428868"/>
            <a:ext cx="1015663" cy="3786214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Ответ: в воскресенье вечером.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960599" y="5611641"/>
            <a:ext cx="1000132" cy="63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 стрелкой 7"/>
          <p:cNvCxnSpPr/>
          <p:nvPr/>
        </p:nvCxnSpPr>
        <p:spPr>
          <a:xfrm rot="5400000">
            <a:off x="-821569" y="4464851"/>
            <a:ext cx="378621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1472" y="4000504"/>
            <a:ext cx="461665" cy="64633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b="1" dirty="0" smtClean="0"/>
              <a:t>10 м</a:t>
            </a:r>
            <a:endParaRPr lang="ru-RU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928662" y="5786454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1472" y="5643578"/>
            <a:ext cx="461665" cy="64633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/>
              <a:t>1м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214546" y="2571744"/>
            <a:ext cx="46434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 м – за день (вечер в воскресенье)</a:t>
            </a:r>
          </a:p>
          <a:p>
            <a:endParaRPr lang="ru-RU" dirty="0" smtClean="0"/>
          </a:p>
          <a:p>
            <a:r>
              <a:rPr lang="ru-RU" dirty="0" smtClean="0"/>
              <a:t>+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6м – за сутки (утро в воскресенье)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5м – за сутки (утро в субботу)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4м – за сутки (утро в пятницу)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3м – за сутки (утро в четверг)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2м – за сутки (утро в среду)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1м – за сутки (утро во вторник)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53377E-6 L 0.00174 -0.133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-0.13344 L 0.00174 -0.070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6318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Заключение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071546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В процессе исследовательской деятельности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были изучены дополнительная литература, сделаны дополнительные измерения и подобраны нестандартные задачи на движение.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Думаю,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полученные знания пригодятся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дальнейшем изучении математики.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считаю,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эта работа предназначена для учеников 5—7 классов.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214818"/>
            <a:ext cx="7842211" cy="92333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3175"/>
                <a:solidFill>
                  <a:schemeClr val="accent3"/>
                </a:solidFill>
                <a:effectLst/>
              </a:rPr>
              <a:t>Спасибо за внимание!</a:t>
            </a:r>
            <a:endParaRPr lang="ru-RU" sz="5400" b="1" cap="none" spc="0" dirty="0">
              <a:ln w="3175"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Олимпиадные задачи 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 - это, как правило, нестандартные задачи. Нестандартные  задачи - это такие для которых в школьной математике нет общих правил решения. Известно, что именно нестандартные задачи - это подспорье для развития математических способностей.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В последнее время все больше школьников участвует в олимпиадах различного уровня. По   результатам, полученным на  олимпиадах можно поступить в  престижный вуз. Поэтому школьники   заинтересованы в том, чтобы, научиться решать нестандартные задачи, которые предлагаются на олимпиадах.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		</a:t>
            </a:r>
            <a:r>
              <a:rPr lang="ru-RU" sz="3400" b="1" dirty="0" smtClean="0"/>
              <a:t>Предметом</a:t>
            </a:r>
            <a:r>
              <a:rPr lang="ru-RU" sz="3400" dirty="0" smtClean="0"/>
              <a:t> </a:t>
            </a:r>
            <a:r>
              <a:rPr lang="ru-RU" sz="3100" dirty="0" smtClean="0"/>
              <a:t>исследования данной работы являются олимпиадные задачи. Разнообразие олимпиадных задач велико, велико и количество способов их решения. В нашей работе мы рассмотрели олимпиадные задачи на движение.</a:t>
            </a:r>
          </a:p>
          <a:p>
            <a:pPr algn="just">
              <a:buNone/>
            </a:pPr>
            <a:r>
              <a:rPr lang="ru-RU" sz="3400" b="1" dirty="0" smtClean="0"/>
              <a:t>		</a:t>
            </a:r>
            <a:endParaRPr lang="ru-RU" sz="3100" dirty="0" smtClean="0"/>
          </a:p>
          <a:p>
            <a:pPr algn="just">
              <a:buNone/>
            </a:pPr>
            <a:r>
              <a:rPr lang="ru-RU" sz="3400" b="1" dirty="0" smtClean="0"/>
              <a:t>		Цель работы</a:t>
            </a:r>
            <a:r>
              <a:rPr lang="ru-RU" sz="3400" dirty="0" smtClean="0"/>
              <a:t> </a:t>
            </a:r>
            <a:r>
              <a:rPr lang="ru-RU" sz="3100" dirty="0" smtClean="0"/>
              <a:t>– исследование и изучение основных типов олимпиадных  задач на движение.</a:t>
            </a:r>
          </a:p>
          <a:p>
            <a:pPr algn="just">
              <a:buNone/>
            </a:pPr>
            <a:r>
              <a:rPr lang="ru-RU" sz="3400" dirty="0" smtClean="0"/>
              <a:t>		</a:t>
            </a:r>
          </a:p>
          <a:p>
            <a:pPr algn="just">
              <a:buNone/>
            </a:pPr>
            <a:r>
              <a:rPr lang="ru-RU" sz="3400" dirty="0" smtClean="0"/>
              <a:t>		З</a:t>
            </a:r>
            <a:r>
              <a:rPr lang="ru-RU" sz="3100" b="1" dirty="0" smtClean="0"/>
              <a:t>адачи</a:t>
            </a:r>
            <a:r>
              <a:rPr lang="ru-RU" sz="3100" dirty="0" smtClean="0"/>
              <a:t>:</a:t>
            </a:r>
          </a:p>
          <a:p>
            <a:pPr lvl="0" algn="just"/>
            <a:r>
              <a:rPr lang="ru-RU" sz="3100" dirty="0" smtClean="0"/>
              <a:t>Изучение литературы и сбор информации по теме.</a:t>
            </a:r>
          </a:p>
          <a:p>
            <a:pPr lvl="0" algn="just"/>
            <a:r>
              <a:rPr lang="ru-RU" sz="3100" dirty="0" smtClean="0"/>
              <a:t>Определение типов задач на движение.</a:t>
            </a:r>
          </a:p>
          <a:p>
            <a:pPr lvl="0" algn="just"/>
            <a:r>
              <a:rPr lang="ru-RU" sz="3100" dirty="0" smtClean="0"/>
              <a:t>Отбор и систематизация олимпиадных задач на движение.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467600" cy="63184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Введем основные обозначения</a:t>
            </a:r>
            <a:endParaRPr lang="ru-RU" sz="28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Уравнения, которые составляются на основании условий задач на движение, обычно содержат такие величины, как </a:t>
            </a:r>
          </a:p>
          <a:p>
            <a:r>
              <a:rPr lang="en-US" dirty="0" smtClean="0"/>
              <a:t>S</a:t>
            </a:r>
            <a:r>
              <a:rPr lang="ru-RU" dirty="0" smtClean="0"/>
              <a:t> - расстояние, </a:t>
            </a:r>
          </a:p>
          <a:p>
            <a:r>
              <a:rPr lang="en-US" dirty="0" smtClean="0"/>
              <a:t>v - </a:t>
            </a:r>
            <a:r>
              <a:rPr lang="ru-RU" dirty="0" smtClean="0"/>
              <a:t>скорости движущихся объектов, </a:t>
            </a:r>
            <a:endParaRPr lang="en-US" dirty="0" smtClean="0"/>
          </a:p>
          <a:p>
            <a:r>
              <a:rPr lang="en-US" dirty="0" smtClean="0"/>
              <a:t>t -</a:t>
            </a:r>
            <a:r>
              <a:rPr lang="ru-RU" dirty="0" smtClean="0"/>
              <a:t>время, </a:t>
            </a:r>
            <a:endParaRPr lang="en-US" dirty="0" smtClean="0"/>
          </a:p>
          <a:p>
            <a:r>
              <a:rPr lang="ru-RU" dirty="0" smtClean="0"/>
              <a:t>а так же скорость течения воды (при движении по реке).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Способы решения задач на движение: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u="sng" dirty="0" smtClean="0"/>
              <a:t>Арифметический способ</a:t>
            </a:r>
            <a:r>
              <a:rPr lang="ru-RU" dirty="0" smtClean="0"/>
              <a:t> заключается в том, что задача решается отдельными арифметическими действиями.</a:t>
            </a:r>
            <a:endParaRPr lang="en-US" dirty="0" smtClean="0"/>
          </a:p>
          <a:p>
            <a:pPr marL="514350" indent="-514350">
              <a:buAutoNum type="arabicParenR"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2) </a:t>
            </a:r>
            <a:r>
              <a:rPr lang="ru-RU" u="sng" dirty="0" smtClean="0"/>
              <a:t>Алгебраический способ</a:t>
            </a:r>
            <a:r>
              <a:rPr lang="ru-RU" dirty="0" smtClean="0"/>
              <a:t> решение задач алгебраическим способом осуществляется при помощи уравнений.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Типы задач на движение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Встречное движение.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Противоположное движение.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Движение в одном направлении (вдогонку).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Движение в одном направлении(с отставанием).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Движение по реке.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Встречное движение.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 встречном движении скорость сближения равна сумме скоростей движущихся объектов, т.е. </a:t>
            </a:r>
            <a:r>
              <a:rPr lang="en-US" dirty="0" smtClean="0"/>
              <a:t>v</a:t>
            </a:r>
            <a:r>
              <a:rPr lang="ru-RU" baseline="-25000" dirty="0" err="1" smtClean="0"/>
              <a:t>сбл</a:t>
            </a:r>
            <a:r>
              <a:rPr lang="ru-RU" dirty="0" err="1" smtClean="0"/>
              <a:t>=</a:t>
            </a:r>
            <a:r>
              <a:rPr lang="ru-RU" dirty="0" smtClean="0"/>
              <a:t> </a:t>
            </a:r>
            <a:r>
              <a:rPr lang="en-US" dirty="0" smtClean="0"/>
              <a:t>v</a:t>
            </a:r>
            <a:r>
              <a:rPr lang="ru-RU" baseline="-25000" dirty="0" smtClean="0"/>
              <a:t>1</a:t>
            </a:r>
            <a:r>
              <a:rPr lang="ru-RU" dirty="0" smtClean="0"/>
              <a:t> + </a:t>
            </a:r>
            <a:r>
              <a:rPr lang="en-US" dirty="0" smtClean="0"/>
              <a:t>v</a:t>
            </a:r>
            <a:r>
              <a:rPr lang="ru-RU" baseline="-25000" dirty="0" smtClean="0"/>
              <a:t>2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lum contrast="99000"/>
          </a:blip>
          <a:srcRect/>
          <a:stretch>
            <a:fillRect/>
          </a:stretch>
        </p:blipFill>
        <p:spPr bwMode="auto">
          <a:xfrm flipH="1">
            <a:off x="785786" y="3857628"/>
            <a:ext cx="1473439" cy="925131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785786" y="3286124"/>
            <a:ext cx="7286676" cy="1643074"/>
            <a:chOff x="785786" y="3286124"/>
            <a:chExt cx="7286676" cy="1643074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785786" y="4857760"/>
              <a:ext cx="7286676" cy="714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4572000" y="4286256"/>
              <a:ext cx="1143802" cy="79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Пятиугольник 11"/>
            <p:cNvSpPr/>
            <p:nvPr/>
          </p:nvSpPr>
          <p:spPr>
            <a:xfrm>
              <a:off x="5143504" y="3286124"/>
              <a:ext cx="285752" cy="428628"/>
            </a:xfrm>
            <a:prstGeom prst="homePlat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786578" y="3857628"/>
            <a:ext cx="1473439" cy="925131"/>
            <a:chOff x="6786578" y="3857628"/>
            <a:chExt cx="1473439" cy="925131"/>
          </a:xfrm>
        </p:grpSpPr>
        <p:pic>
          <p:nvPicPr>
            <p:cNvPr id="2050" name="Picture 2" descr="C:\Program Files (x86)\Microsoft Office\MEDIA\CAGCAT10\j0212957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86578" y="3857628"/>
              <a:ext cx="1473439" cy="925131"/>
            </a:xfrm>
            <a:prstGeom prst="rect">
              <a:avLst/>
            </a:prstGeom>
            <a:noFill/>
          </p:spPr>
        </p:pic>
        <p:sp>
          <p:nvSpPr>
            <p:cNvPr id="13" name="Овал 12"/>
            <p:cNvSpPr/>
            <p:nvPr/>
          </p:nvSpPr>
          <p:spPr>
            <a:xfrm>
              <a:off x="7429520" y="4357694"/>
              <a:ext cx="214314" cy="2143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6" name="Прямая соединительная линия 15"/>
          <p:cNvCxnSpPr/>
          <p:nvPr/>
        </p:nvCxnSpPr>
        <p:spPr>
          <a:xfrm rot="5400000">
            <a:off x="7966099" y="496412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79423" y="4821247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4798E-6 L 0.31771 -0.00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55412E-6 L -0.18107 -0.003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Противоположное движение.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 движении в противоположных направлениях скорость удаления равна сумме скоростей движущихся объектов, т.е. 	</a:t>
            </a:r>
            <a:r>
              <a:rPr lang="en-US" dirty="0" smtClean="0"/>
              <a:t>v</a:t>
            </a:r>
            <a:r>
              <a:rPr lang="ru-RU" baseline="-25000" dirty="0" err="1" smtClean="0"/>
              <a:t>уд</a:t>
            </a:r>
            <a:r>
              <a:rPr lang="ru-RU" dirty="0" err="1" smtClean="0"/>
              <a:t>=</a:t>
            </a:r>
            <a:r>
              <a:rPr lang="ru-RU" dirty="0" smtClean="0"/>
              <a:t> </a:t>
            </a:r>
            <a:r>
              <a:rPr lang="en-US" dirty="0" smtClean="0"/>
              <a:t>v</a:t>
            </a:r>
            <a:r>
              <a:rPr lang="ru-RU" baseline="-25000" dirty="0" smtClean="0"/>
              <a:t>1</a:t>
            </a:r>
            <a:r>
              <a:rPr lang="ru-RU" dirty="0" smtClean="0"/>
              <a:t> + </a:t>
            </a:r>
            <a:r>
              <a:rPr lang="en-US" dirty="0" smtClean="0"/>
              <a:t>v</a:t>
            </a:r>
            <a:r>
              <a:rPr lang="ru-RU" baseline="-25000" dirty="0" smtClean="0"/>
              <a:t>2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24" y="5072074"/>
            <a:ext cx="7286676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7572396" y="4572008"/>
            <a:ext cx="1143802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Пятиугольник 6"/>
          <p:cNvSpPr/>
          <p:nvPr/>
        </p:nvSpPr>
        <p:spPr>
          <a:xfrm>
            <a:off x="8143900" y="3571876"/>
            <a:ext cx="285752" cy="42862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lum bright="2000" contrast="100000"/>
          </a:blip>
          <a:srcRect/>
          <a:stretch>
            <a:fillRect/>
          </a:stretch>
        </p:blipFill>
        <p:spPr bwMode="auto">
          <a:xfrm flipH="1">
            <a:off x="5214942" y="4143380"/>
            <a:ext cx="1473439" cy="925131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3786182" y="4143380"/>
            <a:ext cx="1473439" cy="925131"/>
            <a:chOff x="6786578" y="3857628"/>
            <a:chExt cx="1473439" cy="925131"/>
          </a:xfrm>
        </p:grpSpPr>
        <p:pic>
          <p:nvPicPr>
            <p:cNvPr id="10" name="Picture 2" descr="C:\Program Files (x86)\Microsoft Office\MEDIA\CAGCAT10\j0212957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86578" y="3857628"/>
              <a:ext cx="1473439" cy="925131"/>
            </a:xfrm>
            <a:prstGeom prst="rect">
              <a:avLst/>
            </a:prstGeom>
            <a:noFill/>
          </p:spPr>
        </p:pic>
        <p:sp>
          <p:nvSpPr>
            <p:cNvPr id="11" name="Овал 10"/>
            <p:cNvSpPr/>
            <p:nvPr/>
          </p:nvSpPr>
          <p:spPr>
            <a:xfrm>
              <a:off x="7429520" y="4357694"/>
              <a:ext cx="214314" cy="2143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2" name="Прямая соединительная линия 11"/>
          <p:cNvCxnSpPr/>
          <p:nvPr/>
        </p:nvCxnSpPr>
        <p:spPr>
          <a:xfrm rot="5400000">
            <a:off x="5108579" y="5106999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Пятиугольник 12"/>
          <p:cNvSpPr/>
          <p:nvPr/>
        </p:nvSpPr>
        <p:spPr>
          <a:xfrm flipH="1">
            <a:off x="571472" y="3571876"/>
            <a:ext cx="285752" cy="42862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7572396" y="4500570"/>
            <a:ext cx="1143802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85720" y="4500570"/>
            <a:ext cx="1143802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43201E-6 L 0.14844 -0.003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-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43201E-6 L -0.31754 -0.003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424</TotalTime>
  <Words>397</Words>
  <PresentationFormat>Экран (4:3)</PresentationFormat>
  <Paragraphs>92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  Исследовательская работа по теме:</vt:lpstr>
      <vt:lpstr>Олимпиадные задачи </vt:lpstr>
      <vt:lpstr>Актуальность</vt:lpstr>
      <vt:lpstr>Слайд 4</vt:lpstr>
      <vt:lpstr>Введем основные обозначения</vt:lpstr>
      <vt:lpstr>Способы решения задач на движение:</vt:lpstr>
      <vt:lpstr>Типы задач на движение</vt:lpstr>
      <vt:lpstr>Встречное движение. </vt:lpstr>
      <vt:lpstr>Противоположное движение. </vt:lpstr>
      <vt:lpstr>Движение в одном направлении (вдогонку). </vt:lpstr>
      <vt:lpstr>Движение в одном направлении(с отставанием). </vt:lpstr>
      <vt:lpstr>Формулы движения по реке. </vt:lpstr>
      <vt:lpstr>Проблема: какая скорость может быть у ученика? Наши измерения в ходе исследования:</vt:lpstr>
      <vt:lpstr>Задача 1.</vt:lpstr>
      <vt:lpstr>Задача 2.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МБУ Тоора-Хемская СОШ  Исследовательская работа по теме:</dc:title>
  <dc:creator>Позитроника</dc:creator>
  <cp:lastModifiedBy>Позитроника</cp:lastModifiedBy>
  <cp:revision>71</cp:revision>
  <dcterms:created xsi:type="dcterms:W3CDTF">2014-04-28T11:01:26Z</dcterms:created>
  <dcterms:modified xsi:type="dcterms:W3CDTF">2015-01-19T12:07:26Z</dcterms:modified>
</cp:coreProperties>
</file>