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4" clrIdx="0">
    <p:extLst>
      <p:ext uri="{19B8F6BF-5375-455C-9EA6-DF929625EA0E}">
        <p15:presenceInfo xmlns:p15="http://schemas.microsoft.com/office/powerpoint/2012/main" userId="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C6D82-63B4-4C83-B183-9273511DFA84}" type="doc">
      <dgm:prSet loTypeId="urn:microsoft.com/office/officeart/2005/8/layout/process1" loCatId="process" qsTypeId="urn:microsoft.com/office/officeart/2005/8/quickstyle/3d1" qsCatId="3D" csTypeId="urn:microsoft.com/office/officeart/2005/8/colors/colorful1" csCatId="colorful" phldr="1"/>
      <dgm:spPr/>
    </dgm:pt>
    <dgm:pt modelId="{0A39FB32-8BC7-4824-85F9-0ED1F7AD144D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1-й этап подготовительный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E6F232-530D-4B33-A23E-396FFA3B1210}" type="parTrans" cxnId="{E64693FD-3598-4166-A366-6F4DDE7D4F42}">
      <dgm:prSet/>
      <dgm:spPr/>
      <dgm:t>
        <a:bodyPr/>
        <a:lstStyle/>
        <a:p>
          <a:endParaRPr lang="ru-RU"/>
        </a:p>
      </dgm:t>
    </dgm:pt>
    <dgm:pt modelId="{138E0931-160A-41EE-9324-8AC18AC7A1A1}" type="sibTrans" cxnId="{E64693FD-3598-4166-A366-6F4DDE7D4F42}">
      <dgm:prSet/>
      <dgm:spPr/>
      <dgm:t>
        <a:bodyPr/>
        <a:lstStyle/>
        <a:p>
          <a:endParaRPr lang="ru-RU"/>
        </a:p>
      </dgm:t>
    </dgm:pt>
    <dgm:pt modelId="{1F143ED4-BCC2-4296-97FB-DF296DDB688B}">
      <dgm:prSet phldrT="[Текст]" custT="1"/>
      <dgm:spPr/>
      <dgm:t>
        <a:bodyPr/>
        <a:lstStyle/>
        <a:p>
          <a:r>
            <a:rPr lang="ru-RU" sz="2000" dirty="0" smtClean="0"/>
            <a:t>2-й этап реализация</a:t>
          </a:r>
          <a:endParaRPr lang="ru-RU" sz="2000" dirty="0"/>
        </a:p>
      </dgm:t>
    </dgm:pt>
    <dgm:pt modelId="{123EFACB-55A2-444E-BF7C-0239BD009753}" type="parTrans" cxnId="{3E70427F-C25C-4904-9FA7-681550786B9B}">
      <dgm:prSet/>
      <dgm:spPr/>
      <dgm:t>
        <a:bodyPr/>
        <a:lstStyle/>
        <a:p>
          <a:endParaRPr lang="ru-RU"/>
        </a:p>
      </dgm:t>
    </dgm:pt>
    <dgm:pt modelId="{B1FDD499-E8D9-480E-890B-75F41FFF0E25}" type="sibTrans" cxnId="{3E70427F-C25C-4904-9FA7-681550786B9B}">
      <dgm:prSet/>
      <dgm:spPr/>
      <dgm:t>
        <a:bodyPr/>
        <a:lstStyle/>
        <a:p>
          <a:endParaRPr lang="ru-RU"/>
        </a:p>
      </dgm:t>
    </dgm:pt>
    <dgm:pt modelId="{2A8E4515-A7E1-4C16-9A26-0D3754F1FA5F}">
      <dgm:prSet phldrT="[Текст]" custT="1"/>
      <dgm:spPr/>
      <dgm:t>
        <a:bodyPr/>
        <a:lstStyle/>
        <a:p>
          <a:r>
            <a:rPr lang="ru-RU" sz="2000" dirty="0" smtClean="0"/>
            <a:t>3-й этап подведение итогов</a:t>
          </a:r>
          <a:endParaRPr lang="ru-RU" sz="2000" dirty="0"/>
        </a:p>
      </dgm:t>
    </dgm:pt>
    <dgm:pt modelId="{450DA949-866E-464D-97DE-F5AB43162E16}" type="parTrans" cxnId="{E6EB9A00-B050-415E-8CF6-9E475C66E2D3}">
      <dgm:prSet/>
      <dgm:spPr/>
      <dgm:t>
        <a:bodyPr/>
        <a:lstStyle/>
        <a:p>
          <a:endParaRPr lang="ru-RU"/>
        </a:p>
      </dgm:t>
    </dgm:pt>
    <dgm:pt modelId="{084827EF-D053-4634-8868-86279E0ADEFF}" type="sibTrans" cxnId="{E6EB9A00-B050-415E-8CF6-9E475C66E2D3}">
      <dgm:prSet/>
      <dgm:spPr/>
      <dgm:t>
        <a:bodyPr/>
        <a:lstStyle/>
        <a:p>
          <a:endParaRPr lang="ru-RU"/>
        </a:p>
      </dgm:t>
    </dgm:pt>
    <dgm:pt modelId="{DE995C9B-D6D5-49CC-8ABA-698B4FD3E9FC}" type="pres">
      <dgm:prSet presAssocID="{870C6D82-63B4-4C83-B183-9273511DFA84}" presName="Name0" presStyleCnt="0">
        <dgm:presLayoutVars>
          <dgm:dir/>
          <dgm:resizeHandles val="exact"/>
        </dgm:presLayoutVars>
      </dgm:prSet>
      <dgm:spPr/>
    </dgm:pt>
    <dgm:pt modelId="{F07DACD5-FD2E-42ED-A6D5-2F11C551D51C}" type="pres">
      <dgm:prSet presAssocID="{0A39FB32-8BC7-4824-85F9-0ED1F7AD144D}" presName="node" presStyleLbl="node1" presStyleIdx="0" presStyleCnt="3" custLinFactNeighborX="2159" custLinFactNeighborY="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2F57B-F6A3-4440-B17F-3F52D9F96238}" type="pres">
      <dgm:prSet presAssocID="{138E0931-160A-41EE-9324-8AC18AC7A1A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9C76716-3AE5-41EF-92A6-1EAD34DE4F19}" type="pres">
      <dgm:prSet presAssocID="{138E0931-160A-41EE-9324-8AC18AC7A1A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D43A98D-A607-44C0-98A0-C0E0727700DF}" type="pres">
      <dgm:prSet presAssocID="{1F143ED4-BCC2-4296-97FB-DF296DDB688B}" presName="node" presStyleLbl="node1" presStyleIdx="1" presStyleCnt="3" custLinFactNeighborX="-2159" custLinFactNeighborY="1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18B3C4-7792-4E7A-86E0-34311047E0BB}" type="pres">
      <dgm:prSet presAssocID="{B1FDD499-E8D9-480E-890B-75F41FFF0E25}" presName="sibTrans" presStyleLbl="sibTrans2D1" presStyleIdx="1" presStyleCnt="2" custLinFactNeighborX="1994" custLinFactNeighborY="1742"/>
      <dgm:spPr/>
      <dgm:t>
        <a:bodyPr/>
        <a:lstStyle/>
        <a:p>
          <a:endParaRPr lang="ru-RU"/>
        </a:p>
      </dgm:t>
    </dgm:pt>
    <dgm:pt modelId="{EF7A49A6-FC38-4436-ABE1-54E8BBE69D15}" type="pres">
      <dgm:prSet presAssocID="{B1FDD499-E8D9-480E-890B-75F41FFF0E2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44FB4AF-46C7-45C8-BD84-EEDD024165E6}" type="pres">
      <dgm:prSet presAssocID="{2A8E4515-A7E1-4C16-9A26-0D3754F1FA5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DB1BCE-C8DD-49F0-96CF-D935DE6817EE}" type="presOf" srcId="{870C6D82-63B4-4C83-B183-9273511DFA84}" destId="{DE995C9B-D6D5-49CC-8ABA-698B4FD3E9FC}" srcOrd="0" destOrd="0" presId="urn:microsoft.com/office/officeart/2005/8/layout/process1"/>
    <dgm:cxn modelId="{4BE5458C-9E9E-4D36-836E-054DD62AA774}" type="presOf" srcId="{138E0931-160A-41EE-9324-8AC18AC7A1A1}" destId="{9762F57B-F6A3-4440-B17F-3F52D9F96238}" srcOrd="0" destOrd="0" presId="urn:microsoft.com/office/officeart/2005/8/layout/process1"/>
    <dgm:cxn modelId="{D3C4EA00-99EE-4132-80D7-3940C6A137B8}" type="presOf" srcId="{138E0931-160A-41EE-9324-8AC18AC7A1A1}" destId="{49C76716-3AE5-41EF-92A6-1EAD34DE4F19}" srcOrd="1" destOrd="0" presId="urn:microsoft.com/office/officeart/2005/8/layout/process1"/>
    <dgm:cxn modelId="{973F25ED-3CC6-4E63-BF78-829790030E0C}" type="presOf" srcId="{1F143ED4-BCC2-4296-97FB-DF296DDB688B}" destId="{6D43A98D-A607-44C0-98A0-C0E0727700DF}" srcOrd="0" destOrd="0" presId="urn:microsoft.com/office/officeart/2005/8/layout/process1"/>
    <dgm:cxn modelId="{73D38451-C3EF-4BF4-A549-AF6C7E51DCB9}" type="presOf" srcId="{B1FDD499-E8D9-480E-890B-75F41FFF0E25}" destId="{EF7A49A6-FC38-4436-ABE1-54E8BBE69D15}" srcOrd="1" destOrd="0" presId="urn:microsoft.com/office/officeart/2005/8/layout/process1"/>
    <dgm:cxn modelId="{5701009D-C249-4F4C-A154-8321DD8B0643}" type="presOf" srcId="{0A39FB32-8BC7-4824-85F9-0ED1F7AD144D}" destId="{F07DACD5-FD2E-42ED-A6D5-2F11C551D51C}" srcOrd="0" destOrd="0" presId="urn:microsoft.com/office/officeart/2005/8/layout/process1"/>
    <dgm:cxn modelId="{3E70427F-C25C-4904-9FA7-681550786B9B}" srcId="{870C6D82-63B4-4C83-B183-9273511DFA84}" destId="{1F143ED4-BCC2-4296-97FB-DF296DDB688B}" srcOrd="1" destOrd="0" parTransId="{123EFACB-55A2-444E-BF7C-0239BD009753}" sibTransId="{B1FDD499-E8D9-480E-890B-75F41FFF0E25}"/>
    <dgm:cxn modelId="{E64693FD-3598-4166-A366-6F4DDE7D4F42}" srcId="{870C6D82-63B4-4C83-B183-9273511DFA84}" destId="{0A39FB32-8BC7-4824-85F9-0ED1F7AD144D}" srcOrd="0" destOrd="0" parTransId="{2FE6F232-530D-4B33-A23E-396FFA3B1210}" sibTransId="{138E0931-160A-41EE-9324-8AC18AC7A1A1}"/>
    <dgm:cxn modelId="{77FDED98-3457-4802-8E89-47692C2F5D24}" type="presOf" srcId="{2A8E4515-A7E1-4C16-9A26-0D3754F1FA5F}" destId="{744FB4AF-46C7-45C8-BD84-EEDD024165E6}" srcOrd="0" destOrd="0" presId="urn:microsoft.com/office/officeart/2005/8/layout/process1"/>
    <dgm:cxn modelId="{E6EB9A00-B050-415E-8CF6-9E475C66E2D3}" srcId="{870C6D82-63B4-4C83-B183-9273511DFA84}" destId="{2A8E4515-A7E1-4C16-9A26-0D3754F1FA5F}" srcOrd="2" destOrd="0" parTransId="{450DA949-866E-464D-97DE-F5AB43162E16}" sibTransId="{084827EF-D053-4634-8868-86279E0ADEFF}"/>
    <dgm:cxn modelId="{D8B17D89-4F88-48DD-8C0B-B8778AD185D4}" type="presOf" srcId="{B1FDD499-E8D9-480E-890B-75F41FFF0E25}" destId="{FE18B3C4-7792-4E7A-86E0-34311047E0BB}" srcOrd="0" destOrd="0" presId="urn:microsoft.com/office/officeart/2005/8/layout/process1"/>
    <dgm:cxn modelId="{3AA8E9C8-3613-4B63-8B92-F82C15B3D61F}" type="presParOf" srcId="{DE995C9B-D6D5-49CC-8ABA-698B4FD3E9FC}" destId="{F07DACD5-FD2E-42ED-A6D5-2F11C551D51C}" srcOrd="0" destOrd="0" presId="urn:microsoft.com/office/officeart/2005/8/layout/process1"/>
    <dgm:cxn modelId="{843399A7-D9D3-4500-858C-8A5DC90EE8F6}" type="presParOf" srcId="{DE995C9B-D6D5-49CC-8ABA-698B4FD3E9FC}" destId="{9762F57B-F6A3-4440-B17F-3F52D9F96238}" srcOrd="1" destOrd="0" presId="urn:microsoft.com/office/officeart/2005/8/layout/process1"/>
    <dgm:cxn modelId="{D8AF43FE-E213-4044-BB0C-8C5AFD421B3D}" type="presParOf" srcId="{9762F57B-F6A3-4440-B17F-3F52D9F96238}" destId="{49C76716-3AE5-41EF-92A6-1EAD34DE4F19}" srcOrd="0" destOrd="0" presId="urn:microsoft.com/office/officeart/2005/8/layout/process1"/>
    <dgm:cxn modelId="{E1EE8983-150C-43DB-8E26-B976CD0810A4}" type="presParOf" srcId="{DE995C9B-D6D5-49CC-8ABA-698B4FD3E9FC}" destId="{6D43A98D-A607-44C0-98A0-C0E0727700DF}" srcOrd="2" destOrd="0" presId="urn:microsoft.com/office/officeart/2005/8/layout/process1"/>
    <dgm:cxn modelId="{F65F6BDF-8BB3-4C85-A68C-D04BEB93B47E}" type="presParOf" srcId="{DE995C9B-D6D5-49CC-8ABA-698B4FD3E9FC}" destId="{FE18B3C4-7792-4E7A-86E0-34311047E0BB}" srcOrd="3" destOrd="0" presId="urn:microsoft.com/office/officeart/2005/8/layout/process1"/>
    <dgm:cxn modelId="{2A50EDB6-C989-4000-B60A-AD3163D8CE7C}" type="presParOf" srcId="{FE18B3C4-7792-4E7A-86E0-34311047E0BB}" destId="{EF7A49A6-FC38-4436-ABE1-54E8BBE69D15}" srcOrd="0" destOrd="0" presId="urn:microsoft.com/office/officeart/2005/8/layout/process1"/>
    <dgm:cxn modelId="{1BC516C6-A789-4543-BEAC-B90C761E9566}" type="presParOf" srcId="{DE995C9B-D6D5-49CC-8ABA-698B4FD3E9FC}" destId="{744FB4AF-46C7-45C8-BD84-EEDD024165E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DACD5-FD2E-42ED-A6D5-2F11C551D51C}">
      <dsp:nvSpPr>
        <dsp:cNvPr id="0" name=""/>
        <dsp:cNvSpPr/>
      </dsp:nvSpPr>
      <dsp:spPr>
        <a:xfrm>
          <a:off x="27753" y="336508"/>
          <a:ext cx="2316337" cy="1389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1-й этап подготовительный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459" y="377214"/>
        <a:ext cx="2234925" cy="1308390"/>
      </dsp:txXfrm>
    </dsp:sp>
    <dsp:sp modelId="{9762F57B-F6A3-4440-B17F-3F52D9F96238}">
      <dsp:nvSpPr>
        <dsp:cNvPr id="0" name=""/>
        <dsp:cNvSpPr/>
      </dsp:nvSpPr>
      <dsp:spPr>
        <a:xfrm rot="10740">
          <a:off x="2565722" y="749229"/>
          <a:ext cx="469861" cy="5744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65722" y="863899"/>
        <a:ext cx="328903" cy="344671"/>
      </dsp:txXfrm>
    </dsp:sp>
    <dsp:sp modelId="{6D43A98D-A607-44C0-98A0-C0E0727700DF}">
      <dsp:nvSpPr>
        <dsp:cNvPr id="0" name=""/>
        <dsp:cNvSpPr/>
      </dsp:nvSpPr>
      <dsp:spPr>
        <a:xfrm>
          <a:off x="3230618" y="346515"/>
          <a:ext cx="2316337" cy="1389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2-й этап реализация</a:t>
          </a:r>
          <a:endParaRPr lang="ru-RU" sz="2000" kern="1200" dirty="0"/>
        </a:p>
      </dsp:txBody>
      <dsp:txXfrm>
        <a:off x="3271324" y="387221"/>
        <a:ext cx="2234925" cy="1308390"/>
      </dsp:txXfrm>
    </dsp:sp>
    <dsp:sp modelId="{FE18B3C4-7792-4E7A-86E0-34311047E0BB}">
      <dsp:nvSpPr>
        <dsp:cNvPr id="0" name=""/>
        <dsp:cNvSpPr/>
      </dsp:nvSpPr>
      <dsp:spPr>
        <a:xfrm rot="21578915">
          <a:off x="5793589" y="754104"/>
          <a:ext cx="501675" cy="5744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93590" y="869456"/>
        <a:ext cx="351173" cy="344671"/>
      </dsp:txXfrm>
    </dsp:sp>
    <dsp:sp modelId="{744FB4AF-46C7-45C8-BD84-EEDD024165E6}">
      <dsp:nvSpPr>
        <dsp:cNvPr id="0" name=""/>
        <dsp:cNvSpPr/>
      </dsp:nvSpPr>
      <dsp:spPr>
        <a:xfrm>
          <a:off x="6493495" y="326502"/>
          <a:ext cx="2316337" cy="1389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3-й этап подведение итогов</a:t>
          </a:r>
          <a:endParaRPr lang="ru-RU" sz="2000" kern="1200" dirty="0"/>
        </a:p>
      </dsp:txBody>
      <dsp:txXfrm>
        <a:off x="6534201" y="367208"/>
        <a:ext cx="2234925" cy="1308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41D9C-F5BB-4B77-B1B3-CCE089D779A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E9A6A-4E8B-483A-9DB6-3706E0C7C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42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E9A6A-4E8B-483A-9DB6-3706E0C7CBC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0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Основное место  в сенсорном воспитании</a:t>
            </a:r>
            <a:r>
              <a:rPr lang="ru-RU" baseline="0" dirty="0" smtClean="0"/>
              <a:t> детей </a:t>
            </a:r>
            <a:r>
              <a:rPr lang="ru-RU" dirty="0" smtClean="0"/>
              <a:t> занимает ознакомление их с общепринятыми сенсорными эталонами и способами их использования. При этом сенсорное развитие происходит как во время специальных занятий,</a:t>
            </a:r>
            <a:r>
              <a:rPr lang="ru-RU" baseline="0" dirty="0" smtClean="0"/>
              <a:t> так и  в повседневной жизни. Например, знание о цвете, форме, положении предметов в пространстве закрепляются, расширяются и уточняются.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E9A6A-4E8B-483A-9DB6-3706E0C7CBC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77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Развитие зрительного восприятия. Зрение – одно из пяти внешних чувств, органом которого являются</a:t>
            </a:r>
            <a:r>
              <a:rPr lang="ru-RU" baseline="0" dirty="0" smtClean="0"/>
              <a:t>  глаза. Зрение позволяет воспринимать видимые свойства предметов и явлений. Именно при помощи зрения человек получает большую часть информации из внешнего мира.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E9A6A-4E8B-483A-9DB6-3706E0C7CBC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2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753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51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52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5683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27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5209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13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36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62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04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08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45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26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5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767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974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02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5DC51E9-8F1A-49EF-B420-B93407DAF8B9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33694C-9351-4B78-9551-1DECDF07D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568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862">
        <p15:prstTrans prst="curtains"/>
      </p:transition>
    </mc:Choice>
    <mc:Fallback xmlns="">
      <p:transition spd="slow" advTm="4862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ГОРОДА МОСКВЫ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ГОСУДАРСТВЕННОЕ БЮДЖЕТНОЕ ОБЩЕОБРАЗОВАТЕЛЬНОЕ УЧРЕЖДЕНИЕ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«ШКОЛА № 1191»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ОГРН 1037733057262, КПП 773301001, ИНН 7733181390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125430,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г.Москва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Митинская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д.48/2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fax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8(495)751-68-71,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8(495)794-25-34, E-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sch1191@szouo.ru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598" y="3657600"/>
            <a:ext cx="6400800" cy="2484966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мини-музея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Пуговка»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сенсорном развитии детей  младшего возраста</a:t>
            </a:r>
          </a:p>
          <a:p>
            <a:pPr algn="ctr"/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647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932">
        <p15:prstTrans prst="curtains"/>
      </p:transition>
    </mc:Choice>
    <mc:Fallback xmlns="">
      <p:transition spd="slow" advTm="39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innerShdw blurRad="114300">
              <a:prstClr val="black"/>
            </a:innerShdw>
          </a:effectLst>
        </p:spPr>
        <p:txBody>
          <a:bodyPr/>
          <a:lstStyle/>
          <a:p>
            <a:pPr algn="ctr"/>
            <a:r>
              <a:rPr lang="ru-RU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Наши поделки из музея «Пуговка»</a:t>
            </a:r>
            <a:endParaRPr lang="ru-RU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73" y="476622"/>
            <a:ext cx="2584957" cy="1938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2" t="5532" r="12837"/>
          <a:stretch/>
        </p:blipFill>
        <p:spPr>
          <a:xfrm>
            <a:off x="9124545" y="579540"/>
            <a:ext cx="2274485" cy="25481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" t="4256" r="5603" b="8795"/>
          <a:stretch/>
        </p:blipFill>
        <p:spPr>
          <a:xfrm>
            <a:off x="3745714" y="476623"/>
            <a:ext cx="4834600" cy="34825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27" y="2616739"/>
            <a:ext cx="2717056" cy="16994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" t="7347" r="4178" b="16539"/>
          <a:stretch/>
        </p:blipFill>
        <p:spPr>
          <a:xfrm rot="16200000">
            <a:off x="8995719" y="4011771"/>
            <a:ext cx="2730843" cy="17423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9765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1411">
        <p15:prstTrans prst="curtains"/>
      </p:transition>
    </mc:Choice>
    <mc:Fallback xmlns="">
      <p:transition spd="slow" advTm="214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445742" y="1"/>
            <a:ext cx="8241956" cy="2324100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613720" y="2324101"/>
            <a:ext cx="9905999" cy="4457699"/>
          </a:xfrm>
          <a:prstGeom prst="su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Проект подготовили воспитатели:         </a:t>
            </a:r>
          </a:p>
          <a:p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Проничева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Л.Н.</a:t>
            </a:r>
          </a:p>
          <a:p>
            <a:pPr algn="r"/>
            <a:r>
              <a:rPr lang="ru-RU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Карасёва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Т.Н. : </a:t>
            </a:r>
          </a:p>
        </p:txBody>
      </p:sp>
    </p:spTree>
    <p:extLst>
      <p:ext uri="{BB962C8B-B14F-4D97-AF65-F5344CB8AC3E}">
        <p14:creationId xmlns:p14="http://schemas.microsoft.com/office/powerpoint/2010/main" val="3178093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7482">
        <p15:prstTrans prst="curtains"/>
      </p:transition>
    </mc:Choice>
    <mc:Fallback xmlns="">
      <p:transition spd="slow" advTm="74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66700"/>
            <a:ext cx="8534401" cy="1933575"/>
          </a:xfrm>
          <a:prstGeom prst="flowChartAlternateProcess">
            <a:avLst/>
          </a:prstGeo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 – познавательный проект</a:t>
            </a:r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2886075"/>
            <a:ext cx="8534400" cy="3108325"/>
          </a:xfrm>
          <a:prstGeom prst="round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 долгосрочный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воспитатели, родители, дети (от 2 до 3 лет)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056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4120">
        <p15:prstTrans prst="curtains"/>
      </p:transition>
    </mc:Choice>
    <mc:Fallback xmlns="">
      <p:transition spd="slow" advTm="41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23825"/>
            <a:ext cx="10058400" cy="1343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60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5001" y="1323976"/>
            <a:ext cx="8535988" cy="53721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 окружающего мира начинается с восприятия предметов и явлений. Все другие формы познания – запоминание, мышление, воображение – строятся на основе образов восприятия, являются результатом их переработки. Поэтому нормальное развитие ребёнка невозможно без опоры на полноценное восприятие. Восприятие – это непосредственное, чувственное отражение действительности в сознании, способность воспринимать, различать и усваивать явления внешнего мира.</a:t>
            </a:r>
          </a:p>
          <a:p>
            <a:pPr lvl="1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 ребёнка – это развитие его восприятия и формирование представлений о свойствах предметов и различных явлениях окружающего мира.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остановились на пуговицах. Пуговица – это уже готовый материал, удобный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использовании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поделок с детьми. Можно сказать «декоративный» бросовый материал.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задача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показать детям, что можно сделать из обыкновенной пуговицы, куда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можно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использовать. </a:t>
            </a:r>
          </a:p>
          <a:p>
            <a:pPr lvl="1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кого не секрет, что развитие мелкой моторики (гибкости 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точности движений  пальцев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рук) и тактильной чувствительности - мощный стимул развития у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восприятия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внимания, памяти, мышления и речи. Дети, у которых лучше развиты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мелкие движения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рук, имеют более развитый мозг, особенно те его отделы, которые отвечают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речь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очень важны совместные работы родителей с детьми, создание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пространство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 в семье и ДОУ, сделать родителей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воспитательного процесса. </a:t>
            </a: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491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211">
        <p15:prstTrans prst="curtains"/>
      </p:transition>
    </mc:Choice>
    <mc:Fallback xmlns="">
      <p:transition spd="slow" advTm="602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60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2752725"/>
            <a:ext cx="8535988" cy="2974975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пуговицей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и увлечь детей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желание больше узнать о каком – либо объекте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124" r="9838"/>
          <a:stretch/>
        </p:blipFill>
        <p:spPr>
          <a:xfrm>
            <a:off x="8738395" y="2441997"/>
            <a:ext cx="2486025" cy="2234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92734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146">
        <p15:prstTrans prst="curtains"/>
      </p:transition>
    </mc:Choice>
    <mc:Fallback xmlns="">
      <p:transition spd="slow" advTm="614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90500"/>
            <a:ext cx="10058400" cy="276225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60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2847975"/>
            <a:ext cx="8535988" cy="314642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 детей о назначении пуговицы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логику и мышление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речь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" r="286" b="13333"/>
          <a:stretch/>
        </p:blipFill>
        <p:spPr>
          <a:xfrm>
            <a:off x="6791324" y="3986211"/>
            <a:ext cx="3105151" cy="2166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3457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0804">
        <p15:prstTrans prst="curtains"/>
      </p:transition>
    </mc:Choice>
    <mc:Fallback xmlns="">
      <p:transition spd="slow" advTm="108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65370"/>
            <a:ext cx="10058400" cy="153697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60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73293058"/>
              </p:ext>
            </p:extLst>
          </p:nvPr>
        </p:nvGraphicFramePr>
        <p:xfrm>
          <a:off x="1342417" y="1488333"/>
          <a:ext cx="8817583" cy="2042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20238" y="3570051"/>
            <a:ext cx="2071991" cy="312181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для музея, игрушек, атрибутов для игровой деятельности.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для изобразительной  и продуктивной деятельности детей.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4542817" y="3570051"/>
            <a:ext cx="2616740" cy="291072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деятельность. Дидактические игры.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Познание. Конструирование.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творчество.(Лепка).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Познание. (Беседа)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0145" y="3822971"/>
            <a:ext cx="2013625" cy="2442329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выставки совместных работ детей и родителей.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мини музея «Пуговка».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проекта.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863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4414">
        <p15:prstTrans prst="curtains"/>
      </p:transition>
    </mc:Choice>
    <mc:Fallback xmlns="">
      <p:transition spd="slow" advTm="244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Прогнозируемый результат</a:t>
            </a:r>
            <a:endParaRPr lang="ru-RU" sz="60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2869659"/>
            <a:ext cx="8535988" cy="3725693"/>
          </a:xfrm>
        </p:spPr>
        <p:txBody>
          <a:bodyPr>
            <a:prstTxWarp prst="textWave4">
              <a:avLst/>
            </a:prstTxWarp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 и увлечённость детей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детей об окружающем мире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логики и мышления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  <a:endParaRPr lang="ru-RU" sz="2400" dirty="0">
              <a:solidFill>
                <a:srgbClr val="00206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301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1699">
        <p15:prstTrans prst="curtains"/>
      </p:transition>
    </mc:Choice>
    <mc:Fallback xmlns="">
      <p:transition spd="slow" advTm="116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103" y="977686"/>
            <a:ext cx="9345493" cy="47332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</a:bodyPr>
          <a:lstStyle/>
          <a:p>
            <a:endParaRPr lang="ru-RU" sz="1600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1-й этап: Подготовительный.</a:t>
            </a:r>
            <a:endParaRPr lang="ru-RU" sz="1600" b="1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темы, целей, задач.</a:t>
            </a:r>
            <a:r>
              <a:rPr lang="ru-RU" sz="1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Обсуждение с родителями проекта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2-й этап: Реализация проекта. 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«На что похожа пуговица</a:t>
            </a:r>
            <a:r>
              <a:rPr lang="en-US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», «Найди пару», «Чудесный мешочек»,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«Много-мало», «Составь картинку», «Подбери правильно», «Подбери по цвету».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игры: «Семья», «Магазин» и </a:t>
            </a:r>
            <a:r>
              <a:rPr lang="ru-RU" sz="1600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игры: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«Дружные пальчики», «Червячки».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деятельность: Беседы с детьми «Зачем нужны пуговицы»,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«Застёжки на одежде».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картинок и пуговиц.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литература: </a:t>
            </a:r>
            <a:r>
              <a:rPr lang="ru-RU" sz="1600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Н.Носов</a:t>
            </a:r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«Заплатка», «Сказка Маша и медведь».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«Пуговка» (составление узоров </a:t>
            </a:r>
            <a:r>
              <a:rPr lang="ru-RU" sz="16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пластилине из пуговиц.</a:t>
            </a:r>
          </a:p>
          <a:p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Рисование: «Пуговки для рубашки мишке».</a:t>
            </a:r>
            <a:endParaRPr lang="ru-RU" sz="16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spc="50" dirty="0" smtClean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3-й этап: Подведение итогов. </a:t>
            </a:r>
            <a:r>
              <a:rPr lang="ru-RU" sz="1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мини-музея «Пуговка».</a:t>
            </a:r>
          </a:p>
        </p:txBody>
      </p:sp>
    </p:spTree>
    <p:extLst>
      <p:ext uri="{BB962C8B-B14F-4D97-AF65-F5344CB8AC3E}">
        <p14:creationId xmlns:p14="http://schemas.microsoft.com/office/powerpoint/2010/main" val="1508587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3347">
        <p15:prstTrans prst="curtains"/>
      </p:transition>
    </mc:Choice>
    <mc:Fallback xmlns="">
      <p:transition spd="slow" advTm="333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18985"/>
            <a:ext cx="8534400" cy="164344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54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28737" r="2015" b="16119"/>
          <a:stretch/>
        </p:blipFill>
        <p:spPr>
          <a:xfrm>
            <a:off x="185351" y="2677425"/>
            <a:ext cx="3892379" cy="1894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742" y="2677425"/>
            <a:ext cx="2833816" cy="212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81" t="20068" r="3281" b="6542"/>
          <a:stretch/>
        </p:blipFill>
        <p:spPr>
          <a:xfrm>
            <a:off x="4772301" y="2691566"/>
            <a:ext cx="3389870" cy="186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85" y="4864675"/>
            <a:ext cx="2487826" cy="186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9" t="4861"/>
          <a:stretch/>
        </p:blipFill>
        <p:spPr>
          <a:xfrm>
            <a:off x="684212" y="4752366"/>
            <a:ext cx="2067200" cy="1966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t="1944" r="18749" b="19445"/>
          <a:stretch/>
        </p:blipFill>
        <p:spPr>
          <a:xfrm>
            <a:off x="8162170" y="4848869"/>
            <a:ext cx="1839079" cy="181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6971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2099">
        <p15:prstTrans prst="curtains"/>
      </p:transition>
    </mc:Choice>
    <mc:Fallback xmlns="">
      <p:transition spd="slow" advTm="120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712</TotalTime>
  <Words>653</Words>
  <Application>Microsoft Office PowerPoint</Application>
  <PresentationFormat>Широкоэкранный</PresentationFormat>
  <Paragraphs>84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Century Gothic</vt:lpstr>
      <vt:lpstr>Times New Roman</vt:lpstr>
      <vt:lpstr>Wingdings</vt:lpstr>
      <vt:lpstr>Wingdings 3</vt:lpstr>
      <vt:lpstr>Сектор</vt:lpstr>
      <vt:lpstr>  ДЕПАРТАМЕНТА ОБРАЗОВАНИЯ ГОРОДА МОСКВЫ                   ГОСУДАРСТВЕННОЕ БЮДЖЕТНОЕ ОБЩЕОБРАЗОВАТЕЛЬНОЕ УЧРЕЖДЕНИЕ ГОРОДА МОСКВЫ «ШКОЛА № 1191» ОГРН 1037733057262, КПП 773301001, ИНН 7733181390 125430, г.Москва, ул. Митинская, д.48/2 Tel./fax. 8(495)751-68-71, Tel. 8(495)794-25-34, E-mail: sch1191@szouo.ru    </vt:lpstr>
      <vt:lpstr>Творчески – познавательный проект </vt:lpstr>
      <vt:lpstr>Актуальность</vt:lpstr>
      <vt:lpstr>Цель проекта</vt:lpstr>
      <vt:lpstr>Задачи проекта</vt:lpstr>
      <vt:lpstr>Этапы проекта</vt:lpstr>
      <vt:lpstr>Прогнозируемый результат</vt:lpstr>
      <vt:lpstr>Презентация PowerPoint</vt:lpstr>
      <vt:lpstr>Дидактические игры</vt:lpstr>
      <vt:lpstr>Наши поделки из музея «Пуговка»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ДЕПАРТАМЕНТА ОБРАЗОВАНИЯ ГОРОДА МОСКВЫ                   ГОСУДАРСТВЕННОЕ БЮДЖЕТНОЕ ОБЩЕОБРАЗОВАТЕЛЬНОЕ УЧРЕЖДЕНИЕ ГОРОДА МОСКВЫ «ШКОЛА № 1191» ОГРН 1037733057262, КПП 773301001, ИНН 7733181390 125430, г.Москва, ул. Митинская, д.48/2 Tel./fax. 8(495)751-68-71, Tel. 8(495)794-25-34, E-mail: sch1191@szouo.ru</dc:title>
  <dc:creator>1</dc:creator>
  <cp:lastModifiedBy>1</cp:lastModifiedBy>
  <cp:revision>72</cp:revision>
  <dcterms:created xsi:type="dcterms:W3CDTF">2014-12-11T07:43:15Z</dcterms:created>
  <dcterms:modified xsi:type="dcterms:W3CDTF">2015-01-22T06:42:36Z</dcterms:modified>
</cp:coreProperties>
</file>