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343" r:id="rId3"/>
    <p:sldId id="333" r:id="rId4"/>
    <p:sldId id="314" r:id="rId5"/>
    <p:sldId id="315" r:id="rId6"/>
    <p:sldId id="316" r:id="rId7"/>
    <p:sldId id="317" r:id="rId8"/>
    <p:sldId id="318" r:id="rId9"/>
    <p:sldId id="322" r:id="rId10"/>
    <p:sldId id="324" r:id="rId11"/>
    <p:sldId id="319" r:id="rId12"/>
    <p:sldId id="325" r:id="rId13"/>
    <p:sldId id="300" r:id="rId14"/>
    <p:sldId id="326" r:id="rId15"/>
    <p:sldId id="327" r:id="rId16"/>
    <p:sldId id="304" r:id="rId17"/>
    <p:sldId id="305" r:id="rId18"/>
    <p:sldId id="328" r:id="rId19"/>
    <p:sldId id="308" r:id="rId20"/>
    <p:sldId id="309" r:id="rId21"/>
    <p:sldId id="329" r:id="rId22"/>
    <p:sldId id="330" r:id="rId23"/>
    <p:sldId id="331" r:id="rId24"/>
    <p:sldId id="332" r:id="rId25"/>
    <p:sldId id="335" r:id="rId26"/>
    <p:sldId id="336" r:id="rId27"/>
    <p:sldId id="337" r:id="rId28"/>
    <p:sldId id="338" r:id="rId29"/>
    <p:sldId id="339" r:id="rId30"/>
    <p:sldId id="340" r:id="rId31"/>
    <p:sldId id="341" r:id="rId32"/>
    <p:sldId id="344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gi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gif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uchportal.ru/load/204-1-0-17347" TargetMode="External"/><Relationship Id="rId3" Type="http://schemas.openxmlformats.org/officeDocument/2006/relationships/hyperlink" Target="http://myfhology.info/stella-myth/milk-way.html" TargetMode="External"/><Relationship Id="rId7" Type="http://schemas.openxmlformats.org/officeDocument/2006/relationships/hyperlink" Target="http://www.itishistory.ru/1i/4_istoria_1.php" TargetMode="External"/><Relationship Id="rId12" Type="http://schemas.openxmlformats.org/officeDocument/2006/relationships/hyperlink" Target="http://www.teremok.in/Mifologija/Mifo_Gresija/gerakl01.htm" TargetMode="External"/><Relationship Id="rId2" Type="http://schemas.openxmlformats.org/officeDocument/2006/relationships/hyperlink" Target="http://sschool8.narod.ru/75_Herakl/01_Uno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darisa.ru/archives/5637" TargetMode="External"/><Relationship Id="rId11" Type="http://schemas.openxmlformats.org/officeDocument/2006/relationships/hyperlink" Target="http://dreamworlds.ru/kartinki/23488-syn-zevsa-i-alkmeny.-grecheskijj-gerakl-ili.html" TargetMode="External"/><Relationship Id="rId5" Type="http://schemas.openxmlformats.org/officeDocument/2006/relationships/hyperlink" Target="http://world-of-legends.su/grecheskaya/podvigi_gerakla/id854" TargetMode="External"/><Relationship Id="rId10" Type="http://schemas.openxmlformats.org/officeDocument/2006/relationships/hyperlink" Target="http://ulenspiegel.od.ua/rozhdenie-i-vospitanie-gerakla" TargetMode="External"/><Relationship Id="rId4" Type="http://schemas.openxmlformats.org/officeDocument/2006/relationships/hyperlink" Target="http://ancientrome.ru/religia/greece/person/heracles.htm" TargetMode="External"/><Relationship Id="rId9" Type="http://schemas.openxmlformats.org/officeDocument/2006/relationships/hyperlink" Target="http://mifolog.ru/mythology/item/f00/s02/e0002486/index.shtml" TargetMode="Externa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sschool8.narod.ru/75_Herakl/Designpazdelitel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627784" y="5805264"/>
            <a:ext cx="3883513" cy="504056"/>
          </a:xfrm>
          <a:prstGeom prst="rect">
            <a:avLst/>
          </a:prstGeom>
          <a:noFill/>
        </p:spPr>
      </p:pic>
      <p:sp>
        <p:nvSpPr>
          <p:cNvPr id="6" name="WordArt 2"/>
          <p:cNvSpPr>
            <a:spLocks noChangeArrowheads="1" noChangeShapeType="1" noTextEdit="1"/>
          </p:cNvSpPr>
          <p:nvPr/>
        </p:nvSpPr>
        <p:spPr bwMode="auto">
          <a:xfrm>
            <a:off x="1763688" y="5013176"/>
            <a:ext cx="5472608" cy="72008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 rtl="0"/>
            <a:r>
              <a:rPr lang="ru-RU" sz="3600" kern="10" dirty="0" smtClean="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 Black"/>
              </a:rPr>
              <a:t>Рождение  героя</a:t>
            </a:r>
            <a:r>
              <a:rPr lang="ru-RU" sz="3600" kern="10" spc="0" dirty="0" smtClean="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 Black"/>
              </a:rPr>
              <a:t> </a:t>
            </a:r>
            <a:endParaRPr lang="ru-RU" sz="3600" kern="10" spc="0" dirty="0">
              <a:ln w="12700">
                <a:solidFill>
                  <a:srgbClr val="B2B2B2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520402"/>
                  </a:gs>
                  <a:gs pos="100000">
                    <a:srgbClr val="FFCC00"/>
                  </a:gs>
                </a:gsLst>
                <a:lin ang="5400000" scaled="1"/>
              </a:gradFill>
              <a:effectLst>
                <a:outerShdw dist="35921" dir="2700000" sy="50000" rotWithShape="0">
                  <a:srgbClr val="875B0D">
                    <a:alpha val="70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7" name="Picture 18" descr="http://chasingpheidippides.files.wordpress.com/2011/03/cropped-acropolis-panorama-night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3573016"/>
            <a:ext cx="7344816" cy="13324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2" descr="http://img1.liveinternet.ru/images/attach/c/6/90/174/90174715_4711681_12_podvigov_Gerakla_1_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7704" y="908720"/>
            <a:ext cx="5376128" cy="16144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 txBox="1">
            <a:spLocks/>
          </p:cNvSpPr>
          <p:nvPr/>
        </p:nvSpPr>
        <p:spPr>
          <a:xfrm>
            <a:off x="467544" y="692696"/>
            <a:ext cx="5616624" cy="165618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Гера объявила об этом Зевсу.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Опечалился великий Зевс, теперь только понял он все коварство Геры. </a:t>
            </a:r>
          </a:p>
        </p:txBody>
      </p:sp>
      <p:pic>
        <p:nvPicPr>
          <p:cNvPr id="3" name="Picture 6" descr="http://static.giantbomb.com/uploads/square_tiny/2/28215/1862317-jupiter0.gif"/>
          <p:cNvPicPr>
            <a:picLocks noChangeAspect="1" noChangeArrowheads="1"/>
          </p:cNvPicPr>
          <p:nvPr/>
        </p:nvPicPr>
        <p:blipFill>
          <a:blip r:embed="rId2" cstate="email"/>
          <a:srcRect l="4762" r="11905"/>
          <a:stretch>
            <a:fillRect/>
          </a:stretch>
        </p:blipFill>
        <p:spPr bwMode="auto">
          <a:xfrm>
            <a:off x="6084168" y="332656"/>
            <a:ext cx="2520280" cy="3024336"/>
          </a:xfrm>
          <a:prstGeom prst="rect">
            <a:avLst/>
          </a:prstGeom>
          <a:noFill/>
        </p:spPr>
      </p:pic>
      <p:pic>
        <p:nvPicPr>
          <p:cNvPr id="4" name="Picture 2" descr="http://newmif.ru/u/dd/mif/512/md_foto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2204864"/>
            <a:ext cx="2448272" cy="4126302"/>
          </a:xfrm>
          <a:prstGeom prst="rect">
            <a:avLst/>
          </a:prstGeom>
          <a:noFill/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2987824" y="3573016"/>
            <a:ext cx="5760640" cy="266429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Он разгневался на богиню обмана Ату, овладевшую его разумом.</a:t>
            </a:r>
            <a:r>
              <a:rPr kumimoji="0" lang="ru-RU" sz="1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 В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 гневе схватил  Зевс её за волосы и низвергнул со светлого Олимпа. Повелитель богов и людей запретил ей являться на Олимп. 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С тех пор богиня обмана </a:t>
            </a:r>
            <a:r>
              <a:rPr kumimoji="0" lang="ru-RU" sz="1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 </a:t>
            </a:r>
            <a:r>
              <a:rPr kumimoji="0" lang="ru-RU" sz="18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Ата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 живет среди людей.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8" name="Picture 8" descr="http://parnasse.ru/images/photos/medium/article7446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332656"/>
            <a:ext cx="3168352" cy="3227026"/>
          </a:xfrm>
          <a:prstGeom prst="rect">
            <a:avLst/>
          </a:prstGeom>
          <a:noFill/>
        </p:spPr>
      </p:pic>
      <p:sp>
        <p:nvSpPr>
          <p:cNvPr id="7" name="Содержимое 3"/>
          <p:cNvSpPr txBox="1">
            <a:spLocks/>
          </p:cNvSpPr>
          <p:nvPr/>
        </p:nvSpPr>
        <p:spPr>
          <a:xfrm>
            <a:off x="3563888" y="404664"/>
            <a:ext cx="5256584" cy="18002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Зевс облегчил судьбу своего сына. Он заключил с Герой нерушимый договор, что сын его не всю свою жизнь будет находиться под властью 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Эврисфея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. </a:t>
            </a:r>
          </a:p>
        </p:txBody>
      </p:sp>
      <p:sp>
        <p:nvSpPr>
          <p:cNvPr id="8" name="Содержимое 3"/>
          <p:cNvSpPr txBox="1">
            <a:spLocks/>
          </p:cNvSpPr>
          <p:nvPr/>
        </p:nvSpPr>
        <p:spPr>
          <a:xfrm>
            <a:off x="3275856" y="1916832"/>
            <a:ext cx="3024336" cy="295232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Лишь двенадцать великих подвигов совершит он по поручению 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Эврисфея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, а после не только освободится от его власти, но даже получит бессмертие. </a:t>
            </a:r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683568" y="4869160"/>
            <a:ext cx="5688632" cy="172819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Громовержец знал, что много великих опасностей придется преодолеть его сыну, поэтому он повелел своей любимой дочери Афине- Палладе помогать сыну 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Алкмены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. </a:t>
            </a:r>
          </a:p>
        </p:txBody>
      </p:sp>
      <p:grpSp>
        <p:nvGrpSpPr>
          <p:cNvPr id="12" name="Группа 11"/>
          <p:cNvGrpSpPr/>
          <p:nvPr/>
        </p:nvGrpSpPr>
        <p:grpSpPr>
          <a:xfrm>
            <a:off x="6372200" y="2564904"/>
            <a:ext cx="2448271" cy="3744416"/>
            <a:chOff x="6372200" y="2564904"/>
            <a:chExt cx="2610435" cy="3744416"/>
          </a:xfrm>
        </p:grpSpPr>
        <p:pic>
          <p:nvPicPr>
            <p:cNvPr id="56330" name="Picture 10" descr="http://900igr.net/datai/istorija/Religija-Gretsii/0006-030-Afina-Pallada.jpg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6372200" y="2564904"/>
              <a:ext cx="2496278" cy="3744416"/>
            </a:xfrm>
            <a:prstGeom prst="rect">
              <a:avLst/>
            </a:prstGeom>
            <a:noFill/>
          </p:spPr>
        </p:pic>
        <p:sp>
          <p:nvSpPr>
            <p:cNvPr id="11" name="Полилиния 10"/>
            <p:cNvSpPr/>
            <p:nvPr/>
          </p:nvSpPr>
          <p:spPr>
            <a:xfrm>
              <a:off x="8534400" y="2953858"/>
              <a:ext cx="448235" cy="1134048"/>
            </a:xfrm>
            <a:custGeom>
              <a:avLst/>
              <a:gdLst>
                <a:gd name="connsiteX0" fmla="*/ 394447 w 448235"/>
                <a:gd name="connsiteY0" fmla="*/ 58283 h 1134048"/>
                <a:gd name="connsiteX1" fmla="*/ 340659 w 448235"/>
                <a:gd name="connsiteY1" fmla="*/ 40354 h 1134048"/>
                <a:gd name="connsiteX2" fmla="*/ 286871 w 448235"/>
                <a:gd name="connsiteY2" fmla="*/ 4495 h 1134048"/>
                <a:gd name="connsiteX3" fmla="*/ 125506 w 448235"/>
                <a:gd name="connsiteY3" fmla="*/ 22424 h 1134048"/>
                <a:gd name="connsiteX4" fmla="*/ 53788 w 448235"/>
                <a:gd name="connsiteY4" fmla="*/ 94142 h 1134048"/>
                <a:gd name="connsiteX5" fmla="*/ 35859 w 448235"/>
                <a:gd name="connsiteY5" fmla="*/ 147930 h 1134048"/>
                <a:gd name="connsiteX6" fmla="*/ 17929 w 448235"/>
                <a:gd name="connsiteY6" fmla="*/ 506518 h 1134048"/>
                <a:gd name="connsiteX7" fmla="*/ 0 w 448235"/>
                <a:gd name="connsiteY7" fmla="*/ 614095 h 1134048"/>
                <a:gd name="connsiteX8" fmla="*/ 17929 w 448235"/>
                <a:gd name="connsiteY8" fmla="*/ 918895 h 1134048"/>
                <a:gd name="connsiteX9" fmla="*/ 35859 w 448235"/>
                <a:gd name="connsiteY9" fmla="*/ 990613 h 1134048"/>
                <a:gd name="connsiteX10" fmla="*/ 71718 w 448235"/>
                <a:gd name="connsiteY10" fmla="*/ 1044401 h 1134048"/>
                <a:gd name="connsiteX11" fmla="*/ 89647 w 448235"/>
                <a:gd name="connsiteY11" fmla="*/ 1098189 h 1134048"/>
                <a:gd name="connsiteX12" fmla="*/ 215153 w 448235"/>
                <a:gd name="connsiteY12" fmla="*/ 1134048 h 1134048"/>
                <a:gd name="connsiteX13" fmla="*/ 340659 w 448235"/>
                <a:gd name="connsiteY13" fmla="*/ 1062330 h 1134048"/>
                <a:gd name="connsiteX14" fmla="*/ 358588 w 448235"/>
                <a:gd name="connsiteY14" fmla="*/ 793389 h 1134048"/>
                <a:gd name="connsiteX15" fmla="*/ 394447 w 448235"/>
                <a:gd name="connsiteY15" fmla="*/ 560307 h 1134048"/>
                <a:gd name="connsiteX16" fmla="*/ 412376 w 448235"/>
                <a:gd name="connsiteY16" fmla="*/ 398942 h 1134048"/>
                <a:gd name="connsiteX17" fmla="*/ 430306 w 448235"/>
                <a:gd name="connsiteY17" fmla="*/ 345154 h 1134048"/>
                <a:gd name="connsiteX18" fmla="*/ 448235 w 448235"/>
                <a:gd name="connsiteY18" fmla="*/ 255507 h 1134048"/>
                <a:gd name="connsiteX19" fmla="*/ 394447 w 448235"/>
                <a:gd name="connsiteY19" fmla="*/ 58283 h 1134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48235" h="1134048">
                  <a:moveTo>
                    <a:pt x="394447" y="58283"/>
                  </a:moveTo>
                  <a:cubicBezTo>
                    <a:pt x="376518" y="22424"/>
                    <a:pt x="357563" y="48806"/>
                    <a:pt x="340659" y="40354"/>
                  </a:cubicBezTo>
                  <a:cubicBezTo>
                    <a:pt x="321385" y="30717"/>
                    <a:pt x="308345" y="6285"/>
                    <a:pt x="286871" y="4495"/>
                  </a:cubicBezTo>
                  <a:cubicBezTo>
                    <a:pt x="232939" y="0"/>
                    <a:pt x="179294" y="16448"/>
                    <a:pt x="125506" y="22424"/>
                  </a:cubicBezTo>
                  <a:cubicBezTo>
                    <a:pt x="101600" y="46330"/>
                    <a:pt x="73439" y="66631"/>
                    <a:pt x="53788" y="94142"/>
                  </a:cubicBezTo>
                  <a:cubicBezTo>
                    <a:pt x="42803" y="109521"/>
                    <a:pt x="37496" y="129102"/>
                    <a:pt x="35859" y="147930"/>
                  </a:cubicBezTo>
                  <a:cubicBezTo>
                    <a:pt x="25491" y="267159"/>
                    <a:pt x="27108" y="387192"/>
                    <a:pt x="17929" y="506518"/>
                  </a:cubicBezTo>
                  <a:cubicBezTo>
                    <a:pt x="15141" y="542765"/>
                    <a:pt x="5976" y="578236"/>
                    <a:pt x="0" y="614095"/>
                  </a:cubicBezTo>
                  <a:cubicBezTo>
                    <a:pt x="5976" y="715695"/>
                    <a:pt x="8280" y="817578"/>
                    <a:pt x="17929" y="918895"/>
                  </a:cubicBezTo>
                  <a:cubicBezTo>
                    <a:pt x="20265" y="943426"/>
                    <a:pt x="26152" y="967964"/>
                    <a:pt x="35859" y="990613"/>
                  </a:cubicBezTo>
                  <a:cubicBezTo>
                    <a:pt x="44347" y="1010419"/>
                    <a:pt x="59765" y="1026472"/>
                    <a:pt x="71718" y="1044401"/>
                  </a:cubicBezTo>
                  <a:cubicBezTo>
                    <a:pt x="77694" y="1062330"/>
                    <a:pt x="76283" y="1084825"/>
                    <a:pt x="89647" y="1098189"/>
                  </a:cubicBezTo>
                  <a:cubicBezTo>
                    <a:pt x="98220" y="1106762"/>
                    <a:pt x="214535" y="1133894"/>
                    <a:pt x="215153" y="1134048"/>
                  </a:cubicBezTo>
                  <a:cubicBezTo>
                    <a:pt x="254476" y="1124217"/>
                    <a:pt x="328092" y="1118881"/>
                    <a:pt x="340659" y="1062330"/>
                  </a:cubicBezTo>
                  <a:cubicBezTo>
                    <a:pt x="360149" y="974623"/>
                    <a:pt x="350454" y="882866"/>
                    <a:pt x="358588" y="793389"/>
                  </a:cubicBezTo>
                  <a:cubicBezTo>
                    <a:pt x="367684" y="693332"/>
                    <a:pt x="381592" y="656719"/>
                    <a:pt x="394447" y="560307"/>
                  </a:cubicBezTo>
                  <a:cubicBezTo>
                    <a:pt x="401599" y="506662"/>
                    <a:pt x="403479" y="452325"/>
                    <a:pt x="412376" y="398942"/>
                  </a:cubicBezTo>
                  <a:cubicBezTo>
                    <a:pt x="415483" y="380300"/>
                    <a:pt x="425722" y="363489"/>
                    <a:pt x="430306" y="345154"/>
                  </a:cubicBezTo>
                  <a:cubicBezTo>
                    <a:pt x="437697" y="315590"/>
                    <a:pt x="442259" y="285389"/>
                    <a:pt x="448235" y="255507"/>
                  </a:cubicBezTo>
                  <a:cubicBezTo>
                    <a:pt x="428830" y="80860"/>
                    <a:pt x="412376" y="94142"/>
                    <a:pt x="394447" y="582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3"/>
          <p:cNvSpPr txBox="1">
            <a:spLocks/>
          </p:cNvSpPr>
          <p:nvPr/>
        </p:nvSpPr>
        <p:spPr>
          <a:xfrm>
            <a:off x="683568" y="4581128"/>
            <a:ext cx="7704856" cy="208823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В один день с рождением сына 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Сфенела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 родились и у 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Алкмены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 близнецы: старший - сын Зевса, названный при рождении 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Алкидом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, и младший - сын Амфитриона, названный 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Ификлом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. 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Алкид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 и был величайшим сыном Греции. Он назван был позднее прорицательницей пифией Гераклом.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pic>
        <p:nvPicPr>
          <p:cNvPr id="59394" name="Picture 2" descr="http://ligos.com.ua/images_site/13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1" y="1943386"/>
            <a:ext cx="4752528" cy="2565733"/>
          </a:xfrm>
          <a:prstGeom prst="rect">
            <a:avLst/>
          </a:prstGeom>
          <a:noFill/>
        </p:spPr>
      </p:pic>
      <p:pic>
        <p:nvPicPr>
          <p:cNvPr id="30722" name="Picture 2" descr="http://joy4mind.com/wp-content/uploads/2013/11/Pifia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36096" y="260648"/>
            <a:ext cx="3357038" cy="2736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043608" y="332656"/>
            <a:ext cx="3682752" cy="9144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normalizeH="0" baseline="0" noProof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Млечный Путь</a:t>
            </a:r>
            <a:endParaRPr kumimoji="0" lang="ru-RU" sz="3200" b="1" i="0" u="none" strike="noStrike" kern="1200" normalizeH="0" baseline="0" noProof="0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Содержимое 2"/>
          <p:cNvSpPr txBox="1">
            <a:spLocks/>
          </p:cNvSpPr>
          <p:nvPr/>
        </p:nvSpPr>
        <p:spPr>
          <a:xfrm>
            <a:off x="251520" y="908720"/>
            <a:ext cx="4402832" cy="148972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У греков есть интересный миф, объясняющий происхождение названия нашей галактики, Млечного Пути.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Содержимое 3"/>
          <p:cNvSpPr txBox="1">
            <a:spLocks/>
          </p:cNvSpPr>
          <p:nvPr/>
        </p:nvSpPr>
        <p:spPr>
          <a:xfrm>
            <a:off x="251520" y="2420888"/>
            <a:ext cx="4320480" cy="4176464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1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Через весь ночной небосклон среди звёзд мягко растянулся  светящийся белый поток - Млечный путь. Поток неравномерен, в одних местах он гуще, в других распадается на рукава, отдельные части, завихрения и тянется через всё небо молчаливо и величественно. Ещё его называют Тропой Богов, Небесной Дорогой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 descr="Млечный Путь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16016" y="548680"/>
            <a:ext cx="4130018" cy="58326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4"/>
          <p:cNvSpPr txBox="1">
            <a:spLocks/>
          </p:cNvSpPr>
          <p:nvPr/>
        </p:nvSpPr>
        <p:spPr>
          <a:xfrm>
            <a:off x="323528" y="908720"/>
            <a:ext cx="4041648" cy="208823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Название нашей галактики «Млечный Путь» произошло от латинского названия – 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Via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 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Lactea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. В дословном переводе на русский, это означает «путь молока».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pic>
        <p:nvPicPr>
          <p:cNvPr id="3" name="Picture 2" descr="maunakea_pacholka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99992" y="404664"/>
            <a:ext cx="4262486" cy="2668545"/>
          </a:xfrm>
          <a:prstGeom prst="rect">
            <a:avLst/>
          </a:prstGeom>
          <a:noFill/>
        </p:spPr>
      </p:pic>
      <p:pic>
        <p:nvPicPr>
          <p:cNvPr id="4" name="Picture 2" descr="http://sschool8.narod.ru/75_Herakl/7517d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99992" y="3284984"/>
            <a:ext cx="4286250" cy="3053334"/>
          </a:xfrm>
          <a:prstGeom prst="rect">
            <a:avLst/>
          </a:prstGeom>
          <a:noFill/>
        </p:spPr>
      </p:pic>
      <p:sp>
        <p:nvSpPr>
          <p:cNvPr id="5" name="Содержимое 3"/>
          <p:cNvSpPr txBox="1">
            <a:spLocks/>
          </p:cNvSpPr>
          <p:nvPr/>
        </p:nvSpPr>
        <p:spPr>
          <a:xfrm>
            <a:off x="323528" y="3284984"/>
            <a:ext cx="4041648" cy="307694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Римляне, в свою очередь, позаимствовали название галактики у греков, которые назвали её “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galaxias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 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kyklos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”, или «молочный круг». Кстати говоря, само слово «галактика» также произошло от греческого «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galaxias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».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 txBox="1">
            <a:spLocks/>
          </p:cNvSpPr>
          <p:nvPr/>
        </p:nvSpPr>
        <p:spPr>
          <a:xfrm>
            <a:off x="395536" y="2276872"/>
            <a:ext cx="2880320" cy="352839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«Молочность» названия происходит из греческой мифологии. Она гласит: миллионы лет назад Зевс принёс домой Геракла,  рождённого от смертной женщины,  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" name="Picture 2" descr="ТИНТОРЕТТО Якопо (1518-94), итальянский живописец. Представитель венецианской школы Позднего Возрождения. Драматические полотна насыщены динамикой, контрастами света и тени, повышенной одухотворенностью образов.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347864" y="1052736"/>
            <a:ext cx="5100128" cy="4536504"/>
          </a:xfrm>
          <a:prstGeom prst="rect">
            <a:avLst/>
          </a:prstGeom>
          <a:noFill/>
        </p:spPr>
      </p:pic>
      <p:sp>
        <p:nvSpPr>
          <p:cNvPr id="4" name="Содержимое 2"/>
          <p:cNvSpPr txBox="1">
            <a:spLocks/>
          </p:cNvSpPr>
          <p:nvPr/>
        </p:nvSpPr>
        <p:spPr>
          <a:xfrm>
            <a:off x="611560" y="5733256"/>
            <a:ext cx="7776864" cy="86409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и решил поднести его к своей спящей жене, Гере, чтобы накормить его молоком.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860032" y="476672"/>
            <a:ext cx="4032448" cy="9144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Тинторетто, Происхождение Млечного Пути</a:t>
            </a:r>
            <a:endParaRPr kumimoji="0" lang="ru-RU" sz="1600" b="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pic>
        <p:nvPicPr>
          <p:cNvPr id="6" name="Picture 4" descr="http://sschool8.narod.ru/75_Herakl/Designstar1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347864" y="1052736"/>
            <a:ext cx="1152128" cy="11521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4"/>
          <p:cNvSpPr txBox="1">
            <a:spLocks/>
          </p:cNvSpPr>
          <p:nvPr/>
        </p:nvSpPr>
        <p:spPr>
          <a:xfrm>
            <a:off x="395536" y="476672"/>
            <a:ext cx="3816424" cy="9144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Рубенс, Происхождение Млечного Пути</a:t>
            </a:r>
            <a:endParaRPr kumimoji="0" lang="ru-RU" sz="1600" b="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4" name="Содержимое 3"/>
          <p:cNvSpPr txBox="1">
            <a:spLocks/>
          </p:cNvSpPr>
          <p:nvPr/>
        </p:nvSpPr>
        <p:spPr>
          <a:xfrm>
            <a:off x="5292080" y="692696"/>
            <a:ext cx="3528392" cy="4608512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Гера была этому не очень рада и даже больше, она  сильно испугалась. Проснувшись, она резко оттолкнула от себя малыша. В результате этого, пролилась струя молока, которая создала галактику (речь ведь идёт о богах). Соответственно, галактика получила название «Млечный Путь».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sp>
        <p:nvSpPr>
          <p:cNvPr id="5" name="Содержимое 4"/>
          <p:cNvSpPr txBox="1">
            <a:spLocks/>
          </p:cNvSpPr>
          <p:nvPr/>
        </p:nvSpPr>
        <p:spPr>
          <a:xfrm>
            <a:off x="251520" y="5157192"/>
            <a:ext cx="8568952" cy="13681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Согласно некоторым вариантам мифа  Зевс или Афина хитростью заставили Геру кормить Геракла грудью, но младенец сосал с такой силой, что Гера отшвырнула его, а из капель молока возник Млечный путь. 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pic>
        <p:nvPicPr>
          <p:cNvPr id="23554" name="Picture 2" descr="http://os1.i.ua/3/1/10250931_14dbb70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1124744"/>
            <a:ext cx="4968552" cy="38211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5"/>
          <p:cNvSpPr txBox="1">
            <a:spLocks/>
          </p:cNvSpPr>
          <p:nvPr/>
        </p:nvSpPr>
        <p:spPr>
          <a:xfrm>
            <a:off x="251520" y="4005064"/>
            <a:ext cx="4392488" cy="244827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Гера стала преследовать Геракла с самого первого дня его жизни. Узнав, что Геракл родился и лежит, завернутый в пеленки, с братом своим 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Ификлом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, она, чтобы погубить новорожденного героя, послала двух змей.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sp>
        <p:nvSpPr>
          <p:cNvPr id="3" name="Содержимое 6"/>
          <p:cNvSpPr txBox="1">
            <a:spLocks/>
          </p:cNvSpPr>
          <p:nvPr/>
        </p:nvSpPr>
        <p:spPr>
          <a:xfrm>
            <a:off x="4572000" y="4365104"/>
            <a:ext cx="4041648" cy="192481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Маленький Геракл проснулся, протянул свои маленькие ручки к змеям, схватил их за шеи и сдавил с такой силой, что сразу задушил их.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pic>
        <p:nvPicPr>
          <p:cNvPr id="4" name="Picture 4" descr="http://sschool8.narod.ru/75_Herakl/752y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476672"/>
            <a:ext cx="3528392" cy="3263054"/>
          </a:xfrm>
          <a:prstGeom prst="rect">
            <a:avLst/>
          </a:prstGeom>
          <a:noFill/>
        </p:spPr>
      </p:pic>
      <p:pic>
        <p:nvPicPr>
          <p:cNvPr id="5" name="Picture 2" descr="http://sschool8.narod.ru/75_Herakl/753k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55976" y="476672"/>
            <a:ext cx="4454256" cy="33123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sschool8.narod.ru/75_Herakl/752b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2780928"/>
            <a:ext cx="2478162" cy="3502470"/>
          </a:xfrm>
          <a:prstGeom prst="rect">
            <a:avLst/>
          </a:prstGeom>
          <a:noFill/>
        </p:spPr>
      </p:pic>
      <p:pic>
        <p:nvPicPr>
          <p:cNvPr id="4" name="Picture 6" descr="http://sschool8.narod.ru/75_Herakl/752d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36096" y="3140968"/>
            <a:ext cx="2315796" cy="3168352"/>
          </a:xfrm>
          <a:prstGeom prst="rect">
            <a:avLst/>
          </a:prstGeom>
          <a:noFill/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6047656" y="1412776"/>
            <a:ext cx="2844824" cy="1728192"/>
          </a:xfrm>
          <a:prstGeom prst="rect">
            <a:avLst/>
          </a:prstGeom>
        </p:spPr>
        <p:txBody>
          <a:bodyPr/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1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 Black" pitchFamily="34" charset="0"/>
              </a:rPr>
              <a:t>Младенец Геракл, душащий змею, подосланную Герой. Античная скульптура. Римская статуя. </a:t>
            </a: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 Black" pitchFamily="34" charset="0"/>
            </a:endParaRPr>
          </a:p>
        </p:txBody>
      </p:sp>
      <p:pic>
        <p:nvPicPr>
          <p:cNvPr id="6" name="Picture 2" descr="Младенец Геракл, душащий змею, подосланную Герой. Античная скульптура. Римская статуя. Рим, Капитолийские музеи"/>
          <p:cNvPicPr>
            <a:picLocks noChangeAspect="1" noChangeArrowheads="1"/>
          </p:cNvPicPr>
          <p:nvPr/>
        </p:nvPicPr>
        <p:blipFill>
          <a:blip r:embed="rId4" cstate="email"/>
          <a:srcRect b="2631"/>
          <a:stretch>
            <a:fillRect/>
          </a:stretch>
        </p:blipFill>
        <p:spPr bwMode="auto">
          <a:xfrm>
            <a:off x="3203848" y="404664"/>
            <a:ext cx="2808312" cy="2808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 txBox="1">
            <a:spLocks/>
          </p:cNvSpPr>
          <p:nvPr/>
        </p:nvSpPr>
        <p:spPr>
          <a:xfrm>
            <a:off x="323528" y="5157192"/>
            <a:ext cx="7848872" cy="136815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В ужасе вскочила 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Алкмена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 со своего ложа; увидев змей в колыбели, громко закричали бывшие в покое женщины.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На крик женщин с обнаженным мечом прибежал Амфитрион.  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pic>
        <p:nvPicPr>
          <p:cNvPr id="3" name="Picture 4" descr="http://sschool8.narod.ru/75_Herakl/752f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23928" y="188640"/>
            <a:ext cx="4884303" cy="4896544"/>
          </a:xfrm>
          <a:prstGeom prst="rect">
            <a:avLst/>
          </a:prstGeom>
          <a:noFill/>
        </p:spPr>
      </p:pic>
      <p:sp>
        <p:nvSpPr>
          <p:cNvPr id="5" name="Заголовок 7"/>
          <p:cNvSpPr txBox="1">
            <a:spLocks/>
          </p:cNvSpPr>
          <p:nvPr/>
        </p:nvSpPr>
        <p:spPr>
          <a:xfrm>
            <a:off x="1115616" y="404664"/>
            <a:ext cx="2736304" cy="108012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Геракл (младенец) душит змей, фреска из Помпей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Мифы и Легенды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91680" y="980728"/>
            <a:ext cx="5832648" cy="1855751"/>
          </a:xfrm>
          <a:prstGeom prst="rect">
            <a:avLst/>
          </a:prstGeom>
          <a:noFill/>
        </p:spPr>
      </p:pic>
      <p:pic>
        <p:nvPicPr>
          <p:cNvPr id="3" name="Picture 2" descr="http://www.oocities.org/sseagraves/hercules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31840" y="3284984"/>
            <a:ext cx="3456384" cy="30416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 txBox="1">
            <a:spLocks/>
          </p:cNvSpPr>
          <p:nvPr/>
        </p:nvSpPr>
        <p:spPr>
          <a:xfrm>
            <a:off x="323528" y="5229200"/>
            <a:ext cx="8291264" cy="129614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 Окружили все колыбель и увидели необычайное чудо: маленький новорожденный Геракл держал двух громадных задушенных змей, которые еще слабо извивались в его крошечных руках. 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pic>
        <p:nvPicPr>
          <p:cNvPr id="4" name="Picture 2" descr="http://sschool8.narod.ru/75_Herakl/752e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43608" y="620688"/>
            <a:ext cx="4536504" cy="4507733"/>
          </a:xfrm>
          <a:prstGeom prst="rect">
            <a:avLst/>
          </a:prstGeom>
          <a:noFill/>
        </p:spPr>
      </p:pic>
      <p:sp>
        <p:nvSpPr>
          <p:cNvPr id="5" name="Заголовок 5"/>
          <p:cNvSpPr txBox="1">
            <a:spLocks/>
          </p:cNvSpPr>
          <p:nvPr/>
        </p:nvSpPr>
        <p:spPr>
          <a:xfrm>
            <a:off x="323528" y="260648"/>
            <a:ext cx="2376264" cy="108012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Антико</a:t>
            </a:r>
            <a:r>
              <a:rPr kumimoji="0" lang="ru-RU" sz="1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, Геракл (младенец) душит змей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pic>
        <p:nvPicPr>
          <p:cNvPr id="6" name="Picture 4" descr="http://fictionbook.ru/static/bookimages/08/15/97/08159722.bin.dir/h/_089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92080" y="2924944"/>
            <a:ext cx="3435350" cy="22787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4"/>
          <p:cNvSpPr txBox="1">
            <a:spLocks/>
          </p:cNvSpPr>
          <p:nvPr/>
        </p:nvSpPr>
        <p:spPr>
          <a:xfrm>
            <a:off x="611560" y="548680"/>
            <a:ext cx="4536504" cy="194421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Пораженный силой своего приемного сына, Амфитрион призвал прорицателя 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Тиресия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 и вопросил его о судьбе новорожденного.  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pic>
        <p:nvPicPr>
          <p:cNvPr id="65538" name="Picture 2" descr="http://drevniebogi.ru/wp-content/uploads/2013/10/106365380_466661_origina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436096" y="692696"/>
            <a:ext cx="3168352" cy="2694215"/>
          </a:xfrm>
          <a:prstGeom prst="rect">
            <a:avLst/>
          </a:prstGeom>
          <a:noFill/>
        </p:spPr>
      </p:pic>
      <p:pic>
        <p:nvPicPr>
          <p:cNvPr id="65542" name="Picture 6" descr="http://diafilmy.su/uploads/posts/2013-01/1357030173_0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3568" y="2348880"/>
            <a:ext cx="3168353" cy="3981079"/>
          </a:xfrm>
          <a:prstGeom prst="rect">
            <a:avLst/>
          </a:prstGeom>
          <a:noFill/>
        </p:spPr>
      </p:pic>
      <p:sp>
        <p:nvSpPr>
          <p:cNvPr id="6" name="Содержимое 4"/>
          <p:cNvSpPr txBox="1">
            <a:spLocks/>
          </p:cNvSpPr>
          <p:nvPr/>
        </p:nvSpPr>
        <p:spPr>
          <a:xfrm>
            <a:off x="3779912" y="4437112"/>
            <a:ext cx="4896544" cy="172819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Тогда вещий старец поведал, сколько великих подвигов совершит Геракл, и предсказал, что он достигнет в конце своей жизни бессмертия.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3"/>
          <p:cNvSpPr txBox="1">
            <a:spLocks/>
          </p:cNvSpPr>
          <p:nvPr/>
        </p:nvSpPr>
        <p:spPr>
          <a:xfrm>
            <a:off x="323528" y="620688"/>
            <a:ext cx="5976664" cy="151216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Узнав, какая великая слава ждет старшего сына 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Алкмены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, Амфитрион дал ему воспитание, достойное героя.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Его учили читать, писать, петь.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sp>
        <p:nvSpPr>
          <p:cNvPr id="3" name="Содержимое 2"/>
          <p:cNvSpPr txBox="1">
            <a:spLocks/>
          </p:cNvSpPr>
          <p:nvPr/>
        </p:nvSpPr>
        <p:spPr>
          <a:xfrm>
            <a:off x="251520" y="2420888"/>
            <a:ext cx="3384376" cy="381642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Лучшие учителя — мудрый кентавр </a:t>
            </a:r>
            <a:r>
              <a:rPr kumimoji="0" lang="ru-RU" sz="18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Хирон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,           </a:t>
            </a:r>
            <a:r>
              <a:rPr kumimoji="0" lang="ru-RU" sz="18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Автолик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,   </a:t>
            </a:r>
            <a:r>
              <a:rPr kumimoji="0" lang="ru-RU" sz="18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Эврит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, Кастор — обучали Геракла различным искусствам, борьбе, стрельбе из лука; игре на кифаре Геракла обучал </a:t>
            </a:r>
            <a:r>
              <a:rPr kumimoji="0" lang="ru-RU" sz="18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Лин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 – брат Орфея.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pic>
        <p:nvPicPr>
          <p:cNvPr id="64514" name="Picture 2" descr="http://www.graycell.ru/picture/big/kentavr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86228" y="404664"/>
            <a:ext cx="1944216" cy="1944216"/>
          </a:xfrm>
          <a:prstGeom prst="rect">
            <a:avLst/>
          </a:prstGeom>
          <a:noFill/>
        </p:spPr>
      </p:pic>
      <p:pic>
        <p:nvPicPr>
          <p:cNvPr id="64518" name="Picture 6" descr="http://static.diary.ru/userdir/9/3/4/2/93425/3441064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228184" y="2420888"/>
            <a:ext cx="2164396" cy="1821185"/>
          </a:xfrm>
          <a:prstGeom prst="rect">
            <a:avLst/>
          </a:prstGeom>
          <a:noFill/>
        </p:spPr>
      </p:pic>
      <p:pic>
        <p:nvPicPr>
          <p:cNvPr id="64520" name="Picture 8" descr="http://static.diary.ru/userdir/9/3/4/2/93425/3441084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779912" y="2420888"/>
            <a:ext cx="2160240" cy="1844961"/>
          </a:xfrm>
          <a:prstGeom prst="rect">
            <a:avLst/>
          </a:prstGeom>
          <a:noFill/>
        </p:spPr>
      </p:pic>
      <p:pic>
        <p:nvPicPr>
          <p:cNvPr id="64522" name="Picture 10" descr="http://static.diary.ru/userdir/9/3/4/2/93425/3441080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220072" y="4437112"/>
            <a:ext cx="2044085" cy="18893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3"/>
          <p:cNvSpPr txBox="1">
            <a:spLocks/>
          </p:cNvSpPr>
          <p:nvPr/>
        </p:nvSpPr>
        <p:spPr>
          <a:xfrm>
            <a:off x="323528" y="404664"/>
            <a:ext cx="5112568" cy="201622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Но далеко не такие успехи оказывал в науках и музыке Геракл, какие оказывал он в борьбе, стрельбе из лука и умении владеть оружием.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sp>
        <p:nvSpPr>
          <p:cNvPr id="3" name="Содержимое 2"/>
          <p:cNvSpPr txBox="1">
            <a:spLocks/>
          </p:cNvSpPr>
          <p:nvPr/>
        </p:nvSpPr>
        <p:spPr>
          <a:xfrm>
            <a:off x="323528" y="1916832"/>
            <a:ext cx="4041648" cy="432048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Часто приходилось учителю музыки, брату Орфея 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Лину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, сердиться на своего ученика и даже наказывать его. 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Однажды во время урока 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Лин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 ударил Геракла. Рассерженный Геракл схватил кифару и ударил ею 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Лина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 по голове. Не рассчитал силы удара юный Геракл. Удар кифары был так силен, что 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Лин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 упал убитым на месте. 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pic>
        <p:nvPicPr>
          <p:cNvPr id="5" name="Picture 14" descr="http://www.101mif.ru/yunost_gerakla/5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868144" y="332656"/>
            <a:ext cx="2664296" cy="3043991"/>
          </a:xfrm>
          <a:prstGeom prst="rect">
            <a:avLst/>
          </a:prstGeom>
          <a:noFill/>
        </p:spPr>
      </p:pic>
      <p:pic>
        <p:nvPicPr>
          <p:cNvPr id="63490" name="Picture 2" descr="http://lib.rus.ec/i/27/286927/_101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99992" y="3501008"/>
            <a:ext cx="4204394" cy="27866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4"/>
          <p:cNvSpPr txBox="1">
            <a:spLocks/>
          </p:cNvSpPr>
          <p:nvPr/>
        </p:nvSpPr>
        <p:spPr>
          <a:xfrm>
            <a:off x="4788024" y="3861048"/>
            <a:ext cx="3816424" cy="257288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Оправдали судьи Геракла, но отчим его Амфитрион, боясь, чтобы не случилось еще чего-нибудь подобного, послал Геракла в лесистый 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Киферон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 пасти стада. 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sp>
        <p:nvSpPr>
          <p:cNvPr id="3" name="Содержимое 3"/>
          <p:cNvSpPr txBox="1">
            <a:spLocks/>
          </p:cNvSpPr>
          <p:nvPr/>
        </p:nvSpPr>
        <p:spPr>
          <a:xfrm>
            <a:off x="395536" y="476672"/>
            <a:ext cx="4041648" cy="28083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Призвали в суд Геракла за это убийство. Оправдываясь, сказал сын 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Алкмены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: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- Ведь говорит же справедливейший из судей 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Радаманф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, что всякий, кого ударят, может ответить ударом на удар.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pic>
        <p:nvPicPr>
          <p:cNvPr id="62466" name="Picture 2" descr="http://www.andreev.org/albums/Zagoria/images/263GR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3284984"/>
            <a:ext cx="4176464" cy="3101721"/>
          </a:xfrm>
          <a:prstGeom prst="rect">
            <a:avLst/>
          </a:prstGeom>
          <a:noFill/>
        </p:spPr>
      </p:pic>
      <p:pic>
        <p:nvPicPr>
          <p:cNvPr id="62468" name="Picture 4" descr="http://img0.liveinternet.ru/images/attach/c/5/85/445/85445580_4316166_kiferon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4008" y="332656"/>
            <a:ext cx="4104456" cy="2808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6"/>
          <p:cNvSpPr txBox="1">
            <a:spLocks/>
          </p:cNvSpPr>
          <p:nvPr/>
        </p:nvSpPr>
        <p:spPr>
          <a:xfrm>
            <a:off x="251520" y="476672"/>
            <a:ext cx="4041648" cy="28083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Шло время, Геракл рос и превратился в смелого и могучего юношу. 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Однажды, шагая по тропинке, юный Геракл увидел, что она раздваивается. На развилке стояли две женщины, поджидая его. 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sp>
        <p:nvSpPr>
          <p:cNvPr id="3" name="Содержимое 3"/>
          <p:cNvSpPr txBox="1">
            <a:spLocks/>
          </p:cNvSpPr>
          <p:nvPr/>
        </p:nvSpPr>
        <p:spPr>
          <a:xfrm>
            <a:off x="323528" y="3356992"/>
            <a:ext cx="4320480" cy="324036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Одна из них, молодая и красивая,  первая сделала несколько шагов навстречу и, улыбаясь, сказала: 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«Я - Наслаждение. 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Ступай по моей дороге, поросшей мягкой травой и цветами. Твой путь будет приятным и лёгким, и в конце него тебя ждут богатство и счастье». 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pic>
        <p:nvPicPr>
          <p:cNvPr id="4" name="Picture 2" descr="БАТОНИ Помпео Джироламо, (1708-1787), итальянский художник XVIII века. В его творчестве слились различные стилевые тенденции и направления эпохи: барокко, рококо и неоклассицизма.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49814" y="404664"/>
            <a:ext cx="4035474" cy="5256584"/>
          </a:xfrm>
          <a:prstGeom prst="rect">
            <a:avLst/>
          </a:prstGeom>
          <a:noFill/>
        </p:spPr>
      </p:pic>
      <p:pic>
        <p:nvPicPr>
          <p:cNvPr id="5" name="Picture 4" descr="http://sschool8.narod.ru/75_Herakl/Designflower3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020271" y="2564904"/>
            <a:ext cx="762501" cy="697607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5292080" y="5661248"/>
            <a:ext cx="3600400" cy="72008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Батони</a:t>
            </a:r>
            <a:r>
              <a:rPr kumimoji="0" lang="ru-RU" sz="1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, Геракл на распутье, Уффици 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 txBox="1">
            <a:spLocks/>
          </p:cNvSpPr>
          <p:nvPr/>
        </p:nvSpPr>
        <p:spPr>
          <a:xfrm>
            <a:off x="395536" y="332656"/>
            <a:ext cx="3538736" cy="3816424"/>
          </a:xfrm>
          <a:prstGeom prst="rect">
            <a:avLst/>
          </a:prstGeom>
        </p:spPr>
        <p:txBody>
          <a:bodyPr>
            <a:no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Другая немолодая женщина молвила:        «Я -  Доблесть. 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Иди моей дорогой, хотя она и в камнях. Ты сам знаешь, что боги ничего не дают людям без труда и забот. Если ты хочешь пользоваться почётом в своей стране, старайся приносить ей пользу.  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sp>
        <p:nvSpPr>
          <p:cNvPr id="3" name="Содержимое 3"/>
          <p:cNvSpPr txBox="1">
            <a:spLocks/>
          </p:cNvSpPr>
          <p:nvPr/>
        </p:nvSpPr>
        <p:spPr>
          <a:xfrm>
            <a:off x="251520" y="4221088"/>
            <a:ext cx="4041648" cy="223224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Хочешь, чтобы земля приносила плоды в изобилии — ухаживай за землей; хочешь прославиться на войне — учись военному искусству…» </a:t>
            </a: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" name="Picture 6" descr="БАТОНИ Помпео Джироламо, (1708-1787), итальянский художник XVIII века. В его творчестве слились различные стилевые тенденции и направления эпохи: барокко, рококо и неоклассицизма.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355976" y="476672"/>
            <a:ext cx="4493299" cy="4968552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5004048" y="5157192"/>
            <a:ext cx="3816424" cy="9144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Батони</a:t>
            </a:r>
            <a:r>
              <a:rPr kumimoji="0" lang="ru-RU" sz="1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, Геркулес на распутье, 1765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 txBox="1">
            <a:spLocks/>
          </p:cNvSpPr>
          <p:nvPr/>
        </p:nvSpPr>
        <p:spPr>
          <a:xfrm>
            <a:off x="4788024" y="764704"/>
            <a:ext cx="3898776" cy="230425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Наслаждение перебило Доблесть: «Видишь, Геракл, о каком длинном и трудном пути говорит тебе эта женщина. А я поведу тебя легким и коротким путем к счастью». </a:t>
            </a:r>
          </a:p>
        </p:txBody>
      </p:sp>
      <p:sp>
        <p:nvSpPr>
          <p:cNvPr id="3" name="Содержимое 2"/>
          <p:cNvSpPr txBox="1">
            <a:spLocks/>
          </p:cNvSpPr>
          <p:nvPr/>
        </p:nvSpPr>
        <p:spPr>
          <a:xfrm>
            <a:off x="4716016" y="3429000"/>
            <a:ext cx="4041648" cy="302433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Доблесть сказала: Наслаждению: « У хороших людей ты в презрении. Те, кто в свите твоих почитателей, всю молодость живут без труда, они немощны телом и слабоумны, так как не тренируют тело и мозг упражнениями. 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pic>
        <p:nvPicPr>
          <p:cNvPr id="4" name="Picture 6" descr="РИЧЧИ Себастьяно, (1659-1734), итальянский художник XVIII века. Большую часть жизни провел вдали от родины. Вернувшись в Венецию, обогатил свою живопись достоинствами местной школы и пережил увлечение Веронезе. Риччи в значительной мере определил пути развития европейского искусства XVIII века.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260648"/>
            <a:ext cx="4104456" cy="5623105"/>
          </a:xfrm>
          <a:prstGeom prst="rect">
            <a:avLst/>
          </a:prstGeom>
          <a:noFill/>
        </p:spPr>
      </p:pic>
      <p:sp>
        <p:nvSpPr>
          <p:cNvPr id="5" name="Заголовок 2"/>
          <p:cNvSpPr txBox="1">
            <a:spLocks/>
          </p:cNvSpPr>
          <p:nvPr/>
        </p:nvSpPr>
        <p:spPr>
          <a:xfrm>
            <a:off x="395536" y="5949280"/>
            <a:ext cx="4320480" cy="57606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Риччи</a:t>
            </a:r>
            <a:r>
              <a:rPr kumimoji="0" lang="ru-RU" sz="1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, Геракл на распутье 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3"/>
          <p:cNvSpPr txBox="1">
            <a:spLocks/>
          </p:cNvSpPr>
          <p:nvPr/>
        </p:nvSpPr>
        <p:spPr>
          <a:xfrm>
            <a:off x="539552" y="4581128"/>
            <a:ext cx="7992888" cy="201622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Доблесть продолжила: « Я же пользуюсь почетом и уважением и у богов, и у людей. Я самый лучший друг художников и скульпторов, хорошая помощница в военных делах и в делах земледельцев, ремесленников, и ученых. В конце моей дороги тебя, Геракл ждет бессмертная слава».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pic>
        <p:nvPicPr>
          <p:cNvPr id="3" name="Picture 2" descr="КАРРАЧЧИ Аннибале (1560-1609) происходил из семьи итальянских художников болонской школы. Соединяя приемы великих мастеров Возрождения, создал академический тип алтарной картины и монументально-декоративной росписи барокко.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692696"/>
            <a:ext cx="4392488" cy="3384376"/>
          </a:xfrm>
          <a:prstGeom prst="rect">
            <a:avLst/>
          </a:prstGeom>
          <a:noFill/>
        </p:spPr>
      </p:pic>
      <p:pic>
        <p:nvPicPr>
          <p:cNvPr id="4" name="Picture 4" descr="http://sschool8.narod.ru/75_Herakl/752o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6016" y="692696"/>
            <a:ext cx="4172786" cy="3341073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3131840" y="260648"/>
            <a:ext cx="5688632" cy="36004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Аннибале</a:t>
            </a:r>
            <a:r>
              <a:rPr kumimoji="0" lang="ru-RU" sz="1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Карраччи, Геракл на распутье, 1596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РУБЕНС Питер Пауль (1577-1640), фламандский живописец. Работал в Италии. Характерные для барокко приподнятость, бурное движение, декоративный блеск колорита неотделимы в искусстве Рубенса от чувственной красоты образов, смелых реалистических наблюдений. Картины на религиозные и мифологические сюжеты, историко-аллегорические полотна, проникнутые ощущением могучих природных сил пейзажи и сцены крестьянской жизни, полные живого обаяния портреты.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2230" y="188640"/>
            <a:ext cx="4553786" cy="3672408"/>
          </a:xfrm>
          <a:prstGeom prst="rect">
            <a:avLst/>
          </a:prstGeom>
          <a:noFill/>
        </p:spPr>
      </p:pic>
      <p:sp>
        <p:nvSpPr>
          <p:cNvPr id="3" name="Заголовок 2"/>
          <p:cNvSpPr txBox="1">
            <a:spLocks/>
          </p:cNvSpPr>
          <p:nvPr/>
        </p:nvSpPr>
        <p:spPr>
          <a:xfrm>
            <a:off x="467544" y="3933056"/>
            <a:ext cx="3106688" cy="9144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Рубенс, Геракл на распутье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pic>
        <p:nvPicPr>
          <p:cNvPr id="4" name="Picture 4" descr="РИЧЧИ Себастьяно, (1659-1734), итальянский художник XVIII века. Большую часть жизни провел вдали от родины. Вернувшись в Венецию, обогатил свою живопись достоинствами местной школы и пережил увлечение Веронезе. Риччи в значительной мере определил пути развития европейского искусства XVIII века.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55976" y="2780928"/>
            <a:ext cx="4529303" cy="3195666"/>
          </a:xfrm>
          <a:prstGeom prst="rect">
            <a:avLst/>
          </a:prstGeom>
          <a:noFill/>
        </p:spPr>
      </p:pic>
      <p:sp>
        <p:nvSpPr>
          <p:cNvPr id="5" name="Заголовок 2"/>
          <p:cNvSpPr txBox="1">
            <a:spLocks/>
          </p:cNvSpPr>
          <p:nvPr/>
        </p:nvSpPr>
        <p:spPr>
          <a:xfrm>
            <a:off x="4427984" y="6021288"/>
            <a:ext cx="4320480" cy="58174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Риччи</a:t>
            </a:r>
            <a:r>
              <a:rPr kumimoji="0" lang="ru-RU" sz="1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, Геракл на распутье 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3851920" y="260648"/>
            <a:ext cx="4968552" cy="6336704"/>
            <a:chOff x="3635896" y="0"/>
            <a:chExt cx="5508104" cy="6858000"/>
          </a:xfrm>
        </p:grpSpPr>
        <p:pic>
          <p:nvPicPr>
            <p:cNvPr id="2" name="Picture 2" descr="http://coollib.net/i/88/150588/i_023.pn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635896" y="0"/>
              <a:ext cx="5508104" cy="6858000"/>
            </a:xfrm>
            <a:prstGeom prst="rect">
              <a:avLst/>
            </a:prstGeom>
            <a:noFill/>
          </p:spPr>
        </p:pic>
        <p:sp>
          <p:nvSpPr>
            <p:cNvPr id="3" name="Полилиния 2"/>
            <p:cNvSpPr/>
            <p:nvPr/>
          </p:nvSpPr>
          <p:spPr>
            <a:xfrm>
              <a:off x="5508104" y="4077072"/>
              <a:ext cx="418764" cy="584575"/>
            </a:xfrm>
            <a:custGeom>
              <a:avLst/>
              <a:gdLst>
                <a:gd name="connsiteX0" fmla="*/ 125506 w 328688"/>
                <a:gd name="connsiteY0" fmla="*/ 236203 h 523074"/>
                <a:gd name="connsiteX1" fmla="*/ 143435 w 328688"/>
                <a:gd name="connsiteY1" fmla="*/ 182415 h 523074"/>
                <a:gd name="connsiteX2" fmla="*/ 143435 w 328688"/>
                <a:gd name="connsiteY2" fmla="*/ 92768 h 523074"/>
                <a:gd name="connsiteX3" fmla="*/ 35859 w 328688"/>
                <a:gd name="connsiteY3" fmla="*/ 21051 h 523074"/>
                <a:gd name="connsiteX4" fmla="*/ 0 w 328688"/>
                <a:gd name="connsiteY4" fmla="*/ 74839 h 523074"/>
                <a:gd name="connsiteX5" fmla="*/ 17929 w 328688"/>
                <a:gd name="connsiteY5" fmla="*/ 272062 h 523074"/>
                <a:gd name="connsiteX6" fmla="*/ 53788 w 328688"/>
                <a:gd name="connsiteY6" fmla="*/ 325851 h 523074"/>
                <a:gd name="connsiteX7" fmla="*/ 89647 w 328688"/>
                <a:gd name="connsiteY7" fmla="*/ 433427 h 523074"/>
                <a:gd name="connsiteX8" fmla="*/ 107576 w 328688"/>
                <a:gd name="connsiteY8" fmla="*/ 487215 h 523074"/>
                <a:gd name="connsiteX9" fmla="*/ 161364 w 328688"/>
                <a:gd name="connsiteY9" fmla="*/ 523074 h 523074"/>
                <a:gd name="connsiteX10" fmla="*/ 197223 w 328688"/>
                <a:gd name="connsiteY10" fmla="*/ 325851 h 523074"/>
                <a:gd name="connsiteX11" fmla="*/ 89647 w 328688"/>
                <a:gd name="connsiteY11" fmla="*/ 307921 h 523074"/>
                <a:gd name="connsiteX12" fmla="*/ 125506 w 328688"/>
                <a:gd name="connsiteY12" fmla="*/ 254133 h 523074"/>
                <a:gd name="connsiteX13" fmla="*/ 179294 w 328688"/>
                <a:gd name="connsiteY13" fmla="*/ 236203 h 523074"/>
                <a:gd name="connsiteX14" fmla="*/ 215153 w 328688"/>
                <a:gd name="connsiteY14" fmla="*/ 128627 h 523074"/>
                <a:gd name="connsiteX15" fmla="*/ 107576 w 328688"/>
                <a:gd name="connsiteY15" fmla="*/ 92768 h 523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28688" h="523074">
                  <a:moveTo>
                    <a:pt x="125506" y="236203"/>
                  </a:moveTo>
                  <a:cubicBezTo>
                    <a:pt x="131482" y="218274"/>
                    <a:pt x="132952" y="198140"/>
                    <a:pt x="143435" y="182415"/>
                  </a:cubicBezTo>
                  <a:cubicBezTo>
                    <a:pt x="196531" y="102771"/>
                    <a:pt x="231857" y="151717"/>
                    <a:pt x="143435" y="92768"/>
                  </a:cubicBezTo>
                  <a:cubicBezTo>
                    <a:pt x="119679" y="57134"/>
                    <a:pt x="99010" y="0"/>
                    <a:pt x="35859" y="21051"/>
                  </a:cubicBezTo>
                  <a:cubicBezTo>
                    <a:pt x="15416" y="27865"/>
                    <a:pt x="11953" y="56910"/>
                    <a:pt x="0" y="74839"/>
                  </a:cubicBezTo>
                  <a:cubicBezTo>
                    <a:pt x="5976" y="140580"/>
                    <a:pt x="4098" y="207515"/>
                    <a:pt x="17929" y="272062"/>
                  </a:cubicBezTo>
                  <a:cubicBezTo>
                    <a:pt x="22444" y="293132"/>
                    <a:pt x="45036" y="306160"/>
                    <a:pt x="53788" y="325851"/>
                  </a:cubicBezTo>
                  <a:cubicBezTo>
                    <a:pt x="69139" y="360392"/>
                    <a:pt x="77694" y="397568"/>
                    <a:pt x="89647" y="433427"/>
                  </a:cubicBezTo>
                  <a:cubicBezTo>
                    <a:pt x="95623" y="451356"/>
                    <a:pt x="91851" y="476732"/>
                    <a:pt x="107576" y="487215"/>
                  </a:cubicBezTo>
                  <a:lnTo>
                    <a:pt x="161364" y="523074"/>
                  </a:lnTo>
                  <a:cubicBezTo>
                    <a:pt x="255511" y="499538"/>
                    <a:pt x="328688" y="506616"/>
                    <a:pt x="197223" y="325851"/>
                  </a:cubicBezTo>
                  <a:cubicBezTo>
                    <a:pt x="175841" y="296451"/>
                    <a:pt x="125506" y="313898"/>
                    <a:pt x="89647" y="307921"/>
                  </a:cubicBezTo>
                  <a:cubicBezTo>
                    <a:pt x="101600" y="289992"/>
                    <a:pt x="108680" y="267594"/>
                    <a:pt x="125506" y="254133"/>
                  </a:cubicBezTo>
                  <a:cubicBezTo>
                    <a:pt x="140264" y="242327"/>
                    <a:pt x="168309" y="251582"/>
                    <a:pt x="179294" y="236203"/>
                  </a:cubicBezTo>
                  <a:cubicBezTo>
                    <a:pt x="201264" y="205445"/>
                    <a:pt x="215153" y="128627"/>
                    <a:pt x="215153" y="128627"/>
                  </a:cubicBezTo>
                  <a:cubicBezTo>
                    <a:pt x="132744" y="87422"/>
                    <a:pt x="170163" y="92768"/>
                    <a:pt x="107576" y="92768"/>
                  </a:cubicBezTo>
                </a:path>
              </a:pathLst>
            </a:custGeom>
            <a:solidFill>
              <a:srgbClr val="FF0000"/>
            </a:solidFill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4" name="Содержимое 2"/>
          <p:cNvSpPr txBox="1">
            <a:spLocks/>
          </p:cNvSpPr>
          <p:nvPr/>
        </p:nvSpPr>
        <p:spPr>
          <a:xfrm>
            <a:off x="395536" y="548680"/>
            <a:ext cx="3456384" cy="206578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1800" b="0" i="0" u="sng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Телебои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 - в греческой мифологии — племя, обитавшее на острове 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Тафос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 и нескольких других островах.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sp>
        <p:nvSpPr>
          <p:cNvPr id="5" name="Содержимое 3"/>
          <p:cNvSpPr txBox="1">
            <a:spLocks/>
          </p:cNvSpPr>
          <p:nvPr/>
        </p:nvSpPr>
        <p:spPr>
          <a:xfrm>
            <a:off x="179512" y="2132856"/>
            <a:ext cx="4032448" cy="4373088"/>
          </a:xfrm>
          <a:prstGeom prst="rect">
            <a:avLst/>
          </a:prstGeom>
          <a:solidFill>
            <a:schemeClr val="bg1"/>
          </a:solidFill>
        </p:spPr>
        <p:txBody>
          <a:bodyPr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Согласно преданиям, царем 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телебоев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 был 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Птерелай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, внук Посейдона. Он претендовал на часть земель микенского царства. Амфитрион, зять микенского царя 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Электриона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 и земной отец Геракла, одолел 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Птерелая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, а принадлежавшие 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телебоям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 острова раздал своим союзникам, среди которых были афиняне, 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фокейцы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, 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аргивяне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 и 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локры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 txBox="1">
            <a:spLocks/>
          </p:cNvSpPr>
          <p:nvPr/>
        </p:nvSpPr>
        <p:spPr>
          <a:xfrm>
            <a:off x="2987824" y="1268760"/>
            <a:ext cx="3096344" cy="1368152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bg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«Я иду с тобой», — ответил Геракл Доблести.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/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</a:b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pic>
        <p:nvPicPr>
          <p:cNvPr id="3" name="Picture 4" descr="ПОЛИКЛЕТ из Аргоса, древнегреческий скульптор, теоретик искусства 5 век до н. э. Представитель высокой классики. Бронзовые статуи Поликлета («Дорифор», «Диадумен», «Раненая амазонка») известны по копиям. В его сочинении «Канон» выводится закон идеальных пропорций человеческого тела.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836712"/>
            <a:ext cx="2617214" cy="468052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51520" y="5517232"/>
            <a:ext cx="288032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600" b="1" i="1" cap="none" spc="0" dirty="0" err="1" smtClean="0">
                <a:ln w="1905"/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Поликлет</a:t>
            </a:r>
            <a:r>
              <a:rPr lang="ru-RU" sz="1600" b="1" i="1" cap="none" spc="0" dirty="0" smtClean="0">
                <a:ln w="1905"/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, Геракл, </a:t>
            </a:r>
            <a:r>
              <a:rPr lang="ru-RU" sz="1600" b="1" i="1" cap="none" spc="0" dirty="0" err="1" smtClean="0">
                <a:ln w="1905"/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рим</a:t>
            </a:r>
            <a:r>
              <a:rPr lang="ru-RU" sz="1600" b="1" i="1" cap="none" spc="0" dirty="0" smtClean="0">
                <a:ln w="1905"/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. копия</a:t>
            </a:r>
            <a:endParaRPr lang="ru-RU" sz="1600" b="1" cap="none" spc="0" dirty="0">
              <a:ln w="1905"/>
              <a:solidFill>
                <a:schemeClr val="tx1">
                  <a:lumMod val="75000"/>
                  <a:lumOff val="2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pic>
        <p:nvPicPr>
          <p:cNvPr id="5" name="Picture 2" descr="ЛИСИПП, древнегреческий скульптор, 4 век до н. э. Представитель поздней классики. Придворный художник Александра Македонского. Создатель образов деятельных героев, живущих сложной внутренней жизнью.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275754" y="836712"/>
            <a:ext cx="2544717" cy="468052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156176" y="5589240"/>
            <a:ext cx="252028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600" b="1" i="1" cap="none" spc="0" dirty="0" err="1" smtClean="0">
                <a:ln w="1905"/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Лисипп</a:t>
            </a:r>
            <a:r>
              <a:rPr lang="ru-RU" sz="1600" b="1" i="1" cap="none" spc="0" dirty="0" smtClean="0">
                <a:ln w="1905"/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, Геракл, </a:t>
            </a:r>
            <a:r>
              <a:rPr lang="ru-RU" sz="1600" b="1" i="1" cap="none" spc="0" dirty="0" err="1" smtClean="0">
                <a:ln w="1905"/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рим</a:t>
            </a:r>
            <a:r>
              <a:rPr lang="ru-RU" sz="1600" b="1" i="1" cap="none" spc="0" dirty="0" smtClean="0">
                <a:ln w="1905"/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. Копия</a:t>
            </a:r>
            <a:endParaRPr lang="ru-RU" sz="1600" b="1" cap="none" spc="0" dirty="0">
              <a:ln w="1905"/>
              <a:solidFill>
                <a:schemeClr val="tx1">
                  <a:lumMod val="75000"/>
                  <a:lumOff val="2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5816" y="332656"/>
            <a:ext cx="4618856" cy="864096"/>
          </a:xfrm>
        </p:spPr>
        <p:txBody>
          <a:bodyPr>
            <a:normAutofit/>
          </a:bodyPr>
          <a:lstStyle/>
          <a:p>
            <a:r>
              <a:rPr lang="ru-RU" sz="1800" b="1" dirty="0" smtClean="0"/>
              <a:t>Интернет источники:</a:t>
            </a:r>
            <a:endParaRPr lang="ru-RU" sz="1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1560" y="1340768"/>
            <a:ext cx="8229600" cy="3816424"/>
          </a:xfrm>
        </p:spPr>
        <p:txBody>
          <a:bodyPr>
            <a:normAutofit/>
          </a:bodyPr>
          <a:lstStyle/>
          <a:p>
            <a:pPr lvl="0"/>
            <a:r>
              <a:rPr lang="en-US" sz="1600" dirty="0" smtClean="0">
                <a:hlinkClick r:id="rId2"/>
              </a:rPr>
              <a:t>http://sschool8.narod.ru/75_Herakl/01_Uno.htm</a:t>
            </a:r>
            <a:endParaRPr lang="ru-RU" sz="1600" dirty="0" smtClean="0"/>
          </a:p>
          <a:p>
            <a:pPr lvl="0"/>
            <a:r>
              <a:rPr lang="en-US" sz="1600" dirty="0" smtClean="0">
                <a:hlinkClick r:id="rId3"/>
              </a:rPr>
              <a:t>http://myfhology.info/stella-myth/milk-way.html</a:t>
            </a:r>
            <a:endParaRPr lang="ru-RU" sz="1600" dirty="0" smtClean="0"/>
          </a:p>
          <a:p>
            <a:r>
              <a:rPr lang="en-US" sz="1600" dirty="0" smtClean="0">
                <a:hlinkClick r:id="rId4"/>
              </a:rPr>
              <a:t>http://ancientrome.ru/religia/greece/person/heracles.htm</a:t>
            </a:r>
            <a:endParaRPr lang="ru-RU" sz="1600" dirty="0" smtClean="0"/>
          </a:p>
          <a:p>
            <a:r>
              <a:rPr lang="en-US" sz="1600" dirty="0" smtClean="0">
                <a:hlinkClick r:id="rId5"/>
              </a:rPr>
              <a:t>http://world-of-legends.su/grecheskaya/podvigi_gerakla/id854</a:t>
            </a:r>
            <a:endParaRPr lang="ru-RU" sz="1600" dirty="0" smtClean="0"/>
          </a:p>
          <a:p>
            <a:r>
              <a:rPr lang="en-US" sz="1600" dirty="0" smtClean="0">
                <a:hlinkClick r:id="rId6"/>
              </a:rPr>
              <a:t>http://darisa.ru/archives/5637</a:t>
            </a:r>
            <a:endParaRPr lang="ru-RU" sz="1600" dirty="0" smtClean="0"/>
          </a:p>
          <a:p>
            <a:r>
              <a:rPr lang="en-US" sz="1600" dirty="0" smtClean="0">
                <a:hlinkClick r:id="rId7"/>
              </a:rPr>
              <a:t>http://www.itishistory.ru/1i/4_istoria_1.php</a:t>
            </a:r>
            <a:endParaRPr lang="ru-RU" sz="1600" dirty="0" smtClean="0"/>
          </a:p>
          <a:p>
            <a:r>
              <a:rPr lang="en-US" sz="1600" dirty="0" smtClean="0">
                <a:hlinkClick r:id="rId8"/>
              </a:rPr>
              <a:t>http://www.uchportal.ru/load/204-1-0-17347</a:t>
            </a:r>
            <a:endParaRPr lang="ru-RU" sz="1600" dirty="0" smtClean="0"/>
          </a:p>
          <a:p>
            <a:r>
              <a:rPr lang="en-US" sz="1600" dirty="0" smtClean="0">
                <a:hlinkClick r:id="rId9"/>
              </a:rPr>
              <a:t>http://mifolog.ru/mythology/item/f00/s02/e0002486/index.shtml</a:t>
            </a:r>
            <a:endParaRPr lang="ru-RU" sz="1600" dirty="0" smtClean="0"/>
          </a:p>
          <a:p>
            <a:r>
              <a:rPr lang="en-US" sz="1600" dirty="0" smtClean="0">
                <a:hlinkClick r:id="rId10"/>
              </a:rPr>
              <a:t>http://ulenspiegel.od.ua/rozhdenie-i-vospitanie-gerakla</a:t>
            </a:r>
            <a:endParaRPr lang="ru-RU" sz="1600" dirty="0" smtClean="0"/>
          </a:p>
          <a:p>
            <a:r>
              <a:rPr lang="en-US" sz="1600" dirty="0" smtClean="0">
                <a:hlinkClick r:id="rId11"/>
              </a:rPr>
              <a:t>http://dreamworlds.ru/kartinki/23488-syn-zevsa-i-alkmeny.-grecheskijj-gerakl-ili.html</a:t>
            </a:r>
            <a:endParaRPr lang="ru-RU" sz="1600" dirty="0" smtClean="0"/>
          </a:p>
          <a:p>
            <a:r>
              <a:rPr lang="en-US" sz="1600" dirty="0" smtClean="0">
                <a:hlinkClick r:id="rId12"/>
              </a:rPr>
              <a:t>http://www.teremok.in/Mifologija/Mifo_Gresija/gerakl01.htm</a:t>
            </a:r>
            <a:endParaRPr lang="ru-RU" sz="1600" dirty="0" smtClean="0"/>
          </a:p>
          <a:p>
            <a:endParaRPr lang="ru-RU" sz="1800" dirty="0" smtClean="0"/>
          </a:p>
          <a:p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23728" y="2348880"/>
            <a:ext cx="518457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У</a:t>
            </a:r>
            <a:r>
              <a:rPr lang="ru-RU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читель начальных классов </a:t>
            </a:r>
          </a:p>
          <a:p>
            <a:r>
              <a:rPr lang="ru-RU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ГБОУ СОШ № 1959 «Дети мира», г. </a:t>
            </a:r>
            <a:r>
              <a:rPr lang="ru-RU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Москва </a:t>
            </a:r>
          </a:p>
          <a:p>
            <a:r>
              <a:rPr lang="ru-RU" dirty="0" err="1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Черчес</a:t>
            </a:r>
            <a:r>
              <a:rPr lang="ru-RU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  Елена Николаевна</a:t>
            </a:r>
            <a:endParaRPr lang="ru-RU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 txBox="1">
            <a:spLocks/>
          </p:cNvSpPr>
          <p:nvPr/>
        </p:nvSpPr>
        <p:spPr>
          <a:xfrm>
            <a:off x="251520" y="2780928"/>
            <a:ext cx="3096344" cy="374441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В Микенах правил царь 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Электрион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. 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Телебои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 под предводительством сыновей царя 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Птерелая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 похитили у него стада. 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Телебои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 убили сыновей 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Электриона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, когда они хотели отбить похищенное.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pic>
        <p:nvPicPr>
          <p:cNvPr id="54274" name="Picture 2" descr="File:Hellenisticl head of a statue of Zeus NAM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15616" y="620688"/>
            <a:ext cx="1566173" cy="2088231"/>
          </a:xfrm>
          <a:prstGeom prst="rect">
            <a:avLst/>
          </a:prstGeom>
          <a:noFill/>
        </p:spPr>
      </p:pic>
      <p:grpSp>
        <p:nvGrpSpPr>
          <p:cNvPr id="10" name="Группа 9"/>
          <p:cNvGrpSpPr/>
          <p:nvPr/>
        </p:nvGrpSpPr>
        <p:grpSpPr>
          <a:xfrm>
            <a:off x="3347864" y="764704"/>
            <a:ext cx="5544616" cy="5639214"/>
            <a:chOff x="3491880" y="476672"/>
            <a:chExt cx="5328592" cy="5855238"/>
          </a:xfrm>
        </p:grpSpPr>
        <p:pic>
          <p:nvPicPr>
            <p:cNvPr id="38916" name="Picture 4" descr="http://s019.radikal.ru/i621/1205/1b/dee571e68fec.jpg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3491880" y="476672"/>
              <a:ext cx="5319909" cy="5835445"/>
            </a:xfrm>
            <a:prstGeom prst="rect">
              <a:avLst/>
            </a:prstGeom>
            <a:noFill/>
          </p:spPr>
        </p:pic>
        <p:pic>
          <p:nvPicPr>
            <p:cNvPr id="9" name="Picture 4" descr="http://s019.radikal.ru/i621/1205/1b/dee571e68fec.jpg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7524328" y="5925276"/>
              <a:ext cx="1296144" cy="406634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1"/>
          <p:cNvSpPr txBox="1">
            <a:spLocks/>
          </p:cNvSpPr>
          <p:nvPr/>
        </p:nvSpPr>
        <p:spPr>
          <a:xfrm>
            <a:off x="3059832" y="4077072"/>
            <a:ext cx="4824536" cy="1872208"/>
          </a:xfrm>
          <a:prstGeom prst="rect">
            <a:avLst/>
          </a:prstGeom>
        </p:spPr>
        <p:txBody>
          <a:bodyPr/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Царь 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Электрион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 объявил, что отдаст руку своей красавицы-дочери 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Алкмены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 тому, кто вернет ему стада и отомстит за смерть его сыновей. 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" name="Picture 6" descr="http://www.home-edu.ru/user/uatml/00001838/Gotovie/teatr_drevnej_grecii/t0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260648"/>
            <a:ext cx="4176464" cy="2979211"/>
          </a:xfrm>
          <a:prstGeom prst="rect">
            <a:avLst/>
          </a:prstGeom>
          <a:noFill/>
        </p:spPr>
      </p:pic>
      <p:pic>
        <p:nvPicPr>
          <p:cNvPr id="4" name="Picture 2" descr="5394515 original За золотыми яблоками или где шлындал Геракл?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260648"/>
            <a:ext cx="4130031" cy="2952328"/>
          </a:xfrm>
          <a:prstGeom prst="rect">
            <a:avLst/>
          </a:prstGeom>
          <a:noFill/>
        </p:spPr>
      </p:pic>
      <p:pic>
        <p:nvPicPr>
          <p:cNvPr id="37890" name="Picture 2" descr="http://dreamworlds.ru/uploads/posts/2009-06/thumbs/1246270839_0444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63688" y="3356992"/>
            <a:ext cx="1106914" cy="29748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3"/>
          <p:cNvSpPr txBox="1">
            <a:spLocks/>
          </p:cNvSpPr>
          <p:nvPr/>
        </p:nvSpPr>
        <p:spPr>
          <a:xfrm>
            <a:off x="1979712" y="692696"/>
            <a:ext cx="4032448" cy="187220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Герою Амфитриону удалось без боя вернуть стада 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Электриону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.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Амфитрион получил руку 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Алкмены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. 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pic>
        <p:nvPicPr>
          <p:cNvPr id="3" name="Picture 4" descr="Амфитрион. Фреска на стене в Помпее.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392754" y="260648"/>
            <a:ext cx="2479559" cy="3816424"/>
          </a:xfrm>
          <a:prstGeom prst="rect">
            <a:avLst/>
          </a:prstGeom>
          <a:noFill/>
        </p:spPr>
      </p:pic>
      <p:pic>
        <p:nvPicPr>
          <p:cNvPr id="4" name="Picture 2" descr="Алкмена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552" y="260648"/>
            <a:ext cx="1368152" cy="3816424"/>
          </a:xfrm>
          <a:prstGeom prst="rect">
            <a:avLst/>
          </a:prstGeom>
          <a:noFill/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467544" y="4941168"/>
            <a:ext cx="8424936" cy="153955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Во время свадебного пира, в споре Амфитрион убил 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Электриона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, и пришлось ему с женой 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Алкменой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 бежать из Микен. 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Алкмена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 последовала за мужем с условием, что он отомстит сыновьям  царя 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телебоев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  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Птерелая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  за убийство её братьев. 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pic>
        <p:nvPicPr>
          <p:cNvPr id="6" name="Picture 4" descr="Микены, Греция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67744" y="2420888"/>
            <a:ext cx="3960440" cy="24554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http://www.litmir.net/BookBinary/114772/1333244201/i_64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260648"/>
            <a:ext cx="5080884" cy="3528392"/>
          </a:xfrm>
          <a:prstGeom prst="rect">
            <a:avLst/>
          </a:prstGeom>
          <a:noFill/>
        </p:spPr>
      </p:pic>
      <p:sp>
        <p:nvSpPr>
          <p:cNvPr id="3" name="Содержимое 3"/>
          <p:cNvSpPr txBox="1">
            <a:spLocks/>
          </p:cNvSpPr>
          <p:nvPr/>
        </p:nvSpPr>
        <p:spPr>
          <a:xfrm>
            <a:off x="5436096" y="764704"/>
            <a:ext cx="3456384" cy="187220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Прибыв в Фивы, к царю 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Креонту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,  Амфитрион отправился с войском против 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телебоев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.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</p:txBody>
      </p:sp>
      <p:sp>
        <p:nvSpPr>
          <p:cNvPr id="4" name="Содержимое 3"/>
          <p:cNvSpPr txBox="1">
            <a:spLocks/>
          </p:cNvSpPr>
          <p:nvPr/>
        </p:nvSpPr>
        <p:spPr>
          <a:xfrm>
            <a:off x="251520" y="3933056"/>
            <a:ext cx="4824536" cy="252028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В его отсутствие Зевс, плененный красотой 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Алкмены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, явился к ней, приняв образ Амфитриона. Вскоре вернулся и Амфитрион. 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И вот от Зевса и Амфитриона должны были родиться у 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Алкмены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 два сына-близнеца.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pic>
        <p:nvPicPr>
          <p:cNvPr id="51206" name="Picture 6" descr="http://arescronida.files.wordpress.com/2011/05/zeus-alcmena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08104" y="3429000"/>
            <a:ext cx="3384376" cy="28468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 txBox="1">
            <a:spLocks/>
          </p:cNvSpPr>
          <p:nvPr/>
        </p:nvSpPr>
        <p:spPr>
          <a:xfrm>
            <a:off x="395536" y="548680"/>
            <a:ext cx="5194920" cy="136815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В тот день когда должен был родиться великий сын Зевса и </a:t>
            </a:r>
            <a:r>
              <a:rPr kumimoji="0" lang="ru-RU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Алкмены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, собрались боги  на</a:t>
            </a:r>
            <a:r>
              <a:rPr lang="ru-RU" dirty="0" smtClean="0">
                <a:latin typeface="Arial Black" pitchFamily="34" charset="0"/>
              </a:rPr>
              <a:t> 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высоком Олимпе.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</a:p>
        </p:txBody>
      </p:sp>
      <p:sp>
        <p:nvSpPr>
          <p:cNvPr id="3" name="Содержимое 2"/>
          <p:cNvSpPr txBox="1">
            <a:spLocks/>
          </p:cNvSpPr>
          <p:nvPr/>
        </p:nvSpPr>
        <p:spPr>
          <a:xfrm>
            <a:off x="467544" y="1700808"/>
            <a:ext cx="5184576" cy="172819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1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Зевс поклялся в собрании богов, что младенец из его потомков, который родится в этот день, будет властвовать над Микенами и соседними народами. </a:t>
            </a:r>
            <a:endParaRPr kumimoji="0" lang="ru-RU" sz="19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" name="Picture 6" descr="████ ₪₪₪ ЛЕГЕНДЫ И МИФЫ ДРЕВНЕЙ  ГРЕЦИИ ₪₪₪ ███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96136" y="404664"/>
            <a:ext cx="2952329" cy="3355575"/>
          </a:xfrm>
          <a:prstGeom prst="rect">
            <a:avLst/>
          </a:prstGeom>
          <a:noFill/>
        </p:spPr>
      </p:pic>
      <p:pic>
        <p:nvPicPr>
          <p:cNvPr id="5" name="Picture 2" descr="Статуя Геры Барберини. Мрамор. Римская копия по греческому образцу конца V в. до н. э. Рим, Ватиканские музеи.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3356127"/>
            <a:ext cx="2232248" cy="3223367"/>
          </a:xfrm>
          <a:prstGeom prst="rect">
            <a:avLst/>
          </a:prstGeom>
          <a:noFill/>
        </p:spPr>
      </p:pic>
      <p:sp>
        <p:nvSpPr>
          <p:cNvPr id="6" name="Содержимое 3"/>
          <p:cNvSpPr txBox="1">
            <a:spLocks/>
          </p:cNvSpPr>
          <p:nvPr/>
        </p:nvSpPr>
        <p:spPr>
          <a:xfrm>
            <a:off x="2699792" y="4293096"/>
            <a:ext cx="5976664" cy="202420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Жена Зевса, царственная Гера, гневавшаяся, что Зевс взял себе в жены смертную 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Алкмену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, решила хитростью лишить власти над всеми персеидами сына 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Алкмены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 - она уже прежде рождения ненавидела сына Зевса. 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www.erbzine.com/mag13/zeushera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260648"/>
            <a:ext cx="4563504" cy="2952328"/>
          </a:xfrm>
          <a:prstGeom prst="rect">
            <a:avLst/>
          </a:prstGeom>
          <a:noFill/>
        </p:spPr>
      </p:pic>
      <p:sp>
        <p:nvSpPr>
          <p:cNvPr id="3" name="Содержимое 2"/>
          <p:cNvSpPr txBox="1">
            <a:spLocks/>
          </p:cNvSpPr>
          <p:nvPr/>
        </p:nvSpPr>
        <p:spPr>
          <a:xfrm>
            <a:off x="4860032" y="404664"/>
            <a:ext cx="4032448" cy="403244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Скрывая хитрость, Гера попросила Зевса дать великую нерушимую клятву богов, что тот, который родится сегодня первым в роде персеидов, будет повелевать своими родственниками.</a:t>
            </a:r>
            <a:r>
              <a: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Овладела разумом Зевса богиня обмана Ата, и, не подозревая хитрости Геры, громовержец дал нерушимую клятву. 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sp>
        <p:nvSpPr>
          <p:cNvPr id="4" name="Содержимое 3"/>
          <p:cNvSpPr txBox="1">
            <a:spLocks/>
          </p:cNvSpPr>
          <p:nvPr/>
        </p:nvSpPr>
        <p:spPr>
          <a:xfrm>
            <a:off x="3131840" y="4221088"/>
            <a:ext cx="5760640" cy="2160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Тотчас покинула Гера светлый Олимп и на своей золотой колеснице понеслась в Аргос. Там ускорила она рождение сына у богоравной жены персеида 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Сфенела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, и появился на свет в этот день в роде Персея слабый, больной ребенок, сын 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Сфенела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, 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Эврисфей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.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pic>
        <p:nvPicPr>
          <p:cNvPr id="61444" name="Picture 4" descr="http://www.vinex-media.ru/upload/resize_cache/iblock/40a/599_6000_1eed3ee8cc3a24769a4e7e4fa55d14c5c/5bv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9" y="3717032"/>
            <a:ext cx="2952328" cy="21417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838</TotalTime>
  <Words>1512</Words>
  <Application>Microsoft Office PowerPoint</Application>
  <PresentationFormat>Экран (4:3)</PresentationFormat>
  <Paragraphs>86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Начальная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Интернет источники:</vt:lpstr>
      <vt:lpstr>Слайд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ELENA</dc:creator>
  <cp:lastModifiedBy>ELENA</cp:lastModifiedBy>
  <cp:revision>92</cp:revision>
  <dcterms:created xsi:type="dcterms:W3CDTF">2014-02-11T13:29:52Z</dcterms:created>
  <dcterms:modified xsi:type="dcterms:W3CDTF">2015-01-22T19:09:52Z</dcterms:modified>
</cp:coreProperties>
</file>