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BBBE1-E583-4398-925E-C6D22C9883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713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F424B-8B8A-41EA-83C4-57E05740F3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001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56426-F2F2-4DD8-BF54-7E839D6240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0805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627B17-CC35-4D6A-9E05-F85E3A348E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135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51A1B-412A-4F5A-A2FA-B12C935479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532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865C8-76F3-4BC1-91FB-3BE0BF1DE7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0558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38786-11E1-4A17-B5D1-E54F59A0C4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4822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2A3AD-6292-4A77-9D22-A97C6A5B19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295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1DE69-BEF6-4141-AB04-31AD904F40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0741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473E5-D7FA-44CE-A78D-68BA85ED0B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246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FD46E-15CD-4E52-B7C3-BA18902E40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8353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CC9F8A-343E-4790-AE44-157B55334C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424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58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440B645-912A-4BAE-A63C-E1599689919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ru-RU" altLang="ru-RU" sz="4800" b="1">
                <a:solidFill>
                  <a:srgbClr val="006600"/>
                </a:solidFill>
                <a:latin typeface="Arbat" pitchFamily="2" charset="0"/>
              </a:rPr>
              <a:t>Преподобный Сергий Радонежский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1989138"/>
            <a:ext cx="3446462" cy="4248150"/>
          </a:xfrm>
          <a:prstGeom prst="rect">
            <a:avLst/>
          </a:prstGeom>
          <a:noFill/>
          <a:ln w="57150" cmpd="thickThin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006600"/>
                </a:solidFill>
                <a:latin typeface="Arbat" pitchFamily="2" charset="0"/>
              </a:rPr>
              <a:t>Содержание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>
              <a:buFontTx/>
              <a:buAutoNum type="arabicPeriod"/>
            </a:pPr>
            <a:r>
              <a:rPr lang="ru-RU" altLang="ru-RU" sz="1400" b="1"/>
              <a:t>Сергий Радонежский</a:t>
            </a:r>
          </a:p>
          <a:p>
            <a:pPr marL="533400" indent="-533400">
              <a:buFontTx/>
              <a:buAutoNum type="arabicPeriod"/>
            </a:pPr>
            <a:r>
              <a:rPr lang="ru-RU" altLang="ru-RU" sz="1400" b="1"/>
              <a:t>Детские годы</a:t>
            </a:r>
          </a:p>
          <a:p>
            <a:pPr marL="533400" indent="-533400">
              <a:buFontTx/>
              <a:buAutoNum type="arabicPeriod"/>
            </a:pPr>
            <a:r>
              <a:rPr lang="ru-RU" altLang="ru-RU" sz="1400" b="1"/>
              <a:t>Троицкий монастырь. Основание</a:t>
            </a:r>
          </a:p>
          <a:p>
            <a:pPr marL="533400" indent="-533400">
              <a:buFontTx/>
              <a:buAutoNum type="arabicPeriod"/>
            </a:pPr>
            <a:r>
              <a:rPr lang="ru-RU" altLang="ru-RU" sz="1400" b="1"/>
              <a:t>Основание других монастырей</a:t>
            </a:r>
          </a:p>
          <a:p>
            <a:pPr marL="533400" indent="-533400">
              <a:buFontTx/>
              <a:buAutoNum type="arabicPeriod"/>
            </a:pPr>
            <a:r>
              <a:rPr lang="ru-RU" altLang="ru-RU" sz="1400" b="1"/>
              <a:t>Миротворческая деятельность Сергия</a:t>
            </a:r>
          </a:p>
          <a:p>
            <a:pPr marL="533400" indent="-533400">
              <a:buFontTx/>
              <a:buAutoNum type="arabicPeriod"/>
            </a:pPr>
            <a:r>
              <a:rPr lang="ru-RU" altLang="ru-RU" sz="1400" b="1"/>
              <a:t>Чудеса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1600200"/>
            <a:ext cx="3683000" cy="3916363"/>
          </a:xfrm>
        </p:spPr>
        <p:txBody>
          <a:bodyPr/>
          <a:lstStyle/>
          <a:p>
            <a:endParaRPr lang="ru-RU" altLang="ru-RU" sz="280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557338"/>
            <a:ext cx="4138612" cy="4152900"/>
          </a:xfrm>
          <a:prstGeom prst="rect">
            <a:avLst/>
          </a:prstGeom>
          <a:noFill/>
          <a:ln w="57150" cmpd="thickThin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364163" y="5876925"/>
            <a:ext cx="3465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 b="1"/>
              <a:t>М.В. Нестеров Преподобный Сергий Радонежский.</a:t>
            </a:r>
            <a:r>
              <a:rPr lang="ru-RU" alt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006600"/>
                </a:solidFill>
                <a:latin typeface="Arbat" pitchFamily="2" charset="0"/>
              </a:rPr>
              <a:t>Сергий Радонежский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106738" cy="4276725"/>
          </a:xfrm>
        </p:spPr>
        <p:txBody>
          <a:bodyPr/>
          <a:lstStyle/>
          <a:p>
            <a:pPr>
              <a:buFontTx/>
              <a:buNone/>
            </a:pPr>
            <a:endParaRPr lang="ru-RU" altLang="ru-RU" sz="1400"/>
          </a:p>
          <a:p>
            <a:pPr>
              <a:buFontTx/>
              <a:buNone/>
            </a:pPr>
            <a:r>
              <a:rPr lang="ru-RU" altLang="ru-RU" sz="1400" b="1"/>
              <a:t>Земля Русская славится своими святыми. </a:t>
            </a:r>
          </a:p>
          <a:p>
            <a:pPr>
              <a:buFontTx/>
              <a:buNone/>
            </a:pPr>
            <a:endParaRPr lang="ru-RU" altLang="ru-RU" sz="1400" b="1"/>
          </a:p>
          <a:p>
            <a:pPr>
              <a:buFontTx/>
              <a:buNone/>
            </a:pPr>
            <a:r>
              <a:rPr lang="ru-RU" altLang="ru-RU" sz="1400" b="1"/>
              <a:t>Я хочу рассказать о величайшем подвижнике христианской веры, всея Руси чудотворце, основателе Троицкого монастыря под Москвой, преподобном Сергии, игумене Радонежском.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3938" y="1700213"/>
            <a:ext cx="5191125" cy="3573462"/>
          </a:xfrm>
          <a:noFill/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508625" y="5516563"/>
            <a:ext cx="33115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 b="1"/>
              <a:t>Сергей Ефошкин. Преподобный Сергий. По Руси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006600"/>
                </a:solidFill>
                <a:latin typeface="Arbat" pitchFamily="2" charset="0"/>
              </a:rPr>
              <a:t>Детские годы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4038600" cy="4752975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200" b="1"/>
              <a:t>Будущий святой, получивший при рождении имя Варфоломей, родился в селе Варницы (близ Ростова) в семье боярина Кирилла и его жены Марии. </a:t>
            </a:r>
          </a:p>
          <a:p>
            <a:pPr>
              <a:buFontTx/>
              <a:buNone/>
            </a:pPr>
            <a:r>
              <a:rPr lang="ru-RU" altLang="ru-RU" sz="1200" b="1"/>
              <a:t>В возрасте 10 лет юного Варфоломея отдали обучаться грамоте в церковную школу, но Варфоломей существенно отставал в обучении. И тогда случилось событие, о котором сообщают все жизнеописания Сергия. </a:t>
            </a:r>
            <a:endParaRPr lang="en-US" altLang="ru-RU" sz="1200" b="1"/>
          </a:p>
          <a:p>
            <a:pPr>
              <a:buFontTx/>
              <a:buNone/>
            </a:pPr>
            <a:r>
              <a:rPr lang="ru-RU" altLang="ru-RU" sz="1200" b="1"/>
              <a:t>Однажды в поле Варфоломей увидел старца-схимника, который под дубом усердно, со слезами, молился. Варфоломей подошёл и стал вблизи, ожидая, когда тот кончит молитву. Старец, увидев мальчика, обратился к нему: «Что ты ищешь и чего хочешь, чадо?». Мальчик поведал ему своё горе и просил старца молиться, чтобы Бог помог ему одолеть грамоту.  Старец велел съесть ему просфору, сказав: «&lt;…&gt; знай, что отныне Господь дарует тебе хорошее знание грамоты, большее, чем у твоих братьев и сверстников» </a:t>
            </a:r>
          </a:p>
          <a:p>
            <a:pPr>
              <a:buFontTx/>
              <a:buNone/>
            </a:pPr>
            <a:r>
              <a:rPr lang="ru-RU" altLang="ru-RU" sz="1200" b="1"/>
              <a:t>А родителям старец промолвил: Сын ваш будет обителью Святой Троицы и многих приведет вслед за собой к пониманию Божественных заповедей.  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ru-RU" sz="2800"/>
              <a:t> </a:t>
            </a:r>
          </a:p>
          <a:p>
            <a:pPr>
              <a:buFontTx/>
              <a:buNone/>
            </a:pPr>
            <a:endParaRPr lang="ru-RU" altLang="ru-RU" sz="280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628775"/>
            <a:ext cx="2486025" cy="1857375"/>
          </a:xfrm>
          <a:prstGeom prst="rect">
            <a:avLst/>
          </a:prstGeom>
          <a:noFill/>
          <a:ln w="57150" cmpd="thickThin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1628775"/>
            <a:ext cx="1260475" cy="2808288"/>
          </a:xfrm>
          <a:prstGeom prst="rect">
            <a:avLst/>
          </a:prstGeom>
          <a:noFill/>
          <a:ln w="57150" cmpd="thickThin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787900" y="5084763"/>
            <a:ext cx="3856038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000" b="1"/>
              <a:t>Этот рассказ лёг в основу знаменитой картины</a:t>
            </a:r>
          </a:p>
          <a:p>
            <a:r>
              <a:rPr lang="ru-RU" altLang="ru-RU" sz="1000" b="1"/>
              <a:t> «Видение отроку Варфоломею» работы художника Нестерова </a:t>
            </a:r>
          </a:p>
          <a:p>
            <a:endParaRPr lang="ru-RU" altLang="ru-RU" sz="1000" b="1"/>
          </a:p>
          <a:p>
            <a:r>
              <a:rPr lang="ru-RU" altLang="ru-RU" sz="1000" b="1"/>
              <a:t>и памятника работы скульптора Клыкова, установленного в Радонеже </a:t>
            </a:r>
            <a:r>
              <a:rPr lang="ru-RU" altLang="ru-RU" sz="1200"/>
              <a:t> 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 flipV="1">
            <a:off x="5580063" y="3716338"/>
            <a:ext cx="144462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V="1">
            <a:off x="7812088" y="4724400"/>
            <a:ext cx="576262" cy="1009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>
                <a:solidFill>
                  <a:srgbClr val="006600"/>
                </a:solidFill>
                <a:latin typeface="Arbat" pitchFamily="2" charset="0"/>
              </a:rPr>
              <a:t>Троицкий монастырь. Основание</a:t>
            </a:r>
            <a:r>
              <a:rPr lang="ru-RU" altLang="ru-RU" sz="4000" b="1"/>
              <a:t>	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73238"/>
            <a:ext cx="4038600" cy="45259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1200" b="1"/>
              <a:t>1342 год считают датой образования обители (впоследствии Троице-Сергиева лавра); Сергий был её вторым игуменом (первый — Митрофан) и пресвитером (с 1354 года). Запретив просить подаяние, Сергий поставил правилом, чтобы все иноки жили от своего труда, сам подавая им в этом пример.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000"/>
              <a:t> </a:t>
            </a:r>
            <a:r>
              <a:rPr lang="ru-RU" altLang="ru-RU" sz="1200" b="1"/>
              <a:t>Постепенно слава его росла; в обитель стали обращаться все, начиная от крестьян и кончая князьями; многие селились по соседству с нею, жертвовали ей своё имущество. Сначала терпевшая во всем необходимом крайнюю нужду пустынь обратилась в богатый монастырь.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altLang="ru-RU" sz="200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000"/>
              <a:t> 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2492375"/>
            <a:ext cx="3473450" cy="2408238"/>
          </a:xfrm>
          <a:prstGeom prst="rect">
            <a:avLst/>
          </a:prstGeom>
          <a:noFill/>
          <a:ln w="57150" cmpd="thickThin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932363" y="1700213"/>
            <a:ext cx="3455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/>
              <a:t>Монастырь при Сергии Радонежском</a:t>
            </a:r>
            <a:endParaRPr lang="ru-RU" alt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508625" y="5013325"/>
            <a:ext cx="2968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 b="1"/>
              <a:t>Эрнест Лисснер. «Троице-Сергиева лавра»</a:t>
            </a:r>
            <a:r>
              <a:rPr lang="ru-RU" alt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>
                <a:solidFill>
                  <a:srgbClr val="006600"/>
                </a:solidFill>
                <a:latin typeface="Arbat" pitchFamily="2" charset="0"/>
              </a:rPr>
              <a:t>Основание других монастырей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1200" b="1"/>
              <a:t>Кроме Троицкого монастыря преподобный Сергий основал ещё несколько монастырей: Благовещенский монастырь на Киржаче (в котором он жил, уйдя из Троицкого монастыря) Старо-Голутвин   близ Коломны, Высоцкий монастырь, Георгиевский на Клязьме), во все эти обители он поставил настоятелями своих учеников.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ru-RU" sz="2400"/>
              <a:t> </a:t>
            </a:r>
            <a:endParaRPr lang="ru-RU" altLang="ru-RU" sz="240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700213"/>
            <a:ext cx="3721100" cy="2443162"/>
          </a:xfrm>
          <a:prstGeom prst="rect">
            <a:avLst/>
          </a:prstGeom>
          <a:noFill/>
          <a:ln w="57150" cmpd="thickThin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211638" y="4292600"/>
            <a:ext cx="43386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 b="1"/>
              <a:t>Благовещенский монастырь на Киржаче</a:t>
            </a:r>
          </a:p>
          <a:p>
            <a:r>
              <a:rPr lang="ru-RU" altLang="ru-RU" sz="1000" b="1"/>
              <a:t>Сейчас - Свято-Благовещенский Киржачский женский монастырь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>
                <a:solidFill>
                  <a:srgbClr val="006600"/>
                </a:solidFill>
                <a:latin typeface="Arbat" pitchFamily="2" charset="0"/>
              </a:rPr>
              <a:t>Миротворческая деятельность Сергия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750" y="1628775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200" b="1"/>
              <a:t>По словам одного современника, Сергий «тихими и кроткими словами» мог действовать на самые загрубелые и ожесточённые сердца; очень часто примирял враждующих между собой князей, уговаривая их подчиняться великому князю московскому, благодаря чему ко времени Куликовской битвы почти все русские князья признали главенство Дмитрия Донского. </a:t>
            </a:r>
          </a:p>
          <a:p>
            <a:pPr>
              <a:buFontTx/>
              <a:buNone/>
            </a:pPr>
            <a:r>
              <a:rPr lang="ru-RU" altLang="ru-RU" sz="1200" b="1"/>
              <a:t>По версии жития, отправляясь на битву с Мамаем, Дмитрий Донской в сопровождении князей, бояр и воевод поехал к Сергию, чтобы помолиться с ним и получить от него благословение. Благословляя его, Сергий предрёк ему победу и спасение от смерти и отпустил в поход двух своих иноков, Пересвета и Ослябю.</a:t>
            </a:r>
          </a:p>
          <a:p>
            <a:pPr>
              <a:buFontTx/>
              <a:buNone/>
            </a:pPr>
            <a:endParaRPr lang="ru-RU" altLang="ru-RU" sz="1200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779838" y="5734050"/>
            <a:ext cx="4829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altLang="ru-RU" sz="1000" b="1"/>
              <a:t>В. Соковинин. Благословление преподобным Сергием Радонежским Великого князя Дмитрия Донского на брань</a:t>
            </a:r>
            <a:r>
              <a:rPr lang="ru-RU" altLang="ru-RU" sz="1000"/>
              <a:t> </a:t>
            </a:r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700213"/>
            <a:ext cx="2932112" cy="3748087"/>
          </a:xfrm>
          <a:prstGeom prst="rect">
            <a:avLst/>
          </a:prstGeom>
          <a:noFill/>
          <a:ln w="57150" cmpd="thickThin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006600"/>
                </a:solidFill>
                <a:latin typeface="Arbat" pitchFamily="2" charset="0"/>
              </a:rPr>
              <a:t>Чудеса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1600200"/>
            <a:ext cx="3570287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1200" b="1"/>
              <a:t>Согласно житию, Сергий Радонежский совершил множество чудес. Слепые - прозревали, хромые - шли, прокаженные - очищались, глухие - слышали, словом все с верой приходящие к Святому, какими бы ни страдали недугами, получали телесное здоровье и нравственное очищение.  Очень многие видели необычайный пламень, исходящий из руки Преподобного и окружающий eгo огонь. 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200" b="1"/>
              <a:t>Люди шли к нему из разных городов не только для исцеления, а иногда даже для того, чтобы просто увидеть его. Как утверждает житие, однажды он воскресил мальчика, который умер на руках отца, когда он нёс ребёнка к святому для исцеления.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200" b="1"/>
              <a:t>И после своей смерти Сергий Радонежский продолжает совершать чудеса, когда люди с верой просят его о помощи.</a:t>
            </a:r>
            <a:br>
              <a:rPr lang="ru-RU" altLang="ru-RU" sz="1200" b="1"/>
            </a:br>
            <a:r>
              <a:rPr lang="ru-RU" altLang="ru-RU" sz="2400"/>
              <a:t/>
            </a:r>
            <a:br>
              <a:rPr lang="ru-RU" altLang="ru-RU" sz="2400"/>
            </a:br>
            <a:endParaRPr lang="ru-RU" altLang="ru-RU" sz="240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800"/>
              <a:t> </a:t>
            </a: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1557338"/>
            <a:ext cx="4624387" cy="3760787"/>
          </a:xfrm>
          <a:prstGeom prst="rect">
            <a:avLst/>
          </a:prstGeom>
          <a:noFill/>
          <a:ln w="57150" cmpd="thickThin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903663" y="56816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4932363" y="5589588"/>
            <a:ext cx="3883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ru-RU" altLang="ru-RU" sz="1000" b="1"/>
              <a:t>Чикуньчиков С. </a:t>
            </a:r>
          </a:p>
          <a:p>
            <a:pPr algn="r"/>
            <a:r>
              <a:rPr lang="ru-RU" altLang="ru-RU" sz="1000" b="1"/>
              <a:t>Воскрешение отрока преподобным Сергием Радонежским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359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Arbat</vt:lpstr>
      <vt:lpstr>Оформление по умолчанию</vt:lpstr>
      <vt:lpstr>Преподобный Сергий Радонежский</vt:lpstr>
      <vt:lpstr>Содержание</vt:lpstr>
      <vt:lpstr>Сергий Радонежский</vt:lpstr>
      <vt:lpstr>Детские годы</vt:lpstr>
      <vt:lpstr>Троицкий монастырь. Основание </vt:lpstr>
      <vt:lpstr>Основание других монастырей</vt:lpstr>
      <vt:lpstr>Миротворческая деятельность Сергия</vt:lpstr>
      <vt:lpstr>Чудеса</vt:lpstr>
    </vt:vector>
  </TitlesOfParts>
  <Company>WareZ Provider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Преподобный Сергий Радонежский</dc:title>
  <dc:creator>www.PHILka.RU</dc:creator>
  <cp:lastModifiedBy>User</cp:lastModifiedBy>
  <cp:revision>65</cp:revision>
  <dcterms:created xsi:type="dcterms:W3CDTF">2015-01-18T15:46:45Z</dcterms:created>
  <dcterms:modified xsi:type="dcterms:W3CDTF">2015-01-23T13:46:02Z</dcterms:modified>
</cp:coreProperties>
</file>