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5" r:id="rId7"/>
    <p:sldId id="264" r:id="rId8"/>
    <p:sldId id="263" r:id="rId9"/>
    <p:sldId id="267" r:id="rId10"/>
    <p:sldId id="266" r:id="rId11"/>
    <p:sldId id="268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8EDA"/>
    <a:srgbClr val="800000"/>
    <a:srgbClr val="FEFCF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2BE7D-2BF3-4E9C-BBC7-46C1D6C9BC3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4779552"/>
      </p:ext>
    </p:extLst>
  </p:cSld>
  <p:clrMapOvr>
    <a:masterClrMapping/>
  </p:clrMapOvr>
  <p:transition advClick="0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C11D2-7E06-430C-BD06-6C77F9CF6DA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5060769"/>
      </p:ext>
    </p:extLst>
  </p:cSld>
  <p:clrMapOvr>
    <a:masterClrMapping/>
  </p:clrMapOvr>
  <p:transition advClick="0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CB59FC8-32E8-48BE-AEE5-01A574FC0B3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7447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advClick="0">
    <p:cover dir="d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6.png"/><Relationship Id="rId7" Type="http://schemas.openxmlformats.org/officeDocument/2006/relationships/image" Target="../media/image28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gif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jpeg"/><Relationship Id="rId4" Type="http://schemas.openxmlformats.org/officeDocument/2006/relationships/image" Target="../media/image9.png"/><Relationship Id="rId9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gif"/><Relationship Id="rId9" Type="http://schemas.openxmlformats.org/officeDocument/2006/relationships/image" Target="../media/image21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6.png"/><Relationship Id="rId7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3%D0%B3%D0%BE%D0%BB%D0%BE%D0%B2%D0%BD%D1%8B%D0%B9_%D0%BA%D0%BE%D0%B4%D0%B5%D0%BA%D1%81_%D0%A0%D0%BE%D1%81%D1%81%D0%B8%D0%B9%D1%81%D0%BA%D0%BE%D0%B9_%D0%A4%D0%B5%D0%B4%D0%B5%D1%80%D0%B0%D1%86%D0%B8%D0%B8" TargetMode="External"/><Relationship Id="rId3" Type="http://schemas.openxmlformats.org/officeDocument/2006/relationships/image" Target="../media/image16.png"/><Relationship Id="rId7" Type="http://schemas.openxmlformats.org/officeDocument/2006/relationships/image" Target="../media/image23.jpeg"/><Relationship Id="rId12" Type="http://schemas.openxmlformats.org/officeDocument/2006/relationships/hyperlink" Target="https://ru.wikipedia.org/wiki/%D0%9B%D0%B8%D1%88%D0%B5%D0%BD%D0%B8%D0%B5_%D1%81%D0%B2%D0%BE%D0%B1%D0%BE%D0%B4%D1%8B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hyperlink" Target="https://ru.wikipedia.org/wiki/%D0%90%D1%80%D0%B5%D1%81%D1%82_(%D1%83%D0%B3%D0%BE%D0%BB%D0%BE%D0%B2%D0%BD%D0%BE%D0%B5_%D0%BD%D0%B0%D0%BA%D0%B0%D0%B7%D0%B0%D0%BD%D0%B8%D0%B5)" TargetMode="External"/><Relationship Id="rId5" Type="http://schemas.openxmlformats.org/officeDocument/2006/relationships/image" Target="../media/image17.png"/><Relationship Id="rId10" Type="http://schemas.openxmlformats.org/officeDocument/2006/relationships/hyperlink" Target="http://letu.ru/" TargetMode="External"/><Relationship Id="rId4" Type="http://schemas.openxmlformats.org/officeDocument/2006/relationships/image" Target="../media/image3.gif"/><Relationship Id="rId9" Type="http://schemas.openxmlformats.org/officeDocument/2006/relationships/hyperlink" Target="https://ru.wikipedia.org/wiki/%D0%9E%D0%B3%D1%80%D0%B0%D0%BD%D0%B8%D1%87%D0%B5%D0%BD%D0%B8%D0%B5_%D1%81%D0%B2%D0%BE%D0%B1%D0%BE%D0%B4%D1%8B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2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2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64254" flipV="1">
            <a:off x="4787900" y="6092825"/>
            <a:ext cx="576263" cy="5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 rot="21019953">
            <a:off x="2159166" y="3618279"/>
            <a:ext cx="5408086" cy="147105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Государственный флаг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России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 rot="-584000">
            <a:off x="1692275" y="2349500"/>
            <a:ext cx="5327650" cy="10810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 smtClean="0">
                <a:gradFill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cs typeface="Arial" panose="020B0604020202020204" pitchFamily="34" charset="0"/>
              </a:rPr>
              <a:t>ВИКТОРИНА</a:t>
            </a:r>
            <a:endParaRPr lang="ru-RU" sz="3600" kern="10" spc="720" dirty="0">
              <a:gradFill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2055" name="Picture 7" descr="20df76943c2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2987053">
            <a:off x="1065213" y="244475"/>
            <a:ext cx="90646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20df76943c2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21278">
            <a:off x="192088" y="328613"/>
            <a:ext cx="1008062" cy="78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62700" y="5140868"/>
            <a:ext cx="2425700" cy="1348831"/>
          </a:xfrm>
        </p:spPr>
        <p:txBody>
          <a:bodyPr/>
          <a:lstStyle/>
          <a:p>
            <a:r>
              <a:rPr lang="ru-RU" sz="2000" dirty="0" smtClean="0"/>
              <a:t>Зайцева Е. П.</a:t>
            </a:r>
          </a:p>
          <a:p>
            <a:r>
              <a:rPr lang="ru-RU" sz="2000" dirty="0" smtClean="0"/>
              <a:t>МКОУ «СПШ №1» им. Шелаева А. С.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126763025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2010277" y="9436100"/>
            <a:ext cx="2686995" cy="684943"/>
          </a:xfrm>
          <a:blipFill dpi="0" rotWithShape="1">
            <a:blip r:embed="rId2" cstate="print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dirty="0"/>
              <a:t>Текст слайда</a:t>
            </a:r>
          </a:p>
          <a:p>
            <a:endParaRPr lang="ru-RU" dirty="0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title"/>
          </p:nvPr>
        </p:nvSpPr>
        <p:spPr>
          <a:xfrm>
            <a:off x="390116" y="1304824"/>
            <a:ext cx="7993063" cy="1143000"/>
          </a:xfrm>
          <a:blipFill dpi="0" rotWithShape="1">
            <a:blip r:embed="rId3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sz="4000" dirty="0">
                <a:solidFill>
                  <a:srgbClr val="800000"/>
                </a:solidFill>
              </a:rPr>
              <a:t> Что означают цвета флага?</a:t>
            </a:r>
          </a:p>
        </p:txBody>
      </p:sp>
      <p:pic>
        <p:nvPicPr>
          <p:cNvPr id="4100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20df76943c2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20df76943c2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1008063" cy="12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08063" y="2447824"/>
            <a:ext cx="7530456" cy="3323987"/>
          </a:xfrm>
          <a:prstGeom prst="rect">
            <a:avLst/>
          </a:prstGeom>
          <a:gradFill>
            <a:gsLst>
              <a:gs pos="0">
                <a:srgbClr val="DA8EDA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белый цвет означает мир, чистоту, непорочность,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совершенство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 синий - цвет веры и верности, постоянства;</a:t>
            </a:r>
            <a:endParaRPr lang="ru-RU" sz="28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 красный цвет символизирует энергию, силу, кровь, пролитую за Отечество.</a:t>
            </a:r>
            <a:endParaRPr lang="ru-RU" sz="2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603315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2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600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2010277" y="9436100"/>
            <a:ext cx="2686995" cy="684943"/>
          </a:xfrm>
          <a:blipFill dpi="0" rotWithShape="1">
            <a:blip r:embed="rId2" cstate="print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dirty="0"/>
              <a:t>Текст слайда</a:t>
            </a:r>
          </a:p>
          <a:p>
            <a:endParaRPr lang="ru-RU" dirty="0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title"/>
          </p:nvPr>
        </p:nvSpPr>
        <p:spPr>
          <a:xfrm>
            <a:off x="390116" y="1304824"/>
            <a:ext cx="7993063" cy="1143000"/>
          </a:xfrm>
          <a:blipFill dpi="0" rotWithShape="1">
            <a:blip r:embed="rId3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sz="4000" dirty="0" smtClean="0">
                <a:solidFill>
                  <a:srgbClr val="800000"/>
                </a:solidFill>
              </a:rPr>
              <a:t>Найди  флаг России. </a:t>
            </a:r>
            <a:endParaRPr lang="ru-RU" sz="4000" dirty="0">
              <a:solidFill>
                <a:srgbClr val="800000"/>
              </a:solidFill>
            </a:endParaRPr>
          </a:p>
        </p:txBody>
      </p:sp>
      <p:pic>
        <p:nvPicPr>
          <p:cNvPr id="4100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20df76943c2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20df76943c2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1008063" cy="12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ravni-flagi.narod.ru/olderfiles/1/Netherland-little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6261" y="2893803"/>
            <a:ext cx="2244376" cy="1517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национальный флаг Люксембург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0658" y="2893802"/>
            <a:ext cx="2276339" cy="1517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национальный флаг Россия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8506" y="2827795"/>
            <a:ext cx="2375351" cy="158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69040" y="5244761"/>
            <a:ext cx="2482474" cy="523220"/>
          </a:xfrm>
          <a:prstGeom prst="rect">
            <a:avLst/>
          </a:prstGeom>
          <a:gradFill>
            <a:gsLst>
              <a:gs pos="56000">
                <a:srgbClr val="DA8EDA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800000"/>
                </a:solidFill>
              </a:rPr>
              <a:t>Нидерланды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56612" y="4701197"/>
            <a:ext cx="1954502" cy="646331"/>
          </a:xfrm>
          <a:prstGeom prst="rect">
            <a:avLst/>
          </a:prstGeom>
          <a:gradFill>
            <a:gsLst>
              <a:gs pos="56000">
                <a:srgbClr val="00B0F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</a:rPr>
              <a:t>Россия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92474" y="5347528"/>
            <a:ext cx="2355453" cy="523220"/>
          </a:xfrm>
          <a:prstGeom prst="rect">
            <a:avLst/>
          </a:prstGeom>
          <a:gradFill>
            <a:gsLst>
              <a:gs pos="34000">
                <a:srgbClr val="00B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800000"/>
                </a:solidFill>
              </a:rPr>
              <a:t>Люксембург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58381156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2" grpId="0" animBg="1"/>
      <p:bldP spid="6" grpId="0" animBg="1"/>
      <p:bldP spid="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57849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800000"/>
                </a:solidFill>
              </a:rPr>
              <a:t>КОНЕЦ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4" name="Объект 3" descr="http://voenpro.ru/img/images/den-rossiyskogo-flaga-15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1984" r="-1135"/>
          <a:stretch/>
        </p:blipFill>
        <p:spPr bwMode="auto">
          <a:xfrm>
            <a:off x="1235676" y="679623"/>
            <a:ext cx="7216346" cy="3980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005696941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8576" y="1300783"/>
            <a:ext cx="6858000" cy="1319754"/>
          </a:xfrm>
        </p:spPr>
        <p:txBody>
          <a:bodyPr/>
          <a:lstStyle/>
          <a:p>
            <a:r>
              <a:rPr lang="ru-RU" sz="4000" dirty="0" smtClean="0">
                <a:solidFill>
                  <a:srgbClr val="800000"/>
                </a:solidFill>
              </a:rPr>
              <a:t>Как выглядит Государственный флаг России</a:t>
            </a:r>
            <a:endParaRPr lang="ru-RU" sz="4000" dirty="0">
              <a:solidFill>
                <a:srgbClr val="800000"/>
              </a:solidFill>
            </a:endParaRPr>
          </a:p>
        </p:txBody>
      </p:sp>
      <p:pic>
        <p:nvPicPr>
          <p:cNvPr id="4" name="Рисунок 3" descr="http://bibliopskov.ru/img/flag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4488" y="2956188"/>
            <a:ext cx="4973444" cy="2619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97338772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 descr="18968a3ae6d8"/>
          <p:cNvSpPr>
            <a:spLocks noChangeArrowheads="1"/>
          </p:cNvSpPr>
          <p:nvPr/>
        </p:nvSpPr>
        <p:spPr bwMode="auto">
          <a:xfrm>
            <a:off x="4572000" y="2223413"/>
            <a:ext cx="3914078" cy="3883911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ru-RU" sz="2800" dirty="0" smtClean="0"/>
              <a:t>Впервые </a:t>
            </a:r>
            <a:r>
              <a:rPr lang="ru-RU" sz="2800" dirty="0"/>
              <a:t>бело-сине-красный флаг был поднят на первом русском военном корабле "Орел", в царствование отца Петра I Алексея Михайловича. </a:t>
            </a:r>
          </a:p>
        </p:txBody>
      </p:sp>
      <p:sp>
        <p:nvSpPr>
          <p:cNvPr id="3090" name="Rectangle 18" descr="18968a3ae6d8"/>
          <p:cNvSpPr>
            <a:spLocks noGrp="1" noChangeArrowheads="1"/>
          </p:cNvSpPr>
          <p:nvPr>
            <p:ph type="body" idx="1"/>
          </p:nvPr>
        </p:nvSpPr>
        <p:spPr>
          <a:xfrm>
            <a:off x="2089637" y="8554339"/>
            <a:ext cx="1658996" cy="1098959"/>
          </a:xfrm>
          <a:blipFill dpi="0" rotWithShape="1">
            <a:blip r:embed="rId3" cstate="print"/>
            <a:srcRect/>
            <a:stretch>
              <a:fillRect/>
            </a:stretch>
          </a:blipFill>
          <a:ln/>
        </p:spPr>
        <p:txBody>
          <a:bodyPr/>
          <a:lstStyle/>
          <a:p>
            <a:endParaRPr lang="ru-RU" sz="2800" dirty="0"/>
          </a:p>
          <a:p>
            <a:pPr>
              <a:buFontTx/>
              <a:buNone/>
            </a:pPr>
            <a:r>
              <a:rPr lang="ru-RU" sz="2800" dirty="0"/>
              <a:t>Текст слайда</a:t>
            </a:r>
          </a:p>
        </p:txBody>
      </p:sp>
      <p:sp>
        <p:nvSpPr>
          <p:cNvPr id="3089" name="Rectangle 17" descr="18968a3ae6d8"/>
          <p:cNvSpPr>
            <a:spLocks noGrp="1" noChangeArrowheads="1"/>
          </p:cNvSpPr>
          <p:nvPr>
            <p:ph type="title"/>
          </p:nvPr>
        </p:nvSpPr>
        <p:spPr>
          <a:xfrm>
            <a:off x="1187450" y="908050"/>
            <a:ext cx="6923088" cy="1143000"/>
          </a:xfrm>
          <a:blipFill dpi="0" rotWithShape="1">
            <a:blip r:embed="rId4" cstate="print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sz="4000" dirty="0" smtClean="0">
                <a:solidFill>
                  <a:srgbClr val="800000"/>
                </a:solidFill>
              </a:rPr>
              <a:t>Кто первым применил </a:t>
            </a:r>
            <a:r>
              <a:rPr lang="ru-RU" sz="4000" dirty="0" err="1" smtClean="0">
                <a:solidFill>
                  <a:srgbClr val="800000"/>
                </a:solidFill>
              </a:rPr>
              <a:t>триколор</a:t>
            </a:r>
            <a:r>
              <a:rPr lang="ru-RU" sz="4000" dirty="0" smtClean="0">
                <a:solidFill>
                  <a:srgbClr val="800000"/>
                </a:solidFill>
              </a:rPr>
              <a:t> как флаг?</a:t>
            </a:r>
            <a:endParaRPr lang="ru-RU" sz="4000" dirty="0">
              <a:solidFill>
                <a:srgbClr val="800000"/>
              </a:solidFill>
            </a:endParaRPr>
          </a:p>
        </p:txBody>
      </p:sp>
      <p:pic>
        <p:nvPicPr>
          <p:cNvPr id="3077" name="Picture 5" descr="e76aee9fd65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0" y="2205038"/>
            <a:ext cx="4318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e76aee9fd65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6626"/>
          <a:stretch>
            <a:fillRect/>
          </a:stretch>
        </p:blipFill>
        <p:spPr bwMode="auto">
          <a:xfrm>
            <a:off x="1476375" y="765175"/>
            <a:ext cx="4318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e76aee9fd65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205038"/>
            <a:ext cx="4064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 descr="e76aee9fd65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25004"/>
          <a:stretch>
            <a:fillRect/>
          </a:stretch>
        </p:blipFill>
        <p:spPr bwMode="auto">
          <a:xfrm>
            <a:off x="7308850" y="765175"/>
            <a:ext cx="4318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3" name="Picture 21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upload.wikimedia.org/wikipedia/commons/thumb/e/ea/Alexis_I_of_Russia_%281670-1680s%2C_GIM%29.jpg/640px-Alexis_I_of_Russia_%281670-1680s%2C_GIM%29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193925"/>
            <a:ext cx="3112039" cy="3913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943351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" grpId="0" animBg="1"/>
      <p:bldP spid="308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2010277" y="9436100"/>
            <a:ext cx="2686995" cy="684943"/>
          </a:xfrm>
          <a:blipFill dpi="0" rotWithShape="1">
            <a:blip r:embed="rId2" cstate="print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dirty="0"/>
              <a:t>Текст слайда</a:t>
            </a:r>
          </a:p>
          <a:p>
            <a:endParaRPr lang="ru-RU" dirty="0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title"/>
          </p:nvPr>
        </p:nvSpPr>
        <p:spPr>
          <a:xfrm>
            <a:off x="539750" y="765175"/>
            <a:ext cx="7993063" cy="1143000"/>
          </a:xfrm>
          <a:blipFill dpi="0" rotWithShape="1">
            <a:blip r:embed="rId3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sz="4000" dirty="0" smtClean="0">
                <a:solidFill>
                  <a:srgbClr val="800000"/>
                </a:solidFill>
              </a:rPr>
              <a:t>Кто считается законным  </a:t>
            </a:r>
            <a:r>
              <a:rPr lang="ru-RU" sz="4000" dirty="0">
                <a:solidFill>
                  <a:srgbClr val="800000"/>
                </a:solidFill>
              </a:rPr>
              <a:t>отцом </a:t>
            </a:r>
            <a:r>
              <a:rPr lang="ru-RU" sz="4000" dirty="0" err="1" smtClean="0">
                <a:solidFill>
                  <a:srgbClr val="800000"/>
                </a:solidFill>
              </a:rPr>
              <a:t>триколора</a:t>
            </a:r>
            <a:r>
              <a:rPr lang="ru-RU" sz="4000" dirty="0" smtClean="0">
                <a:solidFill>
                  <a:srgbClr val="800000"/>
                </a:solidFill>
              </a:rPr>
              <a:t>? </a:t>
            </a:r>
            <a:endParaRPr lang="ru-RU" sz="4000" dirty="0">
              <a:solidFill>
                <a:srgbClr val="800000"/>
              </a:solidFill>
            </a:endParaRPr>
          </a:p>
        </p:txBody>
      </p:sp>
      <p:pic>
        <p:nvPicPr>
          <p:cNvPr id="4100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20df76943c2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20df76943c2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1008063" cy="12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Петр 1. Парадный портрет Петра 1  Фото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1217" y="3463829"/>
            <a:ext cx="2038120" cy="255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urs-istorii.ru/wp-content/uploads/2012/07/Pavel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57574" y="3424635"/>
            <a:ext cx="2096429" cy="258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Портрет Императора Николая Второго. В.КУЗНЕЦОВ. 19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2240" y="3420271"/>
            <a:ext cx="1998300" cy="259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34556" y="2312127"/>
            <a:ext cx="19479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Пётр 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22057" y="2332059"/>
            <a:ext cx="21014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Павел 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78905" y="2360752"/>
            <a:ext cx="26461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Николай 2</a:t>
            </a:r>
          </a:p>
        </p:txBody>
      </p:sp>
    </p:spTree>
    <p:extLst>
      <p:ext uri="{BB962C8B-B14F-4D97-AF65-F5344CB8AC3E}">
        <p14:creationId xmlns:p14="http://schemas.microsoft.com/office/powerpoint/2010/main" xmlns="" val="767331451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2" grpId="0" animBg="1"/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2010277" y="9436100"/>
            <a:ext cx="2686995" cy="684943"/>
          </a:xfrm>
          <a:blipFill dpi="0" rotWithShape="1">
            <a:blip r:embed="rId2" cstate="print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dirty="0"/>
              <a:t>Текст слайда</a:t>
            </a:r>
          </a:p>
          <a:p>
            <a:endParaRPr lang="ru-RU" dirty="0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title"/>
          </p:nvPr>
        </p:nvSpPr>
        <p:spPr>
          <a:xfrm>
            <a:off x="575468" y="1131830"/>
            <a:ext cx="7993063" cy="1143000"/>
          </a:xfrm>
          <a:blipFill dpi="0" rotWithShape="1">
            <a:blip r:embed="rId3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sz="4000" dirty="0" smtClean="0">
                <a:solidFill>
                  <a:srgbClr val="800000"/>
                </a:solidFill>
              </a:rPr>
              <a:t>Чем отличается Государственный флаг от Президентского штандарта?</a:t>
            </a:r>
            <a:endParaRPr lang="ru-RU" sz="4000" dirty="0">
              <a:solidFill>
                <a:srgbClr val="800000"/>
              </a:solidFill>
            </a:endParaRPr>
          </a:p>
        </p:txBody>
      </p:sp>
      <p:pic>
        <p:nvPicPr>
          <p:cNvPr id="4100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20df76943c2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20df76943c2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1008063" cy="12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https://upload.wikimedia.org/wikipedia/commons/thumb/3/3e/Standart_of_the_President_RF.png/150px-Standart_of_the_President_RF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2976" y="2760183"/>
            <a:ext cx="3229595" cy="3049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bibliopskov.ru/img/flag.gif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434" y="2884193"/>
            <a:ext cx="3802566" cy="27755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5697723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2010277" y="9436100"/>
            <a:ext cx="2686995" cy="684943"/>
          </a:xfrm>
          <a:blipFill dpi="0" rotWithShape="1">
            <a:blip r:embed="rId2" cstate="print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dirty="0"/>
              <a:t>Текст слайда</a:t>
            </a:r>
          </a:p>
          <a:p>
            <a:endParaRPr lang="ru-RU" dirty="0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title"/>
          </p:nvPr>
        </p:nvSpPr>
        <p:spPr>
          <a:xfrm>
            <a:off x="575468" y="1131830"/>
            <a:ext cx="7993063" cy="1143000"/>
          </a:xfrm>
          <a:blipFill dpi="0" rotWithShape="1">
            <a:blip r:embed="rId3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sz="4000" dirty="0" smtClean="0">
                <a:solidFill>
                  <a:srgbClr val="800000"/>
                </a:solidFill>
              </a:rPr>
              <a:t>Когда отмечается </a:t>
            </a:r>
            <a:r>
              <a:rPr lang="ru-RU" sz="4000" dirty="0" smtClean="0">
                <a:solidFill>
                  <a:srgbClr val="FF0000"/>
                </a:solidFill>
              </a:rPr>
              <a:t>День Государственного флага Российской Федерации 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100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20df76943c2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20df76943c2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1008063" cy="12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59651" y="3068638"/>
            <a:ext cx="1784463" cy="707886"/>
          </a:xfrm>
          <a:prstGeom prst="rect">
            <a:avLst/>
          </a:prstGeom>
          <a:gradFill>
            <a:gsLst>
              <a:gs pos="0">
                <a:srgbClr val="DA8EDA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</a:rPr>
              <a:t>1 МАЯ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9653" y="4427410"/>
            <a:ext cx="3422347" cy="707886"/>
          </a:xfrm>
          <a:prstGeom prst="rect">
            <a:avLst/>
          </a:prstGeom>
          <a:gradFill>
            <a:gsLst>
              <a:gs pos="0">
                <a:srgbClr val="DA8EDA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</a:rPr>
              <a:t>23 ФЕВРАЛЯ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81643" y="3149002"/>
            <a:ext cx="3314690" cy="707886"/>
          </a:xfrm>
          <a:prstGeom prst="rect">
            <a:avLst/>
          </a:prstGeom>
          <a:gradFill>
            <a:gsLst>
              <a:gs pos="0">
                <a:srgbClr val="DA8EDA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0070C0"/>
                </a:solidFill>
              </a:rPr>
              <a:t>22 АВГУСТА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18564" y="4396732"/>
            <a:ext cx="2544286" cy="707886"/>
          </a:xfrm>
          <a:prstGeom prst="rect">
            <a:avLst/>
          </a:prstGeom>
          <a:gradFill>
            <a:gsLst>
              <a:gs pos="0">
                <a:srgbClr val="DA8EDA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22 ИЮНЯ</a:t>
            </a:r>
          </a:p>
        </p:txBody>
      </p:sp>
    </p:spTree>
    <p:extLst>
      <p:ext uri="{BB962C8B-B14F-4D97-AF65-F5344CB8AC3E}">
        <p14:creationId xmlns:p14="http://schemas.microsoft.com/office/powerpoint/2010/main" xmlns="" val="2608151056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2010277" y="9436100"/>
            <a:ext cx="2686995" cy="684943"/>
          </a:xfrm>
          <a:blipFill dpi="0" rotWithShape="1">
            <a:blip r:embed="rId2" cstate="print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dirty="0"/>
              <a:t>Текст слайда</a:t>
            </a:r>
          </a:p>
          <a:p>
            <a:endParaRPr lang="ru-RU" dirty="0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title"/>
          </p:nvPr>
        </p:nvSpPr>
        <p:spPr>
          <a:xfrm>
            <a:off x="576262" y="782366"/>
            <a:ext cx="7993063" cy="1143000"/>
          </a:xfrm>
          <a:blipFill dpi="0" rotWithShape="1">
            <a:blip r:embed="rId3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sz="3600" b="1" dirty="0" smtClean="0">
                <a:solidFill>
                  <a:srgbClr val="800000"/>
                </a:solidFill>
              </a:rPr>
              <a:t>Что говорится в законе </a:t>
            </a:r>
            <a:r>
              <a:rPr lang="ru-RU" sz="3600" b="1" dirty="0">
                <a:solidFill>
                  <a:srgbClr val="800000"/>
                </a:solidFill>
              </a:rPr>
              <a:t>о Государственном </a:t>
            </a:r>
            <a:r>
              <a:rPr lang="ru-RU" sz="3600" b="1" dirty="0" smtClean="0">
                <a:solidFill>
                  <a:srgbClr val="800000"/>
                </a:solidFill>
              </a:rPr>
              <a:t>флаге?</a:t>
            </a:r>
            <a:endParaRPr lang="ru-RU" sz="3600" dirty="0">
              <a:solidFill>
                <a:srgbClr val="800000"/>
              </a:solidFill>
            </a:endParaRPr>
          </a:p>
        </p:txBody>
      </p:sp>
      <p:pic>
        <p:nvPicPr>
          <p:cNvPr id="4100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20df76943c2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20df76943c2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1008063" cy="12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://voenpro.ru/img/images/den-rossiyskogo-flaga-1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8063" y="2150076"/>
            <a:ext cx="2933742" cy="37317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252716" y="2370320"/>
            <a:ext cx="4063381" cy="3593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8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b="1" dirty="0" smtClean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Согласно статье329</a:t>
            </a:r>
            <a:r>
              <a:rPr lang="ru-RU" sz="2200" b="1" dirty="0" smtClean="0">
                <a:solidFill>
                  <a:srgbClr val="0B008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 tooltip="Уголовный кодекс Российской Федерации"/>
              </a:rPr>
              <a:t>Уголовного кодекса </a:t>
            </a:r>
            <a:r>
              <a:rPr lang="ru-RU" sz="2200" b="1" dirty="0" err="1" smtClean="0">
                <a:solidFill>
                  <a:srgbClr val="0B008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 tooltip="Уголовный кодекс Российской Федерации"/>
              </a:rPr>
              <a:t>России</a:t>
            </a:r>
            <a:r>
              <a:rPr lang="ru-RU" sz="2200" b="1" dirty="0" err="1" smtClean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«Надругательство</a:t>
            </a:r>
            <a:r>
              <a:rPr lang="ru-RU" sz="2200" b="1" dirty="0" smtClean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 Государственным гербом Российской Федерации или Государственным флагом Российской Федерации», оно карается </a:t>
            </a:r>
            <a:r>
              <a:rPr lang="ru-RU" sz="2200" b="1" dirty="0">
                <a:solidFill>
                  <a:srgbClr val="0B008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 tooltip="Ограничение свободы"/>
              </a:rPr>
              <a:t>ограничением свободы</a:t>
            </a:r>
            <a:r>
              <a:rPr lang="ru-RU" sz="2200" b="1" dirty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на срок до двух </a:t>
            </a:r>
            <a:r>
              <a:rPr lang="ru-RU" sz="2200" b="1" dirty="0">
                <a:solidFill>
                  <a:srgbClr val="0B008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лет</a:t>
            </a:r>
            <a:r>
              <a:rPr lang="ru-RU" sz="2200" b="1" dirty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либо </a:t>
            </a:r>
            <a:r>
              <a:rPr lang="ru-RU" sz="2200" b="1" dirty="0">
                <a:solidFill>
                  <a:srgbClr val="0B008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 tooltip="Арест (уголовное наказание)"/>
              </a:rPr>
              <a:t>арестом</a:t>
            </a:r>
            <a:r>
              <a:rPr lang="ru-RU" sz="2200" b="1" dirty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на срок от трёх до шести месяцев, либо </a:t>
            </a:r>
            <a:r>
              <a:rPr lang="ru-RU" sz="2200" b="1" dirty="0">
                <a:solidFill>
                  <a:srgbClr val="0B008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2" tooltip="Лишение свободы"/>
              </a:rPr>
              <a:t>лишением свободы</a:t>
            </a:r>
            <a:r>
              <a:rPr lang="ru-RU" sz="2200" b="1" dirty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на срок до одного года. </a:t>
            </a:r>
            <a:r>
              <a:rPr lang="ru-RU" sz="2200" b="1" dirty="0" smtClean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200" b="1" dirty="0" err="1" smtClean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пракотике</a:t>
            </a:r>
            <a:r>
              <a:rPr lang="ru-RU" sz="2200" b="1" dirty="0" smtClean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распространён-</a:t>
            </a:r>
            <a:r>
              <a:rPr lang="ru-RU" sz="2200" b="1" dirty="0" err="1" smtClean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ным</a:t>
            </a:r>
            <a:r>
              <a:rPr lang="ru-RU" sz="2200" b="1" dirty="0" smtClean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200" b="1" dirty="0" err="1" smtClean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услвное</a:t>
            </a:r>
            <a:r>
              <a:rPr lang="ru-RU" sz="2200" b="1" dirty="0" smtClean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наказание</a:t>
            </a:r>
            <a:r>
              <a:rPr lang="ru-RU" sz="2000" b="1" baseline="30000" dirty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0062214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2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2010277" y="9436100"/>
            <a:ext cx="2686995" cy="684943"/>
          </a:xfrm>
          <a:blipFill dpi="0" rotWithShape="1">
            <a:blip r:embed="rId2" cstate="print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dirty="0"/>
              <a:t>Текст слайда</a:t>
            </a:r>
          </a:p>
          <a:p>
            <a:endParaRPr lang="ru-RU" dirty="0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title"/>
          </p:nvPr>
        </p:nvSpPr>
        <p:spPr>
          <a:xfrm>
            <a:off x="575468" y="1131830"/>
            <a:ext cx="7993063" cy="1143000"/>
          </a:xfrm>
          <a:blipFill dpi="0" rotWithShape="1">
            <a:blip r:embed="rId3"/>
            <a:srcRect/>
            <a:stretch>
              <a:fillRect/>
            </a:stretch>
          </a:blipFill>
          <a:ln/>
          <a:scene3d>
            <a:camera prst="orthographicFront"/>
            <a:lightRig rig="threePt" dir="t"/>
          </a:scene3d>
          <a:sp3d extrusionH="76200">
            <a:bevelB w="31750"/>
            <a:extrusionClr>
              <a:srgbClr val="800000"/>
            </a:extrusionClr>
          </a:sp3d>
        </p:spPr>
        <p:txBody>
          <a:bodyPr/>
          <a:lstStyle/>
          <a:p>
            <a:r>
              <a:rPr lang="ru-RU" sz="3600" dirty="0" smtClean="0"/>
              <a:t>«Государственный </a:t>
            </a:r>
            <a:r>
              <a:rPr lang="ru-RU" sz="3600" dirty="0"/>
              <a:t>флаг – обязательная визитная карточка каждого государства</a:t>
            </a:r>
            <a:r>
              <a:rPr lang="ru-RU" sz="3600" dirty="0" smtClean="0"/>
              <a:t>.» </a:t>
            </a:r>
            <a:br>
              <a:rPr lang="ru-RU" sz="3600" dirty="0" smtClean="0"/>
            </a:br>
            <a:r>
              <a:rPr lang="ru-RU" sz="2400" dirty="0" smtClean="0">
                <a:solidFill>
                  <a:srgbClr val="800000"/>
                </a:solidFill>
              </a:rPr>
              <a:t>Как вы понимаете эти слова?</a:t>
            </a:r>
            <a:r>
              <a:rPr lang="ru-RU" sz="3600" dirty="0" smtClean="0"/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100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20df76943c2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20df76943c2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1008063" cy="12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На фоне флага Владимир Владимирович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8766" y="2804787"/>
            <a:ext cx="2785461" cy="3183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crr.ru/images/fotogalereya/41/23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7273" y="2804787"/>
            <a:ext cx="3557042" cy="3183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46944141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2" name="Rectangle 16"/>
          <p:cNvSpPr>
            <a:spLocks noGrp="1" noChangeArrowheads="1"/>
          </p:cNvSpPr>
          <p:nvPr>
            <p:ph type="title"/>
          </p:nvPr>
        </p:nvSpPr>
        <p:spPr>
          <a:xfrm>
            <a:off x="575468" y="1131830"/>
            <a:ext cx="7993063" cy="1143000"/>
          </a:xfrm>
          <a:blipFill dpi="0" rotWithShape="1">
            <a:blip r:embed="rId2"/>
            <a:srcRect/>
            <a:stretch>
              <a:fillRect/>
            </a:stretch>
          </a:blipFill>
          <a:ln/>
        </p:spPr>
        <p:txBody>
          <a:bodyPr/>
          <a:lstStyle/>
          <a:p>
            <a:r>
              <a:rPr lang="ru-RU" sz="3600" b="1" dirty="0">
                <a:solidFill>
                  <a:srgbClr val="800000"/>
                </a:solidFill>
              </a:rPr>
              <a:t>Где можно увидеть Государственный флаг России в нашем городе?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100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20df76943c2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20df76943c2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1008063" cy="12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49653" y="4427410"/>
            <a:ext cx="184731" cy="707886"/>
          </a:xfrm>
          <a:prstGeom prst="rect">
            <a:avLst/>
          </a:prstGeom>
          <a:gradFill>
            <a:gsLst>
              <a:gs pos="0">
                <a:srgbClr val="DA8EDA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endParaRPr lang="ru-RU" sz="4000" b="1" i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81643" y="3149002"/>
            <a:ext cx="184731" cy="707886"/>
          </a:xfrm>
          <a:prstGeom prst="rect">
            <a:avLst/>
          </a:prstGeom>
          <a:gradFill>
            <a:gsLst>
              <a:gs pos="0">
                <a:srgbClr val="DA8EDA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endParaRPr lang="ru-RU" sz="4000" b="1" i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18564" y="4396732"/>
            <a:ext cx="184731" cy="707886"/>
          </a:xfrm>
          <a:prstGeom prst="rect">
            <a:avLst/>
          </a:prstGeom>
          <a:gradFill>
            <a:gsLst>
              <a:gs pos="0">
                <a:srgbClr val="DA8EDA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>
            <a:spAutoFit/>
          </a:bodyPr>
          <a:lstStyle/>
          <a:p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15" name="Рисунок 14" descr="I:\фьто\PB18001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8063" y="2619632"/>
            <a:ext cx="3106737" cy="35340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I:\фьто\PB180015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3146" y="2714510"/>
            <a:ext cx="4095385" cy="31673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96325887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2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167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Слайд 1</vt:lpstr>
      <vt:lpstr>Как выглядит Государственный флаг России</vt:lpstr>
      <vt:lpstr>Кто первым применил триколор как флаг?</vt:lpstr>
      <vt:lpstr>Кто считается законным  отцом триколора? </vt:lpstr>
      <vt:lpstr>Чем отличается Государственный флаг от Президентского штандарта?</vt:lpstr>
      <vt:lpstr>Когда отмечается День Государственного флага Российской Федерации </vt:lpstr>
      <vt:lpstr>Что говорится в законе о Государственном флаге?</vt:lpstr>
      <vt:lpstr>«Государственный флаг – обязательная визитная карточка каждого государства.»  Как вы понимаете эти слова? </vt:lpstr>
      <vt:lpstr>Где можно увидеть Государственный флаг России в нашем городе?</vt:lpstr>
      <vt:lpstr> Что означают цвета флага?</vt:lpstr>
      <vt:lpstr>Найди  флаг России. </vt:lpstr>
      <vt:lpstr>КОНЕЦ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Оформление слайда. Планшет.</dc:title>
  <dc:creator>Администратор</dc:creator>
  <dc:description/>
  <cp:lastModifiedBy>User</cp:lastModifiedBy>
  <cp:revision>29</cp:revision>
  <dcterms:created xsi:type="dcterms:W3CDTF">2011-07-01T08:30:08Z</dcterms:created>
  <dcterms:modified xsi:type="dcterms:W3CDTF">2015-01-23T05:36:17Z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Оформление слайда. Планшет.</vt:lpwstr>
  </property>
  <property fmtid="{D5CDD505-2E9C-101B-9397-08002B2CF9AE}" pid="3" name="SlideDescription">
    <vt:lpwstr/>
  </property>
</Properties>
</file>