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56" r:id="rId2"/>
    <p:sldId id="257" r:id="rId3"/>
    <p:sldId id="259" r:id="rId4"/>
    <p:sldId id="261" r:id="rId5"/>
    <p:sldId id="262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0066"/>
    <a:srgbClr val="FFFF00"/>
    <a:srgbClr val="9933FF"/>
    <a:srgbClr val="FF6600"/>
    <a:srgbClr val="FF0000"/>
    <a:srgbClr val="800080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1987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41988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41989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41990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41991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41992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41993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41994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41995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41996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41997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41998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41999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4200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2001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2002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46D06B3-B3B2-4274-B4E0-8362F8074B2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200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200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  <p:transition advTm="15000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C41C85-6381-4031-BE96-B912158B67D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15000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58A506-0F72-47CA-9AC2-E4114AEDB77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15000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CCE9C72-E11B-4C56-B471-1871D9F83E2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15000"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AD9281B-831F-4640-80A6-1A21C0B32D2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15000"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6DCBE2E-D34C-434F-A5C1-CA787DD46EF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15000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68E451D-CB4A-435A-9783-A6284A13936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15000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6BF5D1-FB2B-49FB-8736-BC0526FD90F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15000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26C6BED-848C-49EF-901A-C6F8C3D85E2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15000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4DD229-AEC4-4BBE-B566-41B8AB016C3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15000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6FE0530-1639-4BCF-B5AB-C9FA81BC7E7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15000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D6F43C-0DEE-4FD0-A20B-909EC9F8EB1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15000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07C971-0760-4250-B3A2-38699D4A6C3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15000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A1DA926-CBE8-46A9-8094-77C6416CB8E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15000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C4F42FD8-27EE-48A8-88B4-4CC4E30D1987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4096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4096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40966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40967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40968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40969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40970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40971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40972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40973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4097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097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</p:sldLayoutIdLst>
  <p:transition advTm="15000">
    <p:strips dir="rd"/>
  </p:transition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ПРЕЗЕНТАЦИЯ</a:t>
            </a:r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2484438" y="4365625"/>
            <a:ext cx="6264275" cy="2087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2225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Здоровый образ жизни.</a:t>
            </a:r>
          </a:p>
        </p:txBody>
      </p:sp>
    </p:spTree>
  </p:cSld>
  <p:clrMapOvr>
    <a:masterClrMapping/>
  </p:clrMapOvr>
  <p:transition advTm="3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205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ln w="57150" cap="flat" cmpd="thickThin">
            <a:solidFill>
              <a:schemeClr val="bg2"/>
            </a:solidFill>
            <a:prstDash val="sysDot"/>
          </a:ln>
          <a:effectLst>
            <a:prstShdw prst="shdw18" dist="17961" dir="13500000">
              <a:schemeClr val="bg2">
                <a:gamma/>
                <a:shade val="60000"/>
                <a:invGamma/>
              </a:schemeClr>
            </a:prstShdw>
          </a:effectLst>
        </p:spPr>
        <p:txBody>
          <a:bodyPr/>
          <a:lstStyle/>
          <a:p>
            <a:r>
              <a:rPr lang="ru-RU" sz="4000">
                <a:solidFill>
                  <a:srgbClr val="990000"/>
                </a:solidFill>
              </a:rPr>
              <a:t>Гигиена - путь к здоровому          образу жизни.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accent1">
              <a:alpha val="50000"/>
            </a:schemeClr>
          </a:solidFill>
          <a:ln w="76200" cmpd="tri">
            <a:solidFill>
              <a:schemeClr val="bg2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Гигиена — наука о сохранении и укреплении здоровья. Одним из важнейших отличий человека от животных является то, что человек не только адаптируется к самым разнообразным условиям среды, но и приспосабливает ее к себе, активно ее преобразуя.</a:t>
            </a:r>
          </a:p>
          <a:p>
            <a:pPr>
              <a:lnSpc>
                <a:spcPct val="80000"/>
              </a:lnSpc>
            </a:pPr>
            <a:r>
              <a:rPr lang="ru-RU" sz="2000"/>
              <a:t> Задачи гигиены — создание наиболее благоприятных условий для нормального развития организма, для полного расцвета физических и духовных сил человека, для высокопроизводительного труда. </a:t>
            </a:r>
          </a:p>
          <a:p>
            <a:pPr>
              <a:lnSpc>
                <a:spcPct val="80000"/>
              </a:lnSpc>
            </a:pPr>
            <a:r>
              <a:rPr lang="ru-RU" sz="2000"/>
              <a:t>Для этого необходимо, чтобы неблагоприятные факторы среды своевременно устранялись или же их действие максимально ослаблялось, а полезные факторы использовались с наибольшей полнотой и эффективностью. </a:t>
            </a:r>
          </a:p>
        </p:txBody>
      </p:sp>
    </p:spTree>
  </p:cSld>
  <p:clrMapOvr>
    <a:masterClrMapping/>
  </p:clrMapOvr>
  <p:transition advTm="11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98" decel="100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nimBg="1"/>
      <p:bldP spid="3584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ln w="76200" cmpd="tri">
            <a:solidFill>
              <a:srgbClr val="000066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Важной профилактической мерой против простудных заболеваний является систематическое закаливание организма. К нему лучше всего приступить с детского возраста. Наиболее простой способ закаливания - воздушные ванны. </a:t>
            </a:r>
          </a:p>
          <a:p>
            <a:pPr>
              <a:lnSpc>
                <a:spcPct val="80000"/>
              </a:lnSpc>
            </a:pPr>
            <a:r>
              <a:rPr lang="ru-RU" sz="2400"/>
              <a:t>Большое значение в системе закаливания имеют также водные процедуры. Они укрепляют нервную систему, оказывают благотворное влияние на сердце и сосуды, нормализуя артериальное давление, улучшают обмен веществ.</a:t>
            </a:r>
          </a:p>
          <a:p>
            <a:pPr>
              <a:lnSpc>
                <a:spcPct val="80000"/>
              </a:lnSpc>
            </a:pPr>
            <a:r>
              <a:rPr lang="ru-RU" sz="2400"/>
              <a:t>Полезно как можно больше бывать на свежем воздухе, загорать, купаться. </a:t>
            </a:r>
          </a:p>
          <a:p>
            <a:pPr>
              <a:lnSpc>
                <a:spcPct val="80000"/>
              </a:lnSpc>
            </a:pPr>
            <a:endParaRPr lang="ru-RU" sz="2400"/>
          </a:p>
        </p:txBody>
      </p:sp>
      <p:sp>
        <p:nvSpPr>
          <p:cNvPr id="45061" name="WordArt 5"/>
          <p:cNvSpPr>
            <a:spLocks noChangeArrowheads="1" noChangeShapeType="1" noTextEdit="1"/>
          </p:cNvSpPr>
          <p:nvPr/>
        </p:nvSpPr>
        <p:spPr bwMode="auto">
          <a:xfrm>
            <a:off x="1979613" y="620713"/>
            <a:ext cx="535305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19050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C0C0C0"/>
                </a:solidFill>
                <a:latin typeface="Arial"/>
                <a:cs typeface="Arial"/>
              </a:rPr>
              <a:t>Закаливание.</a:t>
            </a:r>
          </a:p>
        </p:txBody>
      </p:sp>
    </p:spTree>
  </p:cSld>
  <p:clrMapOvr>
    <a:masterClrMapping/>
  </p:clrMapOvr>
  <p:transition advTm="15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5059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5059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5059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nimBg="1"/>
      <p:bldP spid="4506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>
                <a:solidFill>
                  <a:srgbClr val="990000"/>
                </a:solidFill>
              </a:rPr>
              <a:t>Олимпийские чемпионы.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А. Карелин.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3-х кратный чемпион олимпийских игр.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>
                <a:solidFill>
                  <a:srgbClr val="FF9999"/>
                </a:solidFill>
              </a:rPr>
              <a:t>А. Немов.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>
                <a:solidFill>
                  <a:srgbClr val="FF9999"/>
                </a:solidFill>
              </a:rPr>
              <a:t>Многократный чемпион олимпийских игр.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>
                <a:solidFill>
                  <a:srgbClr val="00CC00"/>
                </a:solidFill>
              </a:rPr>
              <a:t>С. Хоркина.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>
                <a:solidFill>
                  <a:srgbClr val="00CC00"/>
                </a:solidFill>
              </a:rPr>
              <a:t>Чемпионка олимпийских игр.</a:t>
            </a:r>
          </a:p>
        </p:txBody>
      </p:sp>
      <p:pic>
        <p:nvPicPr>
          <p:cNvPr id="48135" name="Picture 7" descr="gallery45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6100" y="3068638"/>
            <a:ext cx="2474913" cy="3789362"/>
          </a:xfrm>
          <a:noFill/>
          <a:ln/>
        </p:spPr>
      </p:pic>
      <p:pic>
        <p:nvPicPr>
          <p:cNvPr id="48136" name="Picture 8" descr="gallery37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227763" y="1196975"/>
            <a:ext cx="2916237" cy="1866900"/>
          </a:xfrm>
          <a:noFill/>
          <a:ln/>
        </p:spPr>
      </p:pic>
      <p:pic>
        <p:nvPicPr>
          <p:cNvPr id="48138" name="Picture 10" descr="gallery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8950" y="3048000"/>
            <a:ext cx="2305050" cy="3810000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81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bg/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6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6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6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7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7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7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7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7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8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8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8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9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9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9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9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0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0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0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0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1" grpId="0" uiExpand="1" build="p" animBg="1"/>
      <p:bldP spid="48131" grpI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7" name="WordArt 7"/>
          <p:cNvSpPr>
            <a:spLocks noChangeArrowheads="1" noChangeShapeType="1" noTextEdit="1"/>
          </p:cNvSpPr>
          <p:nvPr/>
        </p:nvSpPr>
        <p:spPr bwMode="auto">
          <a:xfrm>
            <a:off x="457200" y="457200"/>
            <a:ext cx="8229600" cy="13716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gradFill rotWithShape="1">
                  <a:gsLst>
                    <a:gs pos="0">
                      <a:srgbClr val="FF9966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Активный отдых.</a:t>
            </a:r>
          </a:p>
        </p:txBody>
      </p:sp>
      <p:pic>
        <p:nvPicPr>
          <p:cNvPr id="51211" name="Picture 11" descr="83-1024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27538" y="4365625"/>
            <a:ext cx="2305050" cy="2232025"/>
          </a:xfrm>
          <a:noFill/>
          <a:ln/>
        </p:spPr>
      </p:pic>
      <p:sp>
        <p:nvSpPr>
          <p:cNvPr id="51206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395288" y="2060575"/>
            <a:ext cx="4038600" cy="3886200"/>
          </a:xfrm>
          <a:gradFill rotWithShape="1">
            <a:gsLst>
              <a:gs pos="0">
                <a:srgbClr val="FFCC99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/>
              <a:t>   </a:t>
            </a:r>
            <a:r>
              <a:rPr lang="ru-RU" sz="2800">
                <a:solidFill>
                  <a:srgbClr val="990033"/>
                </a:solidFill>
              </a:rPr>
              <a:t> Активный отдых – составная часть здорового образа жизни.</a:t>
            </a:r>
          </a:p>
          <a:p>
            <a:pPr>
              <a:buFont typeface="Wingdings" pitchFamily="2" charset="2"/>
              <a:buNone/>
            </a:pPr>
            <a:r>
              <a:rPr lang="ru-RU" sz="2800">
                <a:solidFill>
                  <a:srgbClr val="990033"/>
                </a:solidFill>
              </a:rPr>
              <a:t>         Включает в себя:</a:t>
            </a:r>
          </a:p>
          <a:p>
            <a:pPr>
              <a:buFont typeface="Wingdings" pitchFamily="2" charset="2"/>
              <a:buNone/>
            </a:pPr>
            <a:r>
              <a:rPr lang="ru-RU" sz="2800">
                <a:solidFill>
                  <a:srgbClr val="990033"/>
                </a:solidFill>
              </a:rPr>
              <a:t>           1.прогулки</a:t>
            </a:r>
          </a:p>
          <a:p>
            <a:pPr>
              <a:buFont typeface="Wingdings" pitchFamily="2" charset="2"/>
              <a:buNone/>
            </a:pPr>
            <a:r>
              <a:rPr lang="ru-RU" sz="2800">
                <a:solidFill>
                  <a:srgbClr val="990033"/>
                </a:solidFill>
              </a:rPr>
              <a:t>           2.туризм</a:t>
            </a:r>
          </a:p>
          <a:p>
            <a:pPr>
              <a:buFont typeface="Wingdings" pitchFamily="2" charset="2"/>
              <a:buNone/>
            </a:pPr>
            <a:r>
              <a:rPr lang="ru-RU" sz="2800">
                <a:solidFill>
                  <a:srgbClr val="990033"/>
                </a:solidFill>
              </a:rPr>
              <a:t>           3.развлечения   </a:t>
            </a:r>
          </a:p>
        </p:txBody>
      </p:sp>
      <p:sp>
        <p:nvSpPr>
          <p:cNvPr id="51208" name="Line 8"/>
          <p:cNvSpPr>
            <a:spLocks noChangeShapeType="1"/>
          </p:cNvSpPr>
          <p:nvPr/>
        </p:nvSpPr>
        <p:spPr bwMode="auto">
          <a:xfrm>
            <a:off x="395288" y="2060575"/>
            <a:ext cx="568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>
            <a:off x="395288" y="2060575"/>
            <a:ext cx="0" cy="3024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51212" name="Picture 12" descr="46-1024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04025" y="2060575"/>
            <a:ext cx="2339975" cy="2232025"/>
          </a:xfrm>
          <a:noFill/>
          <a:ln/>
        </p:spPr>
      </p:pic>
      <p:pic>
        <p:nvPicPr>
          <p:cNvPr id="51215" name="Picture 15" descr="Foto35stU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2060575"/>
            <a:ext cx="2305050" cy="2374900"/>
          </a:xfrm>
          <a:prstGeom prst="rect">
            <a:avLst/>
          </a:prstGeom>
          <a:noFill/>
        </p:spPr>
      </p:pic>
      <p:pic>
        <p:nvPicPr>
          <p:cNvPr id="51217" name="Picture 17" descr="pic000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025" y="4437063"/>
            <a:ext cx="2339975" cy="2133600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20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3" dur="250" autoRev="1" fill="hold"/>
                                        <p:tgtEl>
                                          <p:spTgt spid="51206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4" dur="250" autoRev="1" fill="hold"/>
                                        <p:tgtEl>
                                          <p:spTgt spid="51206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250" autoRev="1" fill="hold"/>
                                        <p:tgtEl>
                                          <p:spTgt spid="51206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autoRev="1" fill="hold"/>
                                        <p:tgtEl>
                                          <p:spTgt spid="51206">
                                            <p:bg/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80" dur="250" autoRev="1" fill="hold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1" dur="250" autoRev="1" fill="hold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250" autoRev="1" fill="hold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250" autoRev="1" fill="hold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87" dur="250" autoRev="1" fill="hold"/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8" dur="250" autoRev="1" fill="hold"/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9" dur="250" autoRev="1" fill="hold"/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250" autoRev="1" fill="hold"/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94" dur="250" autoRev="1" fill="hold"/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5" dur="250" autoRev="1" fill="hold"/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6" dur="250" autoRev="1" fill="hold"/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250" autoRev="1" fill="hold"/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1" dur="250" autoRev="1" fill="hold"/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2" dur="250" autoRev="1" fill="hold"/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250" autoRev="1" fill="hold"/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50" autoRev="1" fill="hold"/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8" dur="250" autoRev="1" fill="hold"/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9" dur="250" autoRev="1" fill="hold"/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0" dur="250" autoRev="1" fill="hold"/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1" dur="250" autoRev="1" fill="hold"/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6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bg/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6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6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3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6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3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3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3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6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4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4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4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4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6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5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5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5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7" grpId="0" animBg="1"/>
      <p:bldP spid="51206" grpId="0" uiExpand="1" build="p" animBg="1"/>
      <p:bldP spid="51206" grpId="1" build="p" animBg="1"/>
      <p:bldP spid="51206" grpId="2" uiExpand="1" build="p" animBg="1"/>
      <p:bldP spid="51208" grpId="0" animBg="1"/>
      <p:bldP spid="512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>
                <a:solidFill>
                  <a:srgbClr val="FF0000"/>
                </a:solidFill>
              </a:rPr>
              <a:t>НЕТ!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/>
              <a:t>Курению.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Алкоголю.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Наркотикам.</a:t>
            </a:r>
          </a:p>
        </p:txBody>
      </p:sp>
      <p:pic>
        <p:nvPicPr>
          <p:cNvPr id="55301" name="Picture 5" descr="pshow4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16338" y="1989138"/>
            <a:ext cx="2125662" cy="2160587"/>
          </a:xfrm>
          <a:noFill/>
          <a:ln/>
        </p:spPr>
      </p:pic>
      <p:sp>
        <p:nvSpPr>
          <p:cNvPr id="55300" name="Line 4"/>
          <p:cNvSpPr>
            <a:spLocks noChangeShapeType="1"/>
          </p:cNvSpPr>
          <p:nvPr/>
        </p:nvSpPr>
        <p:spPr bwMode="auto">
          <a:xfrm>
            <a:off x="2339975" y="1700213"/>
            <a:ext cx="44640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55306" name="Picture 10" descr="0809-36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24075" y="4227513"/>
            <a:ext cx="3719513" cy="2630487"/>
          </a:xfrm>
          <a:noFill/>
          <a:ln/>
        </p:spPr>
      </p:pic>
      <p:pic>
        <p:nvPicPr>
          <p:cNvPr id="55308" name="Picture 12" descr="kon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80100" y="1989138"/>
            <a:ext cx="3263900" cy="4868862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50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6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6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6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7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7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7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7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7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55299" grpId="0" build="p"/>
      <p:bldP spid="5530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>
                <a:solidFill>
                  <a:srgbClr val="800000"/>
                </a:solidFill>
              </a:rPr>
              <a:t>Движение-жизнь.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sz="half" idx="1"/>
          </p:nvPr>
        </p:nvSpPr>
        <p:spPr>
          <a:gradFill rotWithShape="1">
            <a:gsLst>
              <a:gs pos="0">
                <a:schemeClr val="bg1"/>
              </a:gs>
              <a:gs pos="100000">
                <a:srgbClr val="FF99CC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chemeClr val="tx1"/>
            </a:solidFill>
          </a:ln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>
                <a:solidFill>
                  <a:srgbClr val="800000"/>
                </a:solidFill>
              </a:rPr>
              <a:t>      </a:t>
            </a:r>
            <a:endParaRPr lang="ru-RU" i="1">
              <a:solidFill>
                <a:srgbClr val="800000"/>
              </a:solidFill>
            </a:endParaRPr>
          </a:p>
        </p:txBody>
      </p:sp>
      <p:pic>
        <p:nvPicPr>
          <p:cNvPr id="56324" name="Picture 4" descr="020212_ss_kleenex_03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989138"/>
            <a:ext cx="4032250" cy="3887787"/>
          </a:xfrm>
          <a:noFill/>
          <a:ln/>
        </p:spPr>
      </p:pic>
      <p:pic>
        <p:nvPicPr>
          <p:cNvPr id="56329" name="Picture 9" descr="gallery18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1916113"/>
            <a:ext cx="4176713" cy="4033837"/>
          </a:xfrm>
          <a:noFill/>
          <a:ln/>
        </p:spPr>
      </p:pic>
    </p:spTree>
  </p:cSld>
  <p:clrMapOvr>
    <a:masterClrMapping/>
  </p:clrMapOvr>
  <p:transition advTm="15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63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63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632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632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563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563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2000" fill="hold"/>
                                        <p:tgtEl>
                                          <p:spTgt spid="563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>
                <a:solidFill>
                  <a:srgbClr val="003300"/>
                </a:solidFill>
              </a:rPr>
              <a:t>О спорт ты мир.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sz="half" idx="1"/>
          </p:nvPr>
        </p:nvSpPr>
        <p:spPr>
          <a:gradFill rotWithShape="1">
            <a:gsLst>
              <a:gs pos="0">
                <a:srgbClr val="003300"/>
              </a:gs>
              <a:gs pos="100000">
                <a:schemeClr val="folHlink"/>
              </a:gs>
            </a:gsLst>
            <a:path path="rect">
              <a:fillToRect r="100000" b="100000"/>
            </a:path>
          </a:gradFill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/>
              <a:t>   </a:t>
            </a:r>
            <a:endParaRPr lang="ru-RU" sz="2800">
              <a:solidFill>
                <a:srgbClr val="003300"/>
              </a:solidFill>
            </a:endParaRPr>
          </a:p>
        </p:txBody>
      </p:sp>
      <p:pic>
        <p:nvPicPr>
          <p:cNvPr id="57348" name="Picture 4" descr="67-1024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1989138"/>
            <a:ext cx="4356100" cy="3816350"/>
          </a:xfrm>
          <a:noFill/>
          <a:ln/>
        </p:spPr>
      </p:pic>
      <p:pic>
        <p:nvPicPr>
          <p:cNvPr id="57350" name="Picture 6" descr="1946918936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1989138"/>
            <a:ext cx="4465638" cy="3810000"/>
          </a:xfrm>
          <a:noFill/>
          <a:ln/>
        </p:spPr>
      </p:pic>
    </p:spTree>
  </p:cSld>
  <p:clrMapOvr>
    <a:masterClrMapping/>
  </p:clrMapOvr>
  <p:transition advTm="15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747838"/>
          </a:xfrm>
          <a:ln w="76200" cmpd="tri"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ru-RU" sz="6000">
                <a:solidFill>
                  <a:srgbClr val="9900FF"/>
                </a:solidFill>
              </a:rPr>
              <a:t>Быстрее. Выше. Сильнее.</a:t>
            </a:r>
          </a:p>
        </p:txBody>
      </p:sp>
      <p:pic>
        <p:nvPicPr>
          <p:cNvPr id="58383" name="Picture 15" descr="0230_005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07150" y="2349500"/>
            <a:ext cx="2486025" cy="3959225"/>
          </a:xfrm>
          <a:noFill/>
          <a:ln/>
        </p:spPr>
      </p:pic>
      <p:pic>
        <p:nvPicPr>
          <p:cNvPr id="58385" name="Picture 17" descr="020212_ss_kleenex_06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2565400"/>
            <a:ext cx="3097213" cy="3168650"/>
          </a:xfrm>
          <a:noFill/>
          <a:ln/>
        </p:spPr>
      </p:pic>
      <p:pic>
        <p:nvPicPr>
          <p:cNvPr id="58387" name="Picture 19" descr="gallery42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419475" y="2565400"/>
            <a:ext cx="2881313" cy="3240088"/>
          </a:xfrm>
          <a:noFill/>
          <a:ln/>
        </p:spPr>
      </p:pic>
    </p:spTree>
  </p:cSld>
  <p:clrMapOvr>
    <a:masterClrMapping/>
  </p:clrMapOvr>
  <p:transition advTm="15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838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838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8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8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8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8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8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58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animBg="1"/>
    </p:bld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464</TotalTime>
  <Words>258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Wingdings</vt:lpstr>
      <vt:lpstr>Arial Black</vt:lpstr>
      <vt:lpstr>Пиксел</vt:lpstr>
      <vt:lpstr>ПРЕЗЕНТАЦИЯ</vt:lpstr>
      <vt:lpstr>Гигиена - путь к здоровому          образу жизни.</vt:lpstr>
      <vt:lpstr>Слайд 3</vt:lpstr>
      <vt:lpstr>Олимпийские чемпионы.</vt:lpstr>
      <vt:lpstr>Слайд 5</vt:lpstr>
      <vt:lpstr>НЕТ!</vt:lpstr>
      <vt:lpstr>Движение-жизнь.</vt:lpstr>
      <vt:lpstr>О спорт ты мир.</vt:lpstr>
      <vt:lpstr>Быстрее. Выше. Сильнее.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Your User Name</dc:creator>
  <cp:lastModifiedBy>КЕСа</cp:lastModifiedBy>
  <cp:revision>52</cp:revision>
  <dcterms:created xsi:type="dcterms:W3CDTF">2006-12-11T11:09:58Z</dcterms:created>
  <dcterms:modified xsi:type="dcterms:W3CDTF">2015-01-23T16:08:15Z</dcterms:modified>
</cp:coreProperties>
</file>