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1" r:id="rId2"/>
    <p:sldId id="266" r:id="rId3"/>
    <p:sldId id="256" r:id="rId4"/>
    <p:sldId id="257" r:id="rId5"/>
    <p:sldId id="258" r:id="rId6"/>
    <p:sldId id="267" r:id="rId7"/>
    <p:sldId id="259" r:id="rId8"/>
    <p:sldId id="268" r:id="rId9"/>
    <p:sldId id="269" r:id="rId10"/>
    <p:sldId id="260" r:id="rId11"/>
    <p:sldId id="261" r:id="rId12"/>
    <p:sldId id="262" r:id="rId13"/>
    <p:sldId id="263" r:id="rId14"/>
    <p:sldId id="264" r:id="rId15"/>
    <p:sldId id="265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1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D504F14-1523-4F3E-948C-3CEE05DDB514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DC15DBC-90EA-4CDE-9587-9D4E35C5F35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Учёный-языковед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48880"/>
            <a:ext cx="7560840" cy="409426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Comic Sans MS" pitchFamily="66" charset="0"/>
              </a:rPr>
              <a:t>	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Алексей Александрович Шахматов </a:t>
            </a:r>
            <a:r>
              <a:rPr lang="ru-RU" dirty="0" smtClean="0">
                <a:ln>
                  <a:solidFill>
                    <a:srgbClr val="002060"/>
                  </a:solidFill>
                </a:ln>
              </a:rPr>
              <a:t>(1864-1920) – великий русский лингвист, педагог. Им создано около 170 научных трудов, из которых самым значительным является исследование «Синтаксис русского языка». Эта книга состоит из краткого введения и трёх больших разделов: 1) учение о предложении, 2) учение о словосочетании, 3) синтаксис частей речи. В них приводится богатейший языковой материал, анализ которого поражает глубиной проникновения в тайны построения русской речи. </a:t>
            </a:r>
            <a:endParaRPr lang="ru-RU" dirty="0">
              <a:ln>
                <a:solidFill>
                  <a:srgbClr val="002060"/>
                </a:solidFill>
              </a:ln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99392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7" y="394321"/>
            <a:ext cx="1694681" cy="2033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62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17582"/>
            <a:ext cx="7488831" cy="1202485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Составное глагольное сказуемое (СГС)</a:t>
            </a:r>
            <a:endParaRPr lang="ru-RU" sz="3600" b="1" cap="all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627784" y="1988840"/>
            <a:ext cx="640723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24128" y="2005078"/>
            <a:ext cx="360041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Загнутый угол 13"/>
          <p:cNvSpPr/>
          <p:nvPr/>
        </p:nvSpPr>
        <p:spPr>
          <a:xfrm>
            <a:off x="827584" y="2963134"/>
            <a:ext cx="3168352" cy="327417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atin typeface="Comic Sans MS" pitchFamily="66" charset="0"/>
            </a:endParaRPr>
          </a:p>
          <a:p>
            <a:pPr algn="ctr"/>
            <a:r>
              <a:rPr lang="ru-RU" sz="2000" b="1" i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Первая группа вспомогательных слов:</a:t>
            </a:r>
          </a:p>
          <a:p>
            <a:pPr algn="ctr"/>
            <a:r>
              <a:rPr lang="ru-RU" sz="2000" b="1" i="1" dirty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г</a:t>
            </a:r>
            <a:r>
              <a:rPr lang="ru-RU" sz="2000" b="1" i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лаголы со значением начала, конца или продолжения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(начать, перестать, кончить, прекратить, продолжать)</a:t>
            </a:r>
            <a:endParaRPr lang="ru-RU" sz="2000" b="1" dirty="0">
              <a:ln>
                <a:solidFill>
                  <a:srgbClr val="002060"/>
                </a:solidFill>
              </a:ln>
              <a:latin typeface="Comic Sans MS" pitchFamily="66" charset="0"/>
            </a:endParaRPr>
          </a:p>
        </p:txBody>
      </p:sp>
      <p:sp>
        <p:nvSpPr>
          <p:cNvPr id="15" name="Загнутый угол 14"/>
          <p:cNvSpPr/>
          <p:nvPr/>
        </p:nvSpPr>
        <p:spPr>
          <a:xfrm>
            <a:off x="4860032" y="2963134"/>
            <a:ext cx="3384376" cy="327417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Вторая группа вспомогательных слов:</a:t>
            </a:r>
          </a:p>
          <a:p>
            <a:pPr algn="ctr"/>
            <a:r>
              <a:rPr lang="ru-RU" b="1" i="1" dirty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г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лаголы и краткие прилагательные со значением возможности, необходимости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(мочь, смочь, хотеть, желать, рад,  готов, должен, обязан, намерен)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22514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51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7272808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	Вспомогательные слова выражают грамматическое значение сказуемого, а неопределённая фора глагола – его лексическое значение.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Мы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не сможем выступить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 на концерте. Мы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хотели бы участвовать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в соревновании.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	Если вспомогательное слово – краткое прилагательное, то в прошедшем времени оно употребляется только со связкой: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Я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был рад помочь.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Он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готов был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с вами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поспорить.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В настоящем времени связка не употребляется, то есть является нулевой.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Он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готов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с вами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поспорить.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 Я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рад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вам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помочь.</a:t>
            </a:r>
            <a:endParaRPr lang="ru-RU" b="1" i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94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23527" y="2270758"/>
            <a:ext cx="2520280" cy="1535945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Составное глагольное сказуемое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5940151" y="3038731"/>
            <a:ext cx="576064" cy="612068"/>
          </a:xfrm>
          <a:prstGeom prst="mathPlu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25281" y="2654573"/>
            <a:ext cx="2414870" cy="1152130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Вспомогательное слово (слова)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487259" y="2668010"/>
            <a:ext cx="2393167" cy="115212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Инфинитив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2822282" y="3036010"/>
            <a:ext cx="681473" cy="497944"/>
          </a:xfrm>
          <a:prstGeom prst="mathEqua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36368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1502447"/>
            <a:ext cx="1512168" cy="11521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ru-RU" sz="72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1790479"/>
            <a:ext cx="1152128" cy="8640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ru-RU" sz="7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530081"/>
            <a:ext cx="4392488" cy="738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Проверь  себя</a:t>
            </a:r>
            <a:endParaRPr lang="ru-RU" sz="32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923928" y="3820138"/>
            <a:ext cx="0" cy="8329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308304" y="3820138"/>
            <a:ext cx="0" cy="8329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339752" y="4653136"/>
            <a:ext cx="3096344" cy="12961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Грамматическое значение (добавочное лексическое)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3806703"/>
            <a:ext cx="807487" cy="846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ru-RU" sz="72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96136" y="4653136"/>
            <a:ext cx="2664296" cy="12961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Лексическое значение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320" y="3806703"/>
            <a:ext cx="864096" cy="846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ru-RU" sz="7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29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9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9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/>
      <p:bldP spid="3" grpId="0"/>
      <p:bldP spid="15" grpId="0" animBg="1"/>
      <p:bldP spid="16" grpId="0"/>
      <p:bldP spid="1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120248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Какое сказуемое называется составным именным (СИС)?</a:t>
            </a:r>
            <a:endParaRPr lang="ru-RU" sz="3600" b="1" dirty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6"/>
            <a:ext cx="7344816" cy="40460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	Сказуемое, которое состоит из глагола-связки и именной части.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	Глаголы-связки выражают грамматическое значение времени, наклонения и добавочного лексического значения, а именная часть – его основное лексическое.</a:t>
            </a:r>
            <a:endParaRPr lang="ru-RU" sz="2800" b="1" dirty="0">
              <a:ln>
                <a:solidFill>
                  <a:srgbClr val="002060"/>
                </a:solidFill>
              </a:ln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92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Глаголы-связки</a:t>
            </a:r>
            <a:endParaRPr lang="ru-RU" sz="3600" b="1" cap="all" dirty="0">
              <a:ln w="0"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331641" y="980728"/>
            <a:ext cx="2232247" cy="1154083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38100" dist="38100" dir="4800000" sx="98000" sy="98000" rotWithShape="0">
              <a:srgbClr val="000000">
                <a:alpha val="32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Блок-схема: магнитный диск 8"/>
          <p:cNvSpPr/>
          <p:nvPr/>
        </p:nvSpPr>
        <p:spPr>
          <a:xfrm>
            <a:off x="-51264" y="2168578"/>
            <a:ext cx="3056554" cy="465313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Comic Sans MS" pitchFamily="66" charset="0"/>
              </a:rPr>
              <a:t>Быть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выражает только грамматические значения. В настоящем времени глагол-связка не употребляется, то есть нулевая.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Ты был бы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смелым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-условное наклонение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Ты будь с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мелым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-повелительное наклонение.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Ты был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смелым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-прошедшее время</a:t>
            </a:r>
          </a:p>
          <a:p>
            <a:pPr algn="ctr"/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4499994" y="980728"/>
            <a:ext cx="33573" cy="1187850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38100" dist="38100" dir="4800000" sx="98000" sy="98000" rotWithShape="0">
              <a:srgbClr val="000000">
                <a:alpha val="32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Блок-схема: магнитный диск 11"/>
          <p:cNvSpPr/>
          <p:nvPr/>
        </p:nvSpPr>
        <p:spPr>
          <a:xfrm>
            <a:off x="3005290" y="2214690"/>
            <a:ext cx="3056554" cy="4653136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Делаться, стать, становиться, являться, считаться, представляться, казаться, называться менее употребительны:</a:t>
            </a:r>
          </a:p>
          <a:p>
            <a:pPr algn="ctr"/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Дворец казался </a:t>
            </a:r>
            <a:r>
              <a:rPr lang="ru-RU" sz="2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островом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 печальным.</a:t>
            </a:r>
          </a:p>
          <a:p>
            <a:pPr algn="ctr"/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Совсем стал </a:t>
            </a:r>
            <a:r>
              <a:rPr lang="ru-RU" sz="2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белый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дедушка.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364088" y="980728"/>
            <a:ext cx="1661274" cy="1257903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38100" dist="38100" dir="4800000" sx="98000" sy="98000" rotWithShape="0">
              <a:srgbClr val="000000">
                <a:alpha val="32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Блок-схема: магнитный диск 15"/>
          <p:cNvSpPr/>
          <p:nvPr/>
        </p:nvSpPr>
        <p:spPr>
          <a:xfrm>
            <a:off x="6061844" y="2284743"/>
            <a:ext cx="3082156" cy="4536971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Глаголы со значением движения, положения в пространстве: прийти, приехать, вернуться…;сидеть, стоять…</a:t>
            </a:r>
          </a:p>
          <a:p>
            <a:pPr algn="ctr"/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Я сидел </a:t>
            </a:r>
            <a:r>
              <a:rPr lang="ru-RU" sz="2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погруженный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в глубокую задумчивость.</a:t>
            </a:r>
          </a:p>
          <a:p>
            <a:pPr algn="ctr"/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Девушка пришла </a:t>
            </a:r>
            <a:r>
              <a:rPr lang="ru-RU" sz="2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усталая.</a:t>
            </a:r>
            <a:endParaRPr lang="ru-RU" sz="2000" b="1" i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50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1265"/>
            <a:ext cx="6965245" cy="101351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Чем выражена   именная часть   сказуемого?</a:t>
            </a:r>
            <a:endParaRPr lang="ru-RU" sz="2800" b="1" cap="all" dirty="0">
              <a:ln w="0"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075957"/>
              </p:ext>
            </p:extLst>
          </p:nvPr>
        </p:nvGraphicFramePr>
        <p:xfrm>
          <a:off x="139196" y="1377627"/>
          <a:ext cx="8892480" cy="515829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635896"/>
                <a:gridCol w="5256584"/>
              </a:tblGrid>
              <a:tr h="25314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Части речи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Примеры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575013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Он весёлый.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 Он был весёлый.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59929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Он весельчак. Он был весельчак.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520906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Брови его были сдвинуты. 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3330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Два да три будет пять.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3330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Вишнёвый сад теперь </a:t>
                      </a:r>
                      <a:r>
                        <a:rPr lang="ru-RU" sz="2400" b="1" i="1" u="none" dirty="0" smtClean="0">
                          <a:solidFill>
                            <a:srgbClr val="002060"/>
                          </a:solidFill>
                        </a:rPr>
                        <a:t>мой.</a:t>
                      </a:r>
                      <a:endParaRPr lang="ru-RU" sz="2400" b="1" i="1" u="none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85213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Ей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 туфли впору будут</a:t>
                      </a:r>
                      <a:endParaRPr lang="ru-RU" sz="24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l"/>
                      <a:endParaRPr lang="ru-RU" sz="2400" b="1" i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729315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r>
                        <a:rPr lang="ru-RU" sz="2400" b="1" i="1" baseline="0" dirty="0" smtClean="0">
                          <a:solidFill>
                            <a:srgbClr val="002060"/>
                          </a:solidFill>
                        </a:rPr>
                        <a:t> был высокого роста. </a:t>
                      </a:r>
                      <a:endParaRPr lang="ru-RU" sz="2400" b="1" i="1" dirty="0" smtClean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844824"/>
            <a:ext cx="363589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Имя прилагательное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92" y="2677375"/>
            <a:ext cx="363589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Имя существительное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776" y="3161750"/>
            <a:ext cx="309634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Причастие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645" y="3967336"/>
            <a:ext cx="35283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Имя числительное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9196" y="4410147"/>
            <a:ext cx="35283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Местоимение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157192"/>
            <a:ext cx="280831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Наречие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275" y="5949280"/>
            <a:ext cx="338437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Синтаксически неделимое словосочетание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14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817582"/>
            <a:ext cx="7704856" cy="120248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Составьте предложения с данными сказуемыми, укажите вид сказуемых</a:t>
            </a:r>
            <a:endParaRPr lang="ru-RU" sz="32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76872"/>
            <a:ext cx="7488832" cy="38198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Побеждаем.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Будем изучать.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Спели бы.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Стали расспрашивать.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Был невысок.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Мастер на все руки.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Можем подождать.</a:t>
            </a:r>
          </a:p>
          <a:p>
            <a:endParaRPr lang="ru-RU" sz="2800" b="1" dirty="0">
              <a:ln>
                <a:solidFill>
                  <a:srgbClr val="002060"/>
                </a:solidFill>
              </a:ln>
              <a:latin typeface="Comic Sans MS" pitchFamily="66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46" y="-1905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36296" y="2276872"/>
            <a:ext cx="108012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ПГС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2780928"/>
            <a:ext cx="12241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ПГС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44308" y="3284984"/>
            <a:ext cx="9001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ПГС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44308" y="3717032"/>
            <a:ext cx="9721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СГС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44308" y="4293096"/>
            <a:ext cx="9001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СИС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44308" y="4869160"/>
            <a:ext cx="9001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СИС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44308" y="5373216"/>
            <a:ext cx="9001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СГС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1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Как вы думаете?</a:t>
            </a:r>
            <a:endParaRPr lang="ru-RU" sz="32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4518" y="1700808"/>
            <a:ext cx="7319890" cy="4392488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Где главные члены предложения в следующих предложениях:</a:t>
            </a:r>
          </a:p>
          <a:p>
            <a:pPr marL="0" indent="0" algn="just">
              <a:buNone/>
            </a:pPr>
            <a:r>
              <a:rPr lang="ru-RU" sz="3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До Львова </a:t>
            </a:r>
          </a:p>
          <a:p>
            <a:pPr marL="0" indent="0" algn="just">
              <a:buNone/>
            </a:pPr>
            <a:r>
              <a:rPr lang="ru-RU" sz="3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	</a:t>
            </a:r>
          </a:p>
          <a:p>
            <a:pPr marL="0" indent="0" algn="just">
              <a:buNone/>
            </a:pPr>
            <a:r>
              <a:rPr lang="ru-RU" sz="3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Охотница была до цветов, как девчонка.</a:t>
            </a:r>
          </a:p>
          <a:p>
            <a:pPr marL="0" indent="0" algn="just">
              <a:buNone/>
            </a:pPr>
            <a:r>
              <a:rPr lang="ru-RU" sz="3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	Тут похрабрей тебя есть, и те без толку башкой в огонь не лезут.</a:t>
            </a:r>
            <a:endParaRPr lang="ru-RU" sz="3000" b="1" i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18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2492896"/>
            <a:ext cx="5286137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i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о</a:t>
            </a:r>
            <a:r>
              <a:rPr lang="ru-RU" sz="30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коло ста  километров.</a:t>
            </a:r>
            <a:endParaRPr lang="ru-RU" sz="3000" b="1" i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059832" y="3339124"/>
            <a:ext cx="4608512" cy="0"/>
          </a:xfrm>
          <a:prstGeom prst="line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24518" y="4149080"/>
            <a:ext cx="343145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24518" y="4293096"/>
            <a:ext cx="343145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077021" y="3212976"/>
            <a:ext cx="4608512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43808" y="5229200"/>
            <a:ext cx="19442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84168" y="5229200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843808" y="5373216"/>
            <a:ext cx="19442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084168" y="5373216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059832" y="5661248"/>
            <a:ext cx="46085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059832" y="5805264"/>
            <a:ext cx="46085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79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Как вы думаете?</a:t>
            </a:r>
            <a:endParaRPr lang="ru-RU" sz="32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7254" y="1556792"/>
            <a:ext cx="7317154" cy="4166277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Чем интересно в смысле выражения сказуемого предложение:</a:t>
            </a:r>
          </a:p>
          <a:p>
            <a:pPr marL="0" indent="0" algn="just">
              <a:buNone/>
            </a:pPr>
            <a:endParaRPr lang="ru-RU" sz="3200" b="1" i="1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  <a:p>
            <a:pPr marL="0" indent="0" algn="just">
              <a:buNone/>
            </a:pP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Я стал на первую попавшуюся </a:t>
            </a:r>
          </a:p>
          <a:p>
            <a:pPr marL="0" indent="0" algn="just">
              <a:buNone/>
            </a:pPr>
            <a:endParaRPr lang="ru-RU" sz="3200" b="1" i="1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  <a:p>
            <a:pPr marL="0" indent="0" algn="just">
              <a:buNone/>
            </a:pP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валежину и стал переобуваться.</a:t>
            </a:r>
            <a:endParaRPr lang="ru-RU" sz="3200" b="1" i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53" y="36368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2780928"/>
            <a:ext cx="100811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ПГС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89633" y="4041068"/>
            <a:ext cx="93610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СГС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475656" y="3645024"/>
            <a:ext cx="10081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475656" y="3789040"/>
            <a:ext cx="10081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63888" y="4797152"/>
            <a:ext cx="38884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63888" y="4941168"/>
            <a:ext cx="38884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78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79208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Проверь себя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7488832" cy="460851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1. Выберите ошибочное продолжение предложения: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 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Сказуемое может обозначать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А) действие, производимое предметом;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Б) свойство, характеристку предмета;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В) состояние предмета;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Г) предмет, о котором говорится в предложении.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40" y="22514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1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latin typeface="Comic Sans MS" pitchFamily="66" charset="0"/>
              </a:rPr>
              <a:t>На чём держится предложение?</a:t>
            </a:r>
            <a:endParaRPr lang="ru-RU" b="1" dirty="0">
              <a:ln>
                <a:solidFill>
                  <a:srgbClr val="C00000"/>
                </a:solidFill>
              </a:ln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6810" y="2132856"/>
            <a:ext cx="7128792" cy="261474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</a:rPr>
              <a:t>	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Всё предложение, как на опорах, держится на подлежащем и сказуемом.</a:t>
            </a:r>
            <a:endParaRPr lang="ru-RU" sz="3600" b="1" dirty="0">
              <a:ln>
                <a:solidFill>
                  <a:srgbClr val="002060"/>
                </a:solidFill>
              </a:ln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318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3822700"/>
            <a:ext cx="8802687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05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965245" cy="8832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Проверь  себя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7488832" cy="4680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2. Какого типа сказуемого не существует?</a:t>
            </a:r>
          </a:p>
          <a:p>
            <a:pPr marL="0" indent="0" algn="just">
              <a:buNone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А) простого глагольного;</a:t>
            </a:r>
          </a:p>
          <a:p>
            <a:pPr marL="0" indent="0" algn="just">
              <a:buNone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Б) простого именного;</a:t>
            </a:r>
          </a:p>
          <a:p>
            <a:pPr marL="0" indent="0" algn="just">
              <a:buNone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В) составного глагольного;</a:t>
            </a:r>
          </a:p>
          <a:p>
            <a:pPr marL="0" indent="0" algn="just">
              <a:buNone/>
            </a:pP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Г) составного именного.</a:t>
            </a:r>
            <a:endParaRPr lang="ru-RU" sz="32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38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20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8112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Проверь себя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272808" cy="46085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3. Укажите тип сказуемого в предложении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	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Родившаяся полтысячи лет назад книга и старше и мудрее молодой музы телевидения.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А) простое глагольное;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Б) составное глагольное;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В) составное именное;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Г) нет сказуемого.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16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8112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Проверь себя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272808" cy="43924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4. Укажите сказуемое, в котором сказуемое подчёркнуто верно: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А)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Человечество </a:t>
            </a:r>
            <a:r>
              <a:rPr lang="ru-RU" sz="28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начинает читать меньше.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Б)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Тенденция насыщения рынка книгами </a:t>
            </a:r>
            <a:r>
              <a:rPr lang="ru-RU" sz="28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неизбежна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В)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Цветы </a:t>
            </a:r>
            <a:r>
              <a:rPr lang="ru-RU" sz="28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чудились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мне тогда живыми существами.</a:t>
            </a:r>
          </a:p>
          <a:p>
            <a:pPr marL="0" indent="0" algn="just">
              <a:buNone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Г)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Хорошие книги </a:t>
            </a:r>
            <a:r>
              <a:rPr lang="ru-RU" sz="28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остаются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 памяти навсегда.</a:t>
            </a:r>
            <a:endParaRPr lang="ru-RU" sz="28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2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965245" cy="45117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Проверь себя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Comic Sans MS" pitchFamily="66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838670"/>
              </p:ext>
            </p:extLst>
          </p:nvPr>
        </p:nvGraphicFramePr>
        <p:xfrm>
          <a:off x="197259" y="1556792"/>
          <a:ext cx="8767229" cy="44805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950805"/>
                <a:gridCol w="3816424"/>
              </a:tblGrid>
              <a:tr h="424847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А. У книги, безусловно, есть множество достоинств.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Б. Не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красна сказка письмом, а красна вымыслом.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В. Смею ли смеяться?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Г. Дело это обстояло именно так.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Д. Никто меня не хотел понять.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Е. Ей было тогда двадцать три года.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>
                          <a:latin typeface="Comic Sans MS" pitchFamily="66" charset="0"/>
                        </a:rPr>
                        <a:t>Простое глагольное сказуемое.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>
                          <a:latin typeface="Comic Sans MS" pitchFamily="66" charset="0"/>
                        </a:rPr>
                        <a:t> Составное</a:t>
                      </a:r>
                      <a:r>
                        <a:rPr lang="ru-RU" sz="2400" baseline="0" dirty="0" smtClean="0">
                          <a:latin typeface="Comic Sans MS" pitchFamily="66" charset="0"/>
                        </a:rPr>
                        <a:t> глагольное сказуемое.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 smtClean="0">
                          <a:latin typeface="Comic Sans MS" pitchFamily="66" charset="0"/>
                        </a:rPr>
                        <a:t>Составное именное сказуемое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692696"/>
            <a:ext cx="90364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5. Укажите вариант ответа, в котором правильно соединены предложения и тип сказуемого в них.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5752" y="4437112"/>
            <a:ext cx="4550180" cy="17535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arenR"/>
            </a:pPr>
            <a:r>
              <a:rPr lang="ru-RU" sz="2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А1, Б2, В1, Г3, Д2, Е3</a:t>
            </a:r>
          </a:p>
          <a:p>
            <a:pPr marL="342900" indent="-342900" algn="ctr">
              <a:buAutoNum type="arabicParenR"/>
            </a:pPr>
            <a:r>
              <a:rPr lang="ru-RU" sz="2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А3, Б3, В3, Г1, Д2, Е1</a:t>
            </a:r>
          </a:p>
          <a:p>
            <a:pPr marL="342900" indent="-342900" algn="ctr">
              <a:buAutoNum type="arabicParenR"/>
            </a:pPr>
            <a:r>
              <a:rPr lang="ru-RU" sz="2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А1, Б1, В2, Г4, Д1, Е2</a:t>
            </a:r>
          </a:p>
          <a:p>
            <a:pPr marL="342900" indent="-342900" algn="ctr">
              <a:buAutoNum type="arabicParenR"/>
            </a:pPr>
            <a:r>
              <a:rPr lang="ru-RU" sz="2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А1, Б3, В2, Г1, Д2, Е1</a:t>
            </a:r>
          </a:p>
          <a:p>
            <a:pPr marL="342900" indent="-342900" algn="ctr">
              <a:buAutoNum type="arabicParenR"/>
            </a:pPr>
            <a:endParaRPr lang="ru-RU" sz="2200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60614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15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41440" cy="1442674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Надеюсь, что вы это надолго запомните</a:t>
            </a:r>
            <a:endParaRPr lang="ru-RU" b="1" cap="all" dirty="0">
              <a:ln w="9000" cmpd="sng">
                <a:solidFill>
                  <a:srgbClr val="C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060849"/>
            <a:ext cx="7344816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sz="5400" b="1" dirty="0">
              <a:ln w="19050">
                <a:solidFill>
                  <a:srgbClr val="C00000"/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6" name="Picture 2" descr="C:\Users\User\Desktop\Картинки\Clipart\Clipart\книги\971027LEARN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861048"/>
            <a:ext cx="410445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1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60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451178"/>
          </a:xfrm>
        </p:spPr>
        <p:txBody>
          <a:bodyPr>
            <a:noAutofit/>
          </a:bodyPr>
          <a:lstStyle/>
          <a:p>
            <a:r>
              <a:rPr lang="ru-RU" sz="3600" b="1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Источники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68760"/>
            <a:ext cx="7488832" cy="4824536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В.В.Бабайцева, Л.Д.Чеснокова. Русский язык. Теория, 5-9. – М.: «Просвещение», 2008.</a:t>
            </a:r>
          </a:p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А.Т.Арсирий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 Материалы по занимательной грамматике русского языка. Часть 2. – М.: «Просвещение», 1967.</a:t>
            </a:r>
          </a:p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Н.А.Сенина, С.В.Гармаш, С.А.Диденко и др. Русский язык. Тематические тесты. 8-й класс. – Легион. Ростов-на-Дону. 2011.   </a:t>
            </a:r>
          </a:p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ru.wikipedia.org›wiki/Член_предложения</a:t>
            </a:r>
          </a:p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dic.academic.ru›dic.nsf/bse/150487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26654" y="6449537"/>
            <a:ext cx="2751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Галина Федоровская</a:t>
            </a:r>
          </a:p>
        </p:txBody>
      </p:sp>
    </p:spTree>
    <p:extLst>
      <p:ext uri="{BB962C8B-B14F-4D97-AF65-F5344CB8AC3E}">
        <p14:creationId xmlns:p14="http://schemas.microsoft.com/office/powerpoint/2010/main" val="181753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0825" y="1412776"/>
            <a:ext cx="6840760" cy="18002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Сказуемое </a:t>
            </a:r>
            <a:endParaRPr lang="ru-RU" sz="6600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8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635896" y="4437112"/>
            <a:ext cx="4536504" cy="1440160"/>
          </a:xfrm>
        </p:spPr>
        <p:txBody>
          <a:bodyPr>
            <a:normAutofit fontScale="70000" lnSpcReduction="2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Автор:Федоровская галина,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уч-ца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9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класса МКОУ «Подъеланская СОШ»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Руководитель: Мойсеева Е.И., учитель русского языка и литературы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" y="116632"/>
            <a:ext cx="8809037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" y="3947790"/>
            <a:ext cx="3335337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54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04856" cy="1327371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Что такое Сказуемое?</a:t>
            </a:r>
            <a:r>
              <a:rPr lang="ru-RU" sz="4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endParaRPr lang="ru-RU" sz="48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88840"/>
            <a:ext cx="7488832" cy="41764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	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Главный член предложения, который зависит только от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подлежащего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и обозначает его признак или действие. Отвечает на вопросы </a:t>
            </a:r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что делает предмет? что с ним происходит? каков он? что он такое?...</a:t>
            </a:r>
            <a:endParaRPr lang="ru-RU" sz="28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14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17583"/>
            <a:ext cx="6728628" cy="595194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Что делает предмет?</a:t>
            </a:r>
            <a:endParaRPr lang="ru-RU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7488832" cy="23042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Деревья в саду </a:t>
            </a:r>
            <a:r>
              <a:rPr lang="ru-RU" sz="36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желтеют</a:t>
            </a:r>
            <a:r>
              <a:rPr lang="ru-RU" sz="36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 </a:t>
            </a:r>
          </a:p>
          <a:p>
            <a:pPr marL="0" indent="0" algn="ctr">
              <a:buNone/>
            </a:pPr>
            <a:r>
              <a:rPr lang="ru-RU" sz="36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Принеси</a:t>
            </a:r>
            <a:r>
              <a:rPr lang="ru-RU" sz="36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мне книгу.</a:t>
            </a:r>
          </a:p>
          <a:p>
            <a:pPr marL="0" indent="0" algn="ctr">
              <a:buNone/>
            </a:pPr>
            <a:r>
              <a:rPr lang="ru-RU" sz="36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У них </a:t>
            </a:r>
            <a:r>
              <a:rPr lang="ru-RU" sz="36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был</a:t>
            </a:r>
            <a:r>
              <a:rPr lang="ru-RU" sz="36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праздник.</a:t>
            </a:r>
          </a:p>
          <a:p>
            <a:pPr marL="0" indent="0" algn="ctr">
              <a:buNone/>
            </a:pPr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!!!</a:t>
            </a:r>
            <a:r>
              <a:rPr lang="ru-RU" sz="36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 Ещё я долго </a:t>
            </a:r>
            <a:r>
              <a:rPr lang="ru-RU" sz="36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буду петь</a:t>
            </a:r>
            <a:r>
              <a:rPr lang="ru-RU" sz="36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  <a:hlinkClick r:id="rId2" action="ppaction://hlinksldjump"/>
              </a:rPr>
              <a:t>.</a:t>
            </a: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  <a:hlinkClick r:id="rId2" action="ppaction://hlinksldjump"/>
              </a:rPr>
              <a:t>(см. слайд 9)</a:t>
            </a:r>
            <a:endParaRPr lang="ru-RU" sz="36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0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149080"/>
            <a:ext cx="7704856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	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Сказуемое выражается глаголом в форме какого-либо наклонения (лексическое и грамматическое значения выражаются одним словом).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60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817582"/>
            <a:ext cx="7560840" cy="120248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Какой он (предмет)? Кто он такой? Что такое предмет? Каков он?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676" y="2119256"/>
            <a:ext cx="7288732" cy="4046047"/>
          </a:xfrm>
        </p:spPr>
        <p:txBody>
          <a:bodyPr/>
          <a:lstStyle/>
          <a:p>
            <a:pPr marL="0" indent="0">
              <a:buNone/>
            </a:pP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Вскоре он </a:t>
            </a:r>
            <a:r>
              <a:rPr lang="ru-RU" sz="32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начал играть 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на гитаре.</a:t>
            </a:r>
          </a:p>
          <a:p>
            <a:pPr marL="0" indent="0">
              <a:buNone/>
            </a:pPr>
            <a:endParaRPr lang="ru-RU" sz="3200" b="1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Сегодня ночь </a:t>
            </a:r>
            <a:r>
              <a:rPr lang="ru-RU" sz="32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прекрасная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Мой отец – </a:t>
            </a:r>
            <a:r>
              <a:rPr lang="ru-RU" sz="32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врач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Дважды два – </a:t>
            </a:r>
            <a:r>
              <a:rPr lang="ru-RU" sz="32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четыре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Все уроки </a:t>
            </a:r>
            <a:r>
              <a:rPr lang="ru-RU" sz="3200" b="1" i="1" u="dbl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выучены</a:t>
            </a:r>
            <a:r>
              <a:rPr lang="ru-RU" sz="32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8659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86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48680"/>
            <a:ext cx="4536504" cy="93610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u="dbl" cap="all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Сказуемое</a:t>
            </a:r>
            <a:endParaRPr lang="ru-RU" sz="3600" b="1" u="dbl" cap="all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508104" y="2020134"/>
            <a:ext cx="2736305" cy="5851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300" b="1" dirty="0" smtClean="0">
                <a:solidFill>
                  <a:srgbClr val="0070C0"/>
                </a:solidFill>
                <a:latin typeface="Comic Sans MS" pitchFamily="66" charset="0"/>
              </a:rPr>
              <a:t>Составное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1786924">
            <a:off x="3102686" y="1263948"/>
            <a:ext cx="424509" cy="1010058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19980367">
            <a:off x="5128031" y="1282145"/>
            <a:ext cx="481032" cy="936555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187624" y="3083371"/>
            <a:ext cx="2592289" cy="33259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Comic Sans MS" pitchFamily="66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187624" y="3055923"/>
            <a:ext cx="2592289" cy="33259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-1" y="2605326"/>
            <a:ext cx="4941685" cy="4012583"/>
          </a:xfrm>
          <a:prstGeom prst="vertic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Лексическое и грамматическое значение выражены одним словом. Может быть только глагольным. Оно выражается самостоятельным глаголом в форме одного из наклонений: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Уже </a:t>
            </a:r>
            <a:r>
              <a:rPr lang="ru-RU" sz="2000" b="1" i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проснулись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певчие птицы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809" y="1988694"/>
            <a:ext cx="3644123" cy="64807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Comic Sans MS" pitchFamily="66" charset="0"/>
              </a:rPr>
              <a:t>Простое (ПГС)</a:t>
            </a:r>
            <a:endParaRPr lang="ru-RU" sz="4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4427984" y="2605325"/>
            <a:ext cx="4716016" cy="4012583"/>
          </a:xfrm>
          <a:prstGeom prst="vertic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Сказуемое, которое состоит из основной части  и вспомогательной. Основная часть выражает лексическое значение сказуемого, вспомогательная – грамматическое значение и добавочное лексическое: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Comic Sans MS" pitchFamily="66" charset="0"/>
              </a:rPr>
              <a:t>Мой отец – врач.  Вскоре он  начал играть на гитаре. 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30" y="8659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57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60840" cy="120248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Глаголами в каких формах выражено простое глагольное сказуемое?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7488832" cy="2232248"/>
          </a:xfrm>
        </p:spPr>
        <p:txBody>
          <a:bodyPr/>
          <a:lstStyle/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Ум </a:t>
            </a:r>
            <a:r>
              <a:rPr lang="ru-RU" sz="2800" b="1" u="dbl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не замещает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знания.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Непосеянные зёрна </a:t>
            </a:r>
            <a:r>
              <a:rPr lang="ru-RU" sz="2800" b="1" u="dbl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не взойдут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.</a:t>
            </a:r>
          </a:p>
          <a:p>
            <a:r>
              <a:rPr lang="ru-RU" sz="2800" b="1" u="dbl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Намажьте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 хлеб маслом.</a:t>
            </a:r>
          </a:p>
          <a:p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Вы лучше </a:t>
            </a:r>
            <a:r>
              <a:rPr lang="ru-RU" sz="2800" b="1" u="dbl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бы принесли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лопаты.</a:t>
            </a:r>
          </a:p>
          <a:p>
            <a:endParaRPr lang="ru-RU" sz="2800" b="1" dirty="0" smtClean="0">
              <a:ln>
                <a:solidFill>
                  <a:srgbClr val="002060"/>
                </a:solidFill>
              </a:ln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437112"/>
            <a:ext cx="7200800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	Глаголом в форме одного из наклонений: изъявительного во всех временах</a:t>
            </a: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повелительного и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  <a:p>
            <a:pPr algn="just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условного (сослагательного) 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4" y="8659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36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7" y="2119256"/>
            <a:ext cx="7775699" cy="390203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Я </a:t>
            </a:r>
            <a:r>
              <a:rPr lang="ru-RU" sz="3200" b="1" u="dbl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спою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. – Ещё я долго </a:t>
            </a:r>
            <a:r>
              <a:rPr lang="ru-RU" sz="3200" b="1" u="dbl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буду петь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.</a:t>
            </a:r>
          </a:p>
          <a:p>
            <a:r>
              <a:rPr lang="ru-RU" sz="32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Семён Семёнович уже </a:t>
            </a:r>
            <a:r>
              <a:rPr lang="ru-RU" sz="3200" b="1" u="dbl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пришёл в себя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latin typeface="Comic Sans MS" pitchFamily="66" charset="0"/>
              </a:rPr>
              <a:t> от неожиданности.</a:t>
            </a:r>
            <a:endParaRPr lang="ru-RU" sz="3200" b="1" dirty="0">
              <a:ln>
                <a:solidFill>
                  <a:srgbClr val="002060"/>
                </a:solidFill>
              </a:ln>
              <a:latin typeface="Comic Sans MS" pitchFamily="66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659"/>
            <a:ext cx="81883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5193"/>
            <a:ext cx="7559675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293096"/>
            <a:ext cx="7416824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	Глаголом в форме не только простого, но и сложного будущего времени </a:t>
            </a:r>
            <a: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(</a:t>
            </a:r>
            <a: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hlinkClick r:id="rId4" action="ppaction://hlinksldjump"/>
              </a:rPr>
              <a:t>см. слайд 5</a:t>
            </a:r>
            <a:r>
              <a:rPr lang="ru-RU" sz="12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)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;</a:t>
            </a:r>
            <a:endParaRPr lang="ru-RU" sz="1200" b="1" dirty="0" smtClean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  <a:p>
            <a:pPr algn="just"/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	Фразеологизмами, в которых есть спрягаемая глагольная форма.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8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</TotalTime>
  <Words>880</Words>
  <Application>Microsoft Office PowerPoint</Application>
  <PresentationFormat>Экран (4:3)</PresentationFormat>
  <Paragraphs>168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Кнопка</vt:lpstr>
      <vt:lpstr>Учёный-языковед</vt:lpstr>
      <vt:lpstr>На чём держится предложение?</vt:lpstr>
      <vt:lpstr>Сказуемое </vt:lpstr>
      <vt:lpstr>Что такое Сказуемое? </vt:lpstr>
      <vt:lpstr>Что делает предмет?</vt:lpstr>
      <vt:lpstr>Какой он (предмет)? Кто он такой? Что такое предмет? Каков он?</vt:lpstr>
      <vt:lpstr>Сказуемое</vt:lpstr>
      <vt:lpstr>Глаголами в каких формах выражено простое глагольное сказуемое?</vt:lpstr>
      <vt:lpstr>Презентация PowerPoint</vt:lpstr>
      <vt:lpstr>Составное глагольное сказуемое (СГС)</vt:lpstr>
      <vt:lpstr>Презентация PowerPoint</vt:lpstr>
      <vt:lpstr>Презентация PowerPoint</vt:lpstr>
      <vt:lpstr>Какое сказуемое называется составным именным (СИС)?</vt:lpstr>
      <vt:lpstr>Глаголы-связки</vt:lpstr>
      <vt:lpstr>Чем выражена   именная часть   сказуемого?</vt:lpstr>
      <vt:lpstr>Составьте предложения с данными сказуемыми, укажите вид сказуемых</vt:lpstr>
      <vt:lpstr>Как вы думаете?</vt:lpstr>
      <vt:lpstr>Как вы думаете?</vt:lpstr>
      <vt:lpstr>Проверь себя</vt:lpstr>
      <vt:lpstr>Проверь  себя</vt:lpstr>
      <vt:lpstr>Проверь себя</vt:lpstr>
      <vt:lpstr>Проверь себя</vt:lpstr>
      <vt:lpstr>Проверь себя</vt:lpstr>
      <vt:lpstr>Надеюсь, что вы это надолго запомните</vt:lpstr>
      <vt:lpstr>Источники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Сказуемое</dc:title>
  <dc:creator>Admin</dc:creator>
  <cp:lastModifiedBy>1</cp:lastModifiedBy>
  <cp:revision>38</cp:revision>
  <dcterms:created xsi:type="dcterms:W3CDTF">2013-03-11T07:02:24Z</dcterms:created>
  <dcterms:modified xsi:type="dcterms:W3CDTF">2013-12-02T08:11:32Z</dcterms:modified>
</cp:coreProperties>
</file>