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4F138A8-99C5-4278-840C-4080B649C8F4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5AEE347-E038-40EF-AE15-B66975C9B0B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138A8-99C5-4278-840C-4080B649C8F4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E347-E038-40EF-AE15-B66975C9B0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138A8-99C5-4278-840C-4080B649C8F4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E347-E038-40EF-AE15-B66975C9B0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4F138A8-99C5-4278-840C-4080B649C8F4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5AEE347-E038-40EF-AE15-B66975C9B0B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4F138A8-99C5-4278-840C-4080B649C8F4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5AEE347-E038-40EF-AE15-B66975C9B0B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138A8-99C5-4278-840C-4080B649C8F4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E347-E038-40EF-AE15-B66975C9B0B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138A8-99C5-4278-840C-4080B649C8F4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E347-E038-40EF-AE15-B66975C9B0B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4F138A8-99C5-4278-840C-4080B649C8F4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5AEE347-E038-40EF-AE15-B66975C9B0B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138A8-99C5-4278-840C-4080B649C8F4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E347-E038-40EF-AE15-B66975C9B0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4F138A8-99C5-4278-840C-4080B649C8F4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5AEE347-E038-40EF-AE15-B66975C9B0BF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4F138A8-99C5-4278-840C-4080B649C8F4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5AEE347-E038-40EF-AE15-B66975C9B0B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4F138A8-99C5-4278-840C-4080B649C8F4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5AEE347-E038-40EF-AE15-B66975C9B0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980728"/>
            <a:ext cx="7632848" cy="1872208"/>
          </a:xfrm>
        </p:spPr>
        <p:txBody>
          <a:bodyPr>
            <a:normAutofit/>
          </a:bodyPr>
          <a:lstStyle/>
          <a:p>
            <a:pPr algn="ctr"/>
            <a:r>
              <a:rPr lang="ru-RU" sz="8800" cap="none" dirty="0" smtClean="0">
                <a:ln w="10541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Дополнение</a:t>
            </a:r>
            <a:endParaRPr lang="ru-RU" sz="8800" cap="none" dirty="0">
              <a:ln w="10541" cmpd="sng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80928"/>
            <a:ext cx="3335337" cy="288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188640"/>
            <a:ext cx="8809037" cy="811213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5085184"/>
            <a:ext cx="7200800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200" b="1" dirty="0" smtClean="0">
                <a:ln>
                  <a:solidFill>
                    <a:srgbClr val="C00000"/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Автор: </a:t>
            </a:r>
            <a:r>
              <a:rPr lang="ru-RU" sz="2200" b="1" i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Галина Федоровская</a:t>
            </a:r>
            <a:r>
              <a:rPr lang="ru-RU" sz="2200" b="1" dirty="0" smtClean="0">
                <a:ln>
                  <a:solidFill>
                    <a:srgbClr val="C00000"/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, </a:t>
            </a:r>
            <a:r>
              <a:rPr lang="ru-RU" sz="2200" b="1" smtClean="0">
                <a:ln>
                  <a:solidFill>
                    <a:srgbClr val="C00000"/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ученица </a:t>
            </a:r>
            <a:r>
              <a:rPr lang="ru-RU" sz="2200" b="1" smtClean="0">
                <a:ln>
                  <a:solidFill>
                    <a:srgbClr val="C00000"/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9 </a:t>
            </a:r>
            <a:r>
              <a:rPr lang="ru-RU" sz="2200" b="1" dirty="0" smtClean="0">
                <a:ln>
                  <a:solidFill>
                    <a:srgbClr val="C00000"/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класса МКОУ «Подъеланская СОШ»</a:t>
            </a:r>
          </a:p>
          <a:p>
            <a:pPr algn="just"/>
            <a:r>
              <a:rPr lang="ru-RU" sz="2200" b="1" dirty="0" smtClean="0">
                <a:ln>
                  <a:solidFill>
                    <a:srgbClr val="C00000"/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Руководитель: </a:t>
            </a:r>
            <a:r>
              <a:rPr lang="ru-RU" sz="2200" b="1" i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Мойсеева Е.И</a:t>
            </a:r>
            <a:r>
              <a:rPr lang="ru-RU" sz="2200" b="1" dirty="0" smtClean="0">
                <a:ln>
                  <a:solidFill>
                    <a:srgbClr val="C00000"/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., учитель русского языка и литературы МКОУ «Подъеланская СОШ»</a:t>
            </a:r>
            <a:endParaRPr lang="ru-RU" sz="2200" b="1" dirty="0">
              <a:ln>
                <a:solidFill>
                  <a:srgbClr val="C00000"/>
                </a:solidFill>
              </a:ln>
              <a:solidFill>
                <a:srgbClr val="00B05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4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Comic Sans MS" pitchFamily="66" charset="0"/>
              </a:rPr>
              <a:t>Как вы думаете?</a:t>
            </a:r>
            <a:endParaRPr lang="ru-RU" sz="36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568952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00682F"/>
                </a:solidFill>
                <a:latin typeface="Comic Sans MS" pitchFamily="66" charset="0"/>
              </a:rPr>
              <a:t>	</a:t>
            </a:r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Укажите сказуемое  и дополнения в предложении</a:t>
            </a:r>
          </a:p>
          <a:p>
            <a:pPr marL="0" indent="0">
              <a:buNone/>
            </a:pPr>
            <a:r>
              <a:rPr lang="ru-RU" sz="3200" b="1" i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	Она решила начать учиться играть на пианино.</a:t>
            </a:r>
            <a:endParaRPr lang="ru-RU" sz="3200" b="1" i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  <a:latin typeface="Comic Sans MS" pitchFamily="66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267744" y="3140968"/>
            <a:ext cx="4608512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267744" y="3284984"/>
            <a:ext cx="4608512" cy="36004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948264" y="3140968"/>
            <a:ext cx="180020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- - - - - - - - -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3573016"/>
            <a:ext cx="223224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- - - - - - - - - - - </a:t>
            </a:r>
            <a:r>
              <a:rPr lang="ru-RU" dirty="0" smtClean="0"/>
              <a:t>-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684403"/>
            <a:ext cx="1740514" cy="314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720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809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Comic Sans MS" pitchFamily="66" charset="0"/>
              </a:rPr>
              <a:t>В чём ошибка?</a:t>
            </a:r>
            <a:endParaRPr lang="ru-RU" sz="36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124744"/>
            <a:ext cx="8712968" cy="5349208"/>
          </a:xfrm>
        </p:spPr>
        <p:txBody>
          <a:bodyPr>
            <a:normAutofit/>
          </a:bodyPr>
          <a:lstStyle/>
          <a:p>
            <a:pPr marL="457200" indent="-457200" algn="just">
              <a:buAutoNum type="arabicPeriod"/>
            </a:pPr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В своём белом платье она резко отличалась среди других.</a:t>
            </a:r>
          </a:p>
          <a:p>
            <a:pPr marL="457200" indent="-457200" algn="just">
              <a:buAutoNum type="arabicPeriod"/>
            </a:pPr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Вода подбиралась до самого дома.</a:t>
            </a:r>
          </a:p>
          <a:p>
            <a:pPr marL="457200" indent="-457200" algn="just">
              <a:buAutoNum type="arabicPeriod"/>
            </a:pPr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Все восхищались его умению рисовать.</a:t>
            </a:r>
          </a:p>
          <a:p>
            <a:pPr marL="457200" indent="-457200" algn="just">
              <a:buAutoNum type="arabicPeriod"/>
            </a:pPr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Весь класс был уверен в свою победу над соседями.</a:t>
            </a:r>
          </a:p>
          <a:p>
            <a:pPr marL="457200" indent="-457200" algn="just">
              <a:buAutoNum type="arabicPeriod"/>
            </a:pPr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Все ребята очень переживали о судьбе своего товарища.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268760"/>
            <a:ext cx="8352928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В своём белом платье она резко отличалась от других.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276872"/>
            <a:ext cx="820891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Вода подбиралась к самому дому.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754676"/>
            <a:ext cx="8280920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Все восхищались его умением рисовать.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3762788"/>
            <a:ext cx="8208912" cy="1106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Весь класс был уверен в своей победе над соседями.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7564" y="4888338"/>
            <a:ext cx="8208912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Все ребята очень переживали за судьбу своего товарища.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  <a:latin typeface="Comic Sans MS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16768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1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Comic Sans MS" pitchFamily="66" charset="0"/>
              </a:rPr>
              <a:t>Проверь себя</a:t>
            </a:r>
            <a:endParaRPr lang="ru-RU" sz="36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8363272" cy="568863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1. Какое(-</a:t>
            </a:r>
            <a:r>
              <a:rPr lang="ru-RU" sz="2600" b="1" dirty="0" err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ие</a:t>
            </a:r>
            <a:r>
              <a:rPr lang="ru-RU" sz="2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) из </a:t>
            </a:r>
            <a:r>
              <a:rPr lang="ru-RU" sz="2600" b="1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утверждений являет(-</a:t>
            </a:r>
            <a:r>
              <a:rPr lang="ru-RU" sz="2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ют)</a:t>
            </a:r>
            <a:r>
              <a:rPr lang="ru-RU" sz="2600" b="1" dirty="0" err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ся</a:t>
            </a:r>
            <a:r>
              <a:rPr lang="ru-RU" sz="2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 неверным(-и)?</a:t>
            </a:r>
          </a:p>
          <a:p>
            <a:pPr marL="0" indent="0" algn="just">
              <a:buNone/>
            </a:pPr>
            <a:r>
              <a:rPr lang="ru-RU" sz="2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А) </a:t>
            </a:r>
            <a:r>
              <a:rPr lang="ru-RU" sz="2600" b="1" i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Дополнение обозначает предмет.</a:t>
            </a:r>
          </a:p>
          <a:p>
            <a:pPr marL="0" indent="0" algn="just">
              <a:buNone/>
            </a:pPr>
            <a:r>
              <a:rPr lang="ru-RU" sz="2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Б) </a:t>
            </a:r>
            <a:r>
              <a:rPr lang="ru-RU" sz="2600" b="1" i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Дополнение отвечает на вопросы косвенных падежей.</a:t>
            </a:r>
          </a:p>
          <a:p>
            <a:pPr marL="0" indent="0" algn="just">
              <a:buNone/>
            </a:pPr>
            <a:r>
              <a:rPr lang="ru-RU" sz="2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В) </a:t>
            </a:r>
            <a:r>
              <a:rPr lang="ru-RU" sz="2600" b="1" i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Дополнение может быть выражено неопределённой формой глагола.</a:t>
            </a:r>
          </a:p>
          <a:p>
            <a:pPr marL="0" indent="0" algn="just">
              <a:buNone/>
            </a:pPr>
            <a:r>
              <a:rPr lang="ru-RU" sz="2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Г) </a:t>
            </a:r>
            <a:r>
              <a:rPr lang="ru-RU" sz="2600" b="1" i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Дополнение как зависимое слово в словосочетании связывается при помощи управления или примыкания.</a:t>
            </a:r>
          </a:p>
          <a:p>
            <a:pPr marL="0" indent="0" algn="just">
              <a:buNone/>
            </a:pPr>
            <a:endParaRPr lang="ru-RU" b="1" dirty="0" smtClean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  <a:latin typeface="Comic Sans MS" pitchFamily="66" charset="0"/>
            </a:endParaRPr>
          </a:p>
          <a:p>
            <a:pPr marL="0" indent="0" algn="just">
              <a:buNone/>
            </a:pPr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         1</a:t>
            </a:r>
            <a:r>
              <a:rPr lang="ru-RU" sz="30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) А       </a:t>
            </a:r>
          </a:p>
          <a:p>
            <a:pPr marL="0" indent="0" algn="just">
              <a:buNone/>
            </a:pPr>
            <a:r>
              <a:rPr lang="ru-RU" sz="3000" b="1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30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        2) В      </a:t>
            </a:r>
          </a:p>
          <a:p>
            <a:pPr marL="0" indent="0" algn="just">
              <a:buNone/>
            </a:pPr>
            <a:r>
              <a:rPr lang="ru-RU" sz="30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         3) Б, Г      </a:t>
            </a:r>
          </a:p>
          <a:p>
            <a:pPr marL="0" indent="0" algn="just">
              <a:buNone/>
            </a:pPr>
            <a:r>
              <a:rPr lang="ru-RU" sz="30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         4) все утверждения верны.</a:t>
            </a:r>
            <a:endParaRPr lang="ru-RU" sz="30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22514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794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Comic Sans MS" pitchFamily="66" charset="0"/>
              </a:rPr>
              <a:t>Проверь себя</a:t>
            </a:r>
            <a:endParaRPr lang="ru-RU" sz="36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908720"/>
            <a:ext cx="8424936" cy="5565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2. Определите тип дополнения в предложении</a:t>
            </a:r>
          </a:p>
          <a:p>
            <a:pPr marL="0" indent="0" algn="ctr">
              <a:buNone/>
            </a:pPr>
            <a:r>
              <a:rPr lang="ru-RU" sz="2800" b="1" i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Царь с царицею простился,</a:t>
            </a:r>
          </a:p>
          <a:p>
            <a:pPr marL="0" indent="0" algn="ctr">
              <a:buNone/>
            </a:pPr>
            <a:r>
              <a:rPr lang="ru-RU" sz="2800" b="1" i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В путь-дорогу снарядился…</a:t>
            </a:r>
          </a:p>
          <a:p>
            <a:pPr marL="0" indent="0">
              <a:buNone/>
            </a:pPr>
            <a:endParaRPr lang="ru-RU" sz="28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8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         А) прямое </a:t>
            </a:r>
          </a:p>
          <a:p>
            <a:pPr marL="0" indent="0">
              <a:buNone/>
            </a:pPr>
            <a:r>
              <a:rPr lang="ru-RU" sz="28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         Б) косвенное </a:t>
            </a:r>
            <a:endParaRPr lang="ru-RU" sz="28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  <a:latin typeface="Comic Sans MS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883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Comic Sans MS" pitchFamily="66" charset="0"/>
              </a:rPr>
              <a:t>Проверь себя</a:t>
            </a:r>
            <a:endParaRPr lang="ru-RU" sz="36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908720"/>
            <a:ext cx="8424936" cy="576064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(1) Снежная пороша. (2)В лесу очень тихо и так тепло, что только вот не тает. (3)Деревья окружены снегом, ели повесили громадные тяжёлые лапы, берёзы склонились, и некоторые даже согнулись макушками и стали кружевными арками. (4)Так вот и у деревьев, как у людей: ни одна ёлка не склонится ни под какой тяжестью, разве что сломится, а берёза чуть что – и склоняется. (5)Ель царствует со своей верхней мутовкой, а берёза плачет.                             (По </a:t>
            </a:r>
            <a:r>
              <a:rPr lang="ru-RU" b="1" dirty="0" err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М.Пришвину</a:t>
            </a:r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)</a:t>
            </a:r>
          </a:p>
          <a:p>
            <a:pPr marL="0" indent="0" algn="just">
              <a:buNone/>
            </a:pPr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	</a:t>
            </a:r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Укажите номера предложений, в которых дополнения отсутствуют.</a:t>
            </a:r>
            <a:endParaRPr lang="ru-RU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5805264"/>
            <a:ext cx="2592288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Ответ: 1, 2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340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639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041440" cy="1442674"/>
          </a:xfrm>
        </p:spPr>
        <p:txBody>
          <a:bodyPr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Надеюсь, что вы это надолго запомните</a:t>
            </a:r>
            <a:endParaRPr lang="ru-RU" b="1" cap="all" dirty="0">
              <a:ln w="900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2060849"/>
            <a:ext cx="7344816" cy="20162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ln w="19050">
                  <a:solidFill>
                    <a:srgbClr val="C00000"/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Спасибо за внимание!</a:t>
            </a:r>
            <a:endParaRPr lang="ru-RU" sz="5400" b="1" dirty="0">
              <a:ln w="19050">
                <a:solidFill>
                  <a:srgbClr val="C00000"/>
                </a:solidFill>
                <a:prstDash val="solid"/>
              </a:ln>
              <a:solidFill>
                <a:srgbClr val="00206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146" name="Picture 2" descr="C:\Users\User\Desktop\Картинки\Clipart\Clipart\книги\971027LEARNIN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861048"/>
            <a:ext cx="4104456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315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5685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61617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Comic Sans MS" pitchFamily="66" charset="0"/>
              </a:rPr>
              <a:t>Источники</a:t>
            </a:r>
            <a:endParaRPr lang="ru-RU" sz="36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568952" cy="5040560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В.В.Бабайцева, Л.Д.Чеснокова. Русский язык. Теория, 5-9. – М.: «Просвещение», 2008.</a:t>
            </a:r>
          </a:p>
          <a:p>
            <a:pPr algn="just"/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В.М.Бурмако. Русский язык в рисунках. – М.: «Просвещение», 1991.</a:t>
            </a:r>
          </a:p>
          <a:p>
            <a:pPr algn="just"/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А.Т.Арсирий. Материалы по занимательной грамматике русского языка. Часть 2. – М.: «Просвещение», 1967.</a:t>
            </a:r>
          </a:p>
          <a:p>
            <a:pPr algn="just"/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Н.А.Сенина, С.В.Гармаш, С.А.Диденко и др. Русский язык. Тематические тесты. 8-й класс. – Легион. Ростов-на-Дону. 2011.   </a:t>
            </a:r>
          </a:p>
          <a:p>
            <a:r>
              <a:rPr lang="en-US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ru.wikipedia.org›wiki/</a:t>
            </a:r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Член_предложения</a:t>
            </a:r>
          </a:p>
          <a:p>
            <a:r>
              <a:rPr lang="en-US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dic.academic.ru›dic.nsf/bse/150487</a:t>
            </a:r>
            <a:endParaRPr lang="ru-RU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  <a:latin typeface="Comic Sans MS" pitchFamily="66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14" y="8659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88224" y="6309320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Галина Федоровская</a:t>
            </a:r>
          </a:p>
        </p:txBody>
      </p:sp>
    </p:spTree>
    <p:extLst>
      <p:ext uri="{BB962C8B-B14F-4D97-AF65-F5344CB8AC3E}">
        <p14:creationId xmlns:p14="http://schemas.microsoft.com/office/powerpoint/2010/main" val="220979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Какой член предложения называется  </a:t>
            </a:r>
            <a:r>
              <a:rPr lang="ru-RU" sz="3600" b="1" i="1" cap="all" dirty="0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Дополнением</a:t>
            </a:r>
            <a:r>
              <a:rPr lang="ru-RU" sz="3600" b="1" cap="all" dirty="0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?</a:t>
            </a:r>
            <a:endParaRPr lang="ru-RU" sz="3600" b="1" cap="all" dirty="0">
              <a:ln w="900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764904"/>
          </a:xfrm>
        </p:spPr>
        <p:txBody>
          <a:bodyPr>
            <a:normAutofit/>
          </a:bodyPr>
          <a:lstStyle/>
          <a:p>
            <a:pPr algn="just"/>
            <a:r>
              <a:rPr lang="ru-RU" sz="30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Второстепенный член предложения, который зависит от сказуемого или других членов предложения и отвечает на вопросы косвенных падежей. </a:t>
            </a:r>
            <a:endParaRPr lang="ru-RU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58750"/>
            <a:ext cx="3303860" cy="2717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982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91264" cy="114300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Проанализируйте словосочетания и подумайте, от каких частей речи зависят дополнения чаще всего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04482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Гулять с другом</a:t>
            </a:r>
          </a:p>
          <a:p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Гуляющий с другом</a:t>
            </a:r>
          </a:p>
          <a:p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Гуляя с другом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4149080"/>
            <a:ext cx="705678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	</a:t>
            </a:r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Дополнения обычно зависят от членов предложения, выраженных глаголами, причастиями, деепричастиями.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  <a:latin typeface="Comic Sans MS" pitchFamily="66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885" y="-5195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296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Чем дополнение может быть выражено?</a:t>
            </a:r>
            <a:endParaRPr lang="ru-RU" sz="36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556792"/>
            <a:ext cx="8619728" cy="487375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Старик ловил неводом рыбу.</a:t>
            </a:r>
          </a:p>
          <a:p>
            <a:r>
              <a:rPr lang="ru-RU" sz="28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Приплыла к нему рыбка…</a:t>
            </a:r>
          </a:p>
          <a:p>
            <a:r>
              <a:rPr lang="ru-RU" sz="28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Старый Тарас думал о давнем.</a:t>
            </a:r>
          </a:p>
          <a:p>
            <a:r>
              <a:rPr lang="ru-RU" sz="28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Завтра не будет похоже на сегодня.</a:t>
            </a:r>
          </a:p>
          <a:p>
            <a:r>
              <a:rPr lang="ru-RU" sz="28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Все просили её спеть.</a:t>
            </a:r>
          </a:p>
          <a:p>
            <a:r>
              <a:rPr lang="ru-RU" sz="28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Девочка любовалась анютиными глазками.</a:t>
            </a:r>
            <a:endParaRPr lang="ru-RU" sz="28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1916832"/>
            <a:ext cx="2520280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- - - - - - - - - - - - - - - - - </a:t>
            </a:r>
            <a:endParaRPr lang="ru-RU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68144" y="1628800"/>
            <a:ext cx="295232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Имя существительное</a:t>
            </a:r>
            <a:endParaRPr lang="ru-RU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2420888"/>
            <a:ext cx="1152128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- - - - - - - </a:t>
            </a:r>
            <a:endParaRPr lang="ru-RU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2276872"/>
            <a:ext cx="3456384" cy="252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Местоимение </a:t>
            </a:r>
            <a:endParaRPr lang="ru-RU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99992" y="2924944"/>
            <a:ext cx="187220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- - - - - - - - - - - -</a:t>
            </a:r>
            <a:endParaRPr lang="ru-RU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2636912"/>
            <a:ext cx="259228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Прилагательное в значении </a:t>
            </a:r>
            <a:r>
              <a:rPr lang="ru-RU" b="1" dirty="0" err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сущ-го</a:t>
            </a:r>
            <a:endParaRPr lang="ru-RU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76056" y="3429000"/>
            <a:ext cx="201622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- - - - - - - - - - - - - </a:t>
            </a:r>
            <a:endParaRPr lang="ru-RU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92280" y="3068960"/>
            <a:ext cx="151216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Наречие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75856" y="3903712"/>
            <a:ext cx="144016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- - - - - - - - -</a:t>
            </a:r>
            <a:endParaRPr lang="ru-RU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16016" y="3717032"/>
            <a:ext cx="2628292" cy="330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Инфинитив </a:t>
            </a:r>
            <a:endParaRPr lang="ru-RU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319972" y="4329100"/>
            <a:ext cx="399644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- - - - - - - - - - - - - - - - - - - - - - - - - - - </a:t>
            </a:r>
            <a:endParaRPr lang="ru-RU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67944" y="4547280"/>
            <a:ext cx="4752528" cy="3240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Неделимое словосочетание</a:t>
            </a:r>
            <a:endParaRPr lang="ru-RU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93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3991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116"/>
            <a:ext cx="7467600" cy="92211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Comic Sans MS" pitchFamily="66" charset="0"/>
              </a:rPr>
              <a:t>Преодолей лесенку</a:t>
            </a:r>
            <a:endParaRPr lang="ru-RU" sz="36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908720"/>
            <a:ext cx="8568952" cy="187220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	Если после слова стоит начальная буква падежа, подберите к этому слову дополнение в данном падеже. Предлог после слова указывает на то, что к нему нужно подобрать дополнение с этим предлогом.</a:t>
            </a:r>
            <a:endParaRPr lang="ru-RU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309320"/>
            <a:ext cx="4464496" cy="432048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Заниматься    Т.п.</a:t>
            </a:r>
            <a:endParaRPr lang="ru-RU" sz="24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5805264"/>
            <a:ext cx="4464496" cy="504056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Неутомим в</a:t>
            </a:r>
            <a:endParaRPr lang="ru-RU" sz="24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5229200"/>
            <a:ext cx="4680520" cy="576064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Далеко от</a:t>
            </a:r>
            <a:endParaRPr lang="ru-RU" sz="24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4725144"/>
            <a:ext cx="4824536" cy="504056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Первый среди </a:t>
            </a:r>
            <a:endParaRPr lang="ru-RU" sz="24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4221088"/>
            <a:ext cx="4896544" cy="504056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Радоваться       </a:t>
            </a:r>
            <a:r>
              <a:rPr lang="ru-RU" sz="2400" b="1" dirty="0" err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Д.п</a:t>
            </a:r>
            <a:r>
              <a:rPr lang="ru-RU" sz="24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.</a:t>
            </a:r>
            <a:endParaRPr lang="ru-RU" sz="24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3645024"/>
            <a:ext cx="4752528" cy="576064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Годный к</a:t>
            </a:r>
            <a:endParaRPr lang="ru-RU" sz="24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3068960"/>
            <a:ext cx="4752528" cy="576064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Непримирим к </a:t>
            </a:r>
            <a:endParaRPr lang="ru-RU" sz="24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74484" y="2564904"/>
            <a:ext cx="4464496" cy="504056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Преодолеть    </a:t>
            </a:r>
            <a:r>
              <a:rPr lang="ru-RU" sz="2400" b="1" dirty="0" err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В.п</a:t>
            </a:r>
            <a:r>
              <a:rPr lang="ru-RU" sz="24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.</a:t>
            </a:r>
            <a:endParaRPr lang="ru-RU" sz="24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2377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Как вы думаете?</a:t>
            </a:r>
            <a:endParaRPr lang="ru-RU" sz="36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196752"/>
            <a:ext cx="8363272" cy="44210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Какие различные дополнения могут быть к глаголам:</a:t>
            </a:r>
          </a:p>
          <a:p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 учить,</a:t>
            </a:r>
          </a:p>
          <a:p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 делить,</a:t>
            </a:r>
          </a:p>
          <a:p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 играть, </a:t>
            </a:r>
          </a:p>
          <a:p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 вспоминать,</a:t>
            </a:r>
          </a:p>
          <a:p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 отвечать,</a:t>
            </a:r>
          </a:p>
          <a:p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 посвящать,</a:t>
            </a:r>
          </a:p>
          <a:p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Comic Sans MS" pitchFamily="66" charset="0"/>
              </a:rPr>
              <a:t> соглашаться. 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630" y="2204864"/>
            <a:ext cx="540060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Кого? Что? Чему?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2924944"/>
            <a:ext cx="374441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Что? С кем? 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3429000"/>
            <a:ext cx="460851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Что? С кем? Во что?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4077072"/>
            <a:ext cx="446449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Что? О чём?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4653136"/>
            <a:ext cx="705678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Что? Кому? За кого? Перед кем?</a:t>
            </a:r>
            <a:endParaRPr lang="ru-RU" sz="30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5229200"/>
            <a:ext cx="568863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Что? Кому? Кого во что?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5661248"/>
            <a:ext cx="446449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С кем? На что?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189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370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674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cap="none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Дополнения</a:t>
            </a:r>
            <a:endParaRPr lang="ru-RU" sz="6600" b="1" cap="none" dirty="0">
              <a:ln w="12700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 rot="1351652">
            <a:off x="2169158" y="1000598"/>
            <a:ext cx="345659" cy="12147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Стрелка вниз 4"/>
          <p:cNvSpPr/>
          <p:nvPr/>
        </p:nvSpPr>
        <p:spPr>
          <a:xfrm rot="20257184">
            <a:off x="5484432" y="1004247"/>
            <a:ext cx="356388" cy="11771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-324543" y="2235225"/>
            <a:ext cx="5184575" cy="4622776"/>
          </a:xfrm>
          <a:prstGeom prst="vertic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Прямые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Выражается формой </a:t>
            </a:r>
            <a:r>
              <a:rPr lang="ru-RU" sz="2000" b="1" dirty="0" err="1" smtClean="0">
                <a:solidFill>
                  <a:srgbClr val="002060"/>
                </a:solidFill>
                <a:latin typeface="Comic Sans MS" pitchFamily="66" charset="0"/>
              </a:rPr>
              <a:t>В.п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. существительного без предлога. Зависит такое дополнение от переходного глагола-сказуемого и обозначает предмет.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Может выражаться формой Р.п.1) Обозначает часть предмета 2) Переходный глагол употребляется с отрицанием не </a:t>
            </a:r>
            <a:endParaRPr lang="ru-RU" sz="20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4263098" y="2220045"/>
            <a:ext cx="4910455" cy="4653135"/>
          </a:xfrm>
          <a:prstGeom prst="vertic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Косвенные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Все остальные дополнения:</a:t>
            </a:r>
          </a:p>
          <a:p>
            <a:pPr algn="ctr"/>
            <a:r>
              <a:rPr lang="ru-RU" sz="2400" b="1" i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Поговорим о бурных днях Кавказа…</a:t>
            </a:r>
          </a:p>
          <a:p>
            <a:pPr algn="ctr"/>
            <a:r>
              <a:rPr lang="ru-RU" sz="2400" b="1" i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Я к вам пишу…</a:t>
            </a:r>
            <a:endParaRPr lang="ru-RU" sz="2400" b="1" i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36368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833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Comic Sans MS" pitchFamily="66" charset="0"/>
              </a:rPr>
              <a:t>Как вы думаете?</a:t>
            </a:r>
            <a:endParaRPr lang="ru-RU" sz="36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124744"/>
            <a:ext cx="8435280" cy="48737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</a:rPr>
              <a:t>	</a:t>
            </a:r>
            <a:r>
              <a:rPr lang="ru-RU" sz="28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Можно ли, не изменяя основного смысла, превратить косвенные дополнения в прямые в следующих словосочетаниях: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 i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встретился с товарищем,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 i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повидался с родственником?</a:t>
            </a:r>
            <a:endParaRPr lang="ru-RU" sz="2800" b="1" i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3645024"/>
            <a:ext cx="5472608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Встретил товарища</a:t>
            </a:r>
          </a:p>
          <a:p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Повидал родственника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638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Comic Sans MS" pitchFamily="66" charset="0"/>
              </a:rPr>
              <a:t>Как вы думаете?</a:t>
            </a:r>
            <a:endParaRPr lang="ru-RU" sz="36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052736"/>
            <a:ext cx="8928992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	Укажите косвенные и прямые </a:t>
            </a:r>
            <a:r>
              <a:rPr lang="ru-RU" sz="3200" b="1" dirty="0" err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допол</a:t>
            </a:r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-нения в следующих словосочетаниях:</a:t>
            </a:r>
          </a:p>
          <a:p>
            <a:pPr marL="0" indent="0">
              <a:buNone/>
            </a:pPr>
            <a:endParaRPr lang="ru-RU" sz="3200" b="1" dirty="0" smtClean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  <a:latin typeface="Comic Sans MS" pitchFamily="66" charset="0"/>
            </a:endParaRPr>
          </a:p>
          <a:p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Принёс воды – боится воды;</a:t>
            </a:r>
          </a:p>
          <a:p>
            <a:endParaRPr lang="ru-RU" sz="3200" b="1" dirty="0" smtClean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  <a:latin typeface="Comic Sans MS" pitchFamily="66" charset="0"/>
            </a:endParaRPr>
          </a:p>
          <a:p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Не заметил ошибки – избежал ошибки;</a:t>
            </a:r>
          </a:p>
          <a:p>
            <a:endParaRPr lang="ru-RU" sz="3200" b="1" dirty="0" smtClean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  <a:latin typeface="Comic Sans MS" pitchFamily="66" charset="0"/>
            </a:endParaRPr>
          </a:p>
          <a:p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682F"/>
                </a:solidFill>
                <a:latin typeface="Comic Sans MS" pitchFamily="66" charset="0"/>
              </a:rPr>
              <a:t>Не любит соседа – сторонится соседа.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682F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2458794"/>
            <a:ext cx="57606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П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94920" y="2420888"/>
            <a:ext cx="79208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К</a:t>
            </a:r>
            <a:endParaRPr lang="ru-RU" sz="32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428206"/>
            <a:ext cx="865187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428205"/>
            <a:ext cx="792163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79" y="4509120"/>
            <a:ext cx="792163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09119"/>
            <a:ext cx="865187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336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345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</TotalTime>
  <Words>683</Words>
  <Application>Microsoft Office PowerPoint</Application>
  <PresentationFormat>Экран (4:3)</PresentationFormat>
  <Paragraphs>127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Дополнение</vt:lpstr>
      <vt:lpstr>Какой член предложения называется  Дополнением?</vt:lpstr>
      <vt:lpstr> Проанализируйте словосочетания и подумайте, от каких частей речи зависят дополнения чаще всего</vt:lpstr>
      <vt:lpstr>Чем дополнение может быть выражено?</vt:lpstr>
      <vt:lpstr>Преодолей лесенку</vt:lpstr>
      <vt:lpstr>Как вы думаете?</vt:lpstr>
      <vt:lpstr>Дополнения</vt:lpstr>
      <vt:lpstr>Как вы думаете?</vt:lpstr>
      <vt:lpstr>Как вы думаете?</vt:lpstr>
      <vt:lpstr>Как вы думаете?</vt:lpstr>
      <vt:lpstr>В чём ошибка?</vt:lpstr>
      <vt:lpstr>Проверь себя</vt:lpstr>
      <vt:lpstr>Проверь себя</vt:lpstr>
      <vt:lpstr>Проверь себя</vt:lpstr>
      <vt:lpstr>Надеюсь, что вы это надолго запомните</vt:lpstr>
      <vt:lpstr>Источники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Дополнение</dc:title>
  <dc:creator>Admin</dc:creator>
  <cp:lastModifiedBy>1</cp:lastModifiedBy>
  <cp:revision>26</cp:revision>
  <dcterms:created xsi:type="dcterms:W3CDTF">2013-03-18T07:51:08Z</dcterms:created>
  <dcterms:modified xsi:type="dcterms:W3CDTF">2013-12-02T08:12:20Z</dcterms:modified>
</cp:coreProperties>
</file>