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70" r:id="rId7"/>
    <p:sldId id="261" r:id="rId8"/>
    <p:sldId id="262" r:id="rId9"/>
    <p:sldId id="269" r:id="rId10"/>
    <p:sldId id="271" r:id="rId11"/>
    <p:sldId id="272" r:id="rId12"/>
    <p:sldId id="263" r:id="rId13"/>
    <p:sldId id="264" r:id="rId14"/>
    <p:sldId id="273" r:id="rId15"/>
    <p:sldId id="274" r:id="rId16"/>
    <p:sldId id="266" r:id="rId17"/>
    <p:sldId id="267" r:id="rId18"/>
    <p:sldId id="26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microsoft.com/office/2007/relationships/hdphoto" Target="../media/hdphoto3.wdp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 t="-31000" b="-3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DA347-34F8-4D80-A58D-64BC61BB9D64}" type="datetimeFigureOut">
              <a:rPr lang="ru-RU" smtClean="0"/>
              <a:t>04.12.2014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8D3DB-0912-41B3-AB49-F2169FA59D97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8643">
                        <a14:foregroundMark x1="27602" y1="23810" x2="23982" y2="44286"/>
                        <a14:foregroundMark x1="50679" y1="38095" x2="50679" y2="38095"/>
                        <a14:foregroundMark x1="52036" y1="38571" x2="54751" y2="29048"/>
                        <a14:foregroundMark x1="51131" y1="39048" x2="56109" y2="45238"/>
                        <a14:foregroundMark x1="45249" y1="62857" x2="49774" y2="45238"/>
                        <a14:foregroundMark x1="35294" y1="36667" x2="35294" y2="36667"/>
                        <a14:foregroundMark x1="34389" y1="38095" x2="38462" y2="28571"/>
                        <a14:foregroundMark x1="44344" y1="43333" x2="43439" y2="3952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37112"/>
            <a:ext cx="2547696" cy="24208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4762" l="9774" r="8947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40352" y="29964"/>
            <a:ext cx="1334046" cy="21927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5034376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 t="-36000" b="-3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DA347-34F8-4D80-A58D-64BC61BB9D64}" type="datetimeFigureOut">
              <a:rPr lang="ru-RU" smtClean="0"/>
              <a:t>04.12.2014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8D3DB-0912-41B3-AB49-F2169FA59D97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brightnessContrast contrast="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592144" y="4293096"/>
            <a:ext cx="1548780" cy="256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616853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t="-36000" b="-3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5DA347-34F8-4D80-A58D-64BC61BB9D64}" type="datetimeFigureOut">
              <a:rPr lang="ru-RU" smtClean="0"/>
              <a:t>04.12.2014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28D3DB-0912-41B3-AB49-F2169FA59D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104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slow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vu06-017-pravopisanie_ne_s_suschestvitelnymi.wmv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844824"/>
            <a:ext cx="8710736" cy="1944216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Georgia" panose="02040502050405020303" pitchFamily="18" charset="0"/>
              </a:rPr>
              <a:t>Четвёртое декабря.</a:t>
            </a:r>
            <a:br>
              <a:rPr lang="ru-RU" sz="3600" b="1" i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sz="3600" b="1" i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Georgia" panose="02040502050405020303" pitchFamily="18" charset="0"/>
              </a:rPr>
              <a:t>Классная работа.</a:t>
            </a:r>
            <a:r>
              <a:rPr lang="ru-RU" b="1" i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ru-RU" b="1" i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Georgia" panose="02040502050405020303" pitchFamily="18" charset="0"/>
              </a:rPr>
            </a:br>
            <a:endParaRPr lang="ru-RU" b="1" i="1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tx2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3338086"/>
            <a:ext cx="6660232" cy="2976736"/>
          </a:xfrm>
        </p:spPr>
        <p:txBody>
          <a:bodyPr>
            <a:normAutofit/>
          </a:bodyPr>
          <a:lstStyle/>
          <a:p>
            <a:pPr algn="l"/>
            <a:r>
              <a:rPr lang="ru-RU" sz="3000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C00000"/>
                </a:solidFill>
              </a:rPr>
              <a:t>Всегда нам интересно новое открыть</a:t>
            </a:r>
          </a:p>
          <a:p>
            <a:pPr algn="l"/>
            <a:r>
              <a:rPr lang="ru-RU" sz="3000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C00000"/>
                </a:solidFill>
              </a:rPr>
              <a:t>И на своём уроке хозяевами быть.</a:t>
            </a:r>
          </a:p>
          <a:p>
            <a:pPr algn="l"/>
            <a:r>
              <a:rPr lang="ru-RU" sz="3000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C00000"/>
                </a:solidFill>
              </a:rPr>
              <a:t>Но не забудь о старом, новое узнав, -</a:t>
            </a:r>
          </a:p>
          <a:p>
            <a:pPr algn="l"/>
            <a:r>
              <a:rPr lang="ru-RU" sz="3000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C00000"/>
                </a:solidFill>
              </a:rPr>
              <a:t>Таков закон урока и его состав.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88640"/>
            <a:ext cx="8064896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Georgia" panose="02040502050405020303" pitchFamily="18" charset="0"/>
              </a:rPr>
              <a:t>Муниципальное казенное общеобразовательное учреждение</a:t>
            </a:r>
          </a:p>
          <a:p>
            <a:pPr algn="ctr"/>
            <a:r>
              <a:rPr lang="ru-RU" b="1" i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Georgia" panose="02040502050405020303" pitchFamily="18" charset="0"/>
              </a:rPr>
              <a:t>«Подъеланская средняя общеобразовательная школа»</a:t>
            </a:r>
            <a:endParaRPr lang="ru-RU" b="1" i="1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tx2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11960" y="6309320"/>
            <a:ext cx="4932040" cy="5486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2060"/>
                </a:solidFill>
              </a:rPr>
              <a:t>Автор презентации Мойсеева Е.И., учитель русского языка и литературы</a:t>
            </a:r>
            <a:endParaRPr lang="ru-RU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60031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274638"/>
            <a:ext cx="5472608" cy="1143000"/>
          </a:xfrm>
        </p:spPr>
        <p:txBody>
          <a:bodyPr>
            <a:prstTxWarp prst="textInflate">
              <a:avLst/>
            </a:prstTxWarp>
          </a:bodyPr>
          <a:lstStyle/>
          <a:p>
            <a:r>
              <a:rPr lang="ru-RU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206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Задачи урока</a:t>
            </a:r>
            <a:endParaRPr lang="ru-RU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rgbClr val="00206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1600200"/>
            <a:ext cx="6480720" cy="5069160"/>
          </a:xfrm>
        </p:spPr>
        <p:txBody>
          <a:bodyPr>
            <a:normAutofit lnSpcReduction="10000"/>
          </a:bodyPr>
          <a:lstStyle/>
          <a:p>
            <a:pPr marL="514350" indent="-514350" algn="just">
              <a:buAutoNum type="arabicPeriod"/>
            </a:pPr>
            <a:r>
              <a:rPr lang="ru-RU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2060"/>
                </a:solidFill>
              </a:rPr>
              <a:t>Повторить теоретические сведения об имени существительном;</a:t>
            </a:r>
          </a:p>
          <a:p>
            <a:pPr marL="514350" indent="-514350" algn="just">
              <a:buAutoNum type="arabicPeriod"/>
            </a:pPr>
            <a:r>
              <a:rPr lang="ru-RU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2060"/>
                </a:solidFill>
              </a:rPr>
              <a:t>Повторить орфографические правила, касающиеся имени существительного;</a:t>
            </a:r>
          </a:p>
          <a:p>
            <a:pPr marL="514350" indent="-514350" algn="just">
              <a:buAutoNum type="arabicPeriod"/>
            </a:pPr>
            <a:r>
              <a:rPr lang="ru-RU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2060"/>
                </a:solidFill>
              </a:rPr>
              <a:t>Научиться отличать НЕ-приставку от НЕ-частицы и НЕ-части корня в именах существительных;</a:t>
            </a:r>
          </a:p>
          <a:p>
            <a:pPr marL="514350" indent="-514350" algn="just">
              <a:buAutoNum type="arabicPeriod"/>
            </a:pPr>
            <a:r>
              <a:rPr lang="ru-RU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2060"/>
                </a:solidFill>
              </a:rPr>
              <a:t>…</a:t>
            </a:r>
            <a:endParaRPr lang="ru-RU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rgbClr val="002060"/>
              </a:solidFill>
            </a:endParaRPr>
          </a:p>
        </p:txBody>
      </p:sp>
      <p:pic>
        <p:nvPicPr>
          <p:cNvPr id="4098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5949281"/>
            <a:ext cx="889454" cy="889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27805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274638"/>
            <a:ext cx="5688632" cy="1143000"/>
          </a:xfrm>
        </p:spPr>
        <p:txBody>
          <a:bodyPr>
            <a:prstTxWarp prst="textInflate">
              <a:avLst/>
            </a:prstTxWarp>
            <a:normAutofit fontScale="90000"/>
          </a:bodyPr>
          <a:lstStyle/>
          <a:p>
            <a:r>
              <a:rPr lang="ru-RU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Проанализируйте предложения</a:t>
            </a:r>
            <a:endParaRPr lang="ru-RU" b="1" dirty="0">
              <a:ln>
                <a:solidFill>
                  <a:schemeClr val="tx2">
                    <a:lumMod val="75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1680" y="1556792"/>
            <a:ext cx="6336704" cy="4248473"/>
          </a:xfrm>
        </p:spPr>
        <p:txBody>
          <a:bodyPr>
            <a:normAutofit lnSpcReduction="10000"/>
          </a:bodyPr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ru-RU" sz="3600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anose="02040604050505020304" pitchFamily="18" charset="0"/>
              </a:rPr>
              <a:t>Он говорил явную </a:t>
            </a:r>
            <a:r>
              <a:rPr lang="ru-RU" sz="3600" b="1" u="sng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anose="02040604050505020304" pitchFamily="18" charset="0"/>
              </a:rPr>
              <a:t>неп</a:t>
            </a:r>
            <a:r>
              <a:rPr lang="ru-RU" sz="3600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anose="02040604050505020304" pitchFamily="18" charset="0"/>
              </a:rPr>
              <a:t>равду.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3600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anose="02040604050505020304" pitchFamily="18" charset="0"/>
              </a:rPr>
              <a:t>На  нас  рычал   </a:t>
            </a:r>
            <a:r>
              <a:rPr lang="ru-RU" sz="3600" b="1" u="sng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anose="02040604050505020304" pitchFamily="18" charset="0"/>
              </a:rPr>
              <a:t>не   т</a:t>
            </a:r>
            <a:r>
              <a:rPr lang="ru-RU" sz="3600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anose="02040604050505020304" pitchFamily="18" charset="0"/>
              </a:rPr>
              <a:t>игр.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3600" b="1" dirty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anose="02040604050505020304" pitchFamily="18" charset="0"/>
              </a:rPr>
              <a:t> </a:t>
            </a:r>
            <a:r>
              <a:rPr lang="ru-RU" sz="3600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anose="02040604050505020304" pitchFamily="18" charset="0"/>
              </a:rPr>
              <a:t>Люда – настоящая </a:t>
            </a:r>
            <a:r>
              <a:rPr lang="ru-RU" sz="3600" b="1" u="sng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anose="02040604050505020304" pitchFamily="18" charset="0"/>
              </a:rPr>
              <a:t>нер</a:t>
            </a:r>
            <a:r>
              <a:rPr lang="ru-RU" sz="3600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anose="02040604050505020304" pitchFamily="18" charset="0"/>
              </a:rPr>
              <a:t>яха.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3600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anose="02040604050505020304" pitchFamily="18" charset="0"/>
              </a:rPr>
              <a:t>Он говорил нам на уроке </a:t>
            </a:r>
            <a:r>
              <a:rPr lang="ru-RU" sz="3600" b="1" u="sng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anose="02040604050505020304" pitchFamily="18" charset="0"/>
              </a:rPr>
              <a:t>не п</a:t>
            </a:r>
            <a:r>
              <a:rPr lang="ru-RU" sz="3600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anose="02040604050505020304" pitchFamily="18" charset="0"/>
              </a:rPr>
              <a:t>равду, а ложь.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ru-RU" sz="3600" b="1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anose="02040604050505020304" pitchFamily="18" charset="0"/>
            </a:endParaRPr>
          </a:p>
        </p:txBody>
      </p:sp>
      <p:pic>
        <p:nvPicPr>
          <p:cNvPr id="4098" name="Picture 2" descr="C:\Users\User\Desktop\Для презентаций\school\анимация школа\568964665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5690042"/>
            <a:ext cx="2016224" cy="1138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43353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274638"/>
            <a:ext cx="5976664" cy="1143000"/>
          </a:xfrm>
        </p:spPr>
        <p:txBody>
          <a:bodyPr>
            <a:prstTxWarp prst="textInflate">
              <a:avLst/>
            </a:prstTxWarp>
          </a:bodyPr>
          <a:lstStyle/>
          <a:p>
            <a:r>
              <a:rPr lang="ru-RU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Внимание! Учебник!</a:t>
            </a:r>
            <a:endParaRPr lang="ru-RU" b="1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tx2">
                  <a:lumMod val="50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9672" y="2060848"/>
            <a:ext cx="6552728" cy="453650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Читаем учебник на стр. 100</a:t>
            </a:r>
          </a:p>
          <a:p>
            <a:pPr marL="0" indent="0" algn="just">
              <a:buNone/>
            </a:pPr>
            <a:endParaRPr lang="ru-RU" b="1" dirty="0" smtClean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tx2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hlinkClick r:id="rId2" action="ppaction://hlinkfile"/>
              </a:rPr>
              <a:t>Видеоурок</a:t>
            </a:r>
            <a:endParaRPr lang="ru-RU" b="1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tx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b="1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	</a:t>
            </a:r>
          </a:p>
          <a:p>
            <a:pPr algn="just">
              <a:buFontTx/>
              <a:buChar char="-"/>
            </a:pPr>
            <a:r>
              <a:rPr lang="ru-RU" sz="3500" b="1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Упражнение 237 - 238.</a:t>
            </a:r>
            <a:endParaRPr lang="ru-RU" sz="3500" b="1" dirty="0">
              <a:ln>
                <a:solidFill>
                  <a:schemeClr val="accent2">
                    <a:lumMod val="75000"/>
                  </a:schemeClr>
                </a:solidFill>
              </a:ln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5967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404664"/>
            <a:ext cx="5832648" cy="720080"/>
          </a:xfrm>
        </p:spPr>
        <p:txBody>
          <a:bodyPr>
            <a:prstTxWarp prst="textInflate">
              <a:avLst/>
            </a:prstTxWarp>
            <a:normAutofit fontScale="90000"/>
          </a:bodyPr>
          <a:lstStyle/>
          <a:p>
            <a:r>
              <a:rPr lang="ru-RU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Закрепим</a:t>
            </a:r>
            <a:endParaRPr lang="ru-RU" b="1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tx2">
                  <a:lumMod val="50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35696" y="1600200"/>
            <a:ext cx="6048672" cy="4997152"/>
          </a:xfrm>
        </p:spPr>
        <p:txBody>
          <a:bodyPr>
            <a:normAutofit/>
          </a:bodyPr>
          <a:lstStyle/>
          <a:p>
            <a:pPr marL="514350" indent="-514350" algn="just">
              <a:buAutoNum type="arabicPeriod"/>
            </a:pPr>
            <a:r>
              <a:rPr lang="ru-RU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Запишите синонимы без НЕ:</a:t>
            </a:r>
          </a:p>
          <a:p>
            <a:pPr marL="0" indent="0" algn="just">
              <a:buNone/>
            </a:pPr>
            <a:r>
              <a:rPr lang="ru-RU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ru-RU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anose="02040604050505020304" pitchFamily="18" charset="0"/>
              </a:rPr>
              <a:t>Несчастье, неправда, недруг, недоверчивость, нерешительность, непорядок, нездоровье, невежество.</a:t>
            </a:r>
          </a:p>
        </p:txBody>
      </p:sp>
    </p:spTree>
    <p:extLst>
      <p:ext uri="{BB962C8B-B14F-4D97-AF65-F5344CB8AC3E}">
        <p14:creationId xmlns:p14="http://schemas.microsoft.com/office/powerpoint/2010/main" val="24370557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404664"/>
            <a:ext cx="5832648" cy="720080"/>
          </a:xfrm>
        </p:spPr>
        <p:txBody>
          <a:bodyPr>
            <a:prstTxWarp prst="textInflate">
              <a:avLst/>
            </a:prstTxWarp>
            <a:normAutofit fontScale="90000"/>
          </a:bodyPr>
          <a:lstStyle/>
          <a:p>
            <a:r>
              <a:rPr lang="ru-RU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Закрепим</a:t>
            </a:r>
            <a:endParaRPr lang="ru-RU" b="1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tx2">
                  <a:lumMod val="50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79712" y="1600200"/>
            <a:ext cx="5904656" cy="499715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Дополните предложения:</a:t>
            </a:r>
          </a:p>
          <a:p>
            <a:pPr marL="0" indent="0" algn="just">
              <a:buNone/>
            </a:pPr>
            <a:r>
              <a:rPr lang="ru-RU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1) </a:t>
            </a:r>
            <a:r>
              <a:rPr lang="ru-RU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anose="02040604050505020304" pitchFamily="18" charset="0"/>
              </a:rPr>
              <a:t>Непогода помешала ...</a:t>
            </a:r>
          </a:p>
          <a:p>
            <a:pPr marL="0" indent="0" algn="just">
              <a:buNone/>
            </a:pPr>
            <a:r>
              <a:rPr lang="ru-RU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anose="02040604050505020304" pitchFamily="18" charset="0"/>
              </a:rPr>
              <a:t>2) Нездоровье – это …</a:t>
            </a:r>
          </a:p>
          <a:p>
            <a:pPr marL="0" indent="0" algn="just">
              <a:buNone/>
            </a:pPr>
            <a:r>
              <a:rPr lang="ru-RU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anose="02040604050505020304" pitchFamily="18" charset="0"/>
              </a:rPr>
              <a:t>3) Не погода виновата, а …</a:t>
            </a:r>
          </a:p>
          <a:p>
            <a:pPr marL="0" indent="0" algn="just">
              <a:buNone/>
            </a:pPr>
            <a:r>
              <a:rPr lang="ru-RU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anose="02040604050505020304" pitchFamily="18" charset="0"/>
              </a:rPr>
              <a:t>4) Не здоровье, а …</a:t>
            </a:r>
          </a:p>
          <a:p>
            <a:pPr marL="0" indent="0" algn="just">
              <a:buNone/>
            </a:pPr>
            <a:endParaRPr lang="ru-RU" b="1" dirty="0" smtClean="0">
              <a:ln>
                <a:solidFill>
                  <a:schemeClr val="tx2">
                    <a:lumMod val="75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32128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404664"/>
            <a:ext cx="5832648" cy="720080"/>
          </a:xfrm>
        </p:spPr>
        <p:txBody>
          <a:bodyPr>
            <a:prstTxWarp prst="textInflate">
              <a:avLst/>
            </a:prstTxWarp>
            <a:normAutofit fontScale="90000"/>
          </a:bodyPr>
          <a:lstStyle/>
          <a:p>
            <a:r>
              <a:rPr lang="ru-RU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Закрепим</a:t>
            </a:r>
            <a:endParaRPr lang="ru-RU" b="1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tx2">
                  <a:lumMod val="50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35696" y="1412776"/>
            <a:ext cx="6048672" cy="5328592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Распределите слова по столбикам: 1) всегда с НЕ слитно, 2) с НЕ как слитно, так и раздельно:</a:t>
            </a:r>
          </a:p>
          <a:p>
            <a:pPr marL="0" indent="0" algn="just">
              <a:buNone/>
            </a:pPr>
            <a:r>
              <a:rPr lang="ru-RU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anose="02040604050505020304" pitchFamily="18" charset="0"/>
              </a:rPr>
              <a:t>(Не)приятель, (не)видаль, (не)правда, (не)ловкость, (не)счастье, (не)ряха, (не)воля, (не)дочёт, (не)мощь, (не)дотёпа, (не)вольник, (не)вежда, (не)нависть, (не)домогание, (не)годование, (не)понимание.</a:t>
            </a:r>
          </a:p>
          <a:p>
            <a:pPr marL="0" indent="0" algn="just">
              <a:buNone/>
            </a:pPr>
            <a:endParaRPr lang="ru-RU" b="1" dirty="0" smtClean="0">
              <a:ln>
                <a:solidFill>
                  <a:schemeClr val="tx2">
                    <a:lumMod val="75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01554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274638"/>
            <a:ext cx="5760640" cy="1143000"/>
          </a:xfrm>
        </p:spPr>
        <p:txBody>
          <a:bodyPr>
            <a:prstTxWarp prst="textInflate">
              <a:avLst/>
            </a:prstTxWarp>
          </a:bodyPr>
          <a:lstStyle/>
          <a:p>
            <a:r>
              <a:rPr lang="ru-RU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Итоги урока</a:t>
            </a:r>
            <a:endParaRPr lang="ru-RU" b="1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tx2">
                  <a:lumMod val="50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688" y="1600200"/>
            <a:ext cx="6048672" cy="4525963"/>
          </a:xfrm>
        </p:spPr>
        <p:txBody>
          <a:bodyPr/>
          <a:lstStyle/>
          <a:p>
            <a:pPr algn="just">
              <a:buFontTx/>
              <a:buChar char="-"/>
            </a:pPr>
            <a:r>
              <a:rPr lang="ru-RU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Всё ли запланированное выполнили?</a:t>
            </a:r>
          </a:p>
          <a:p>
            <a:pPr algn="just">
              <a:buFontTx/>
              <a:buChar char="-"/>
            </a:pPr>
            <a:r>
              <a:rPr lang="ru-RU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Все задачи решили?</a:t>
            </a:r>
            <a:endParaRPr lang="ru-RU" b="1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074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492896"/>
            <a:ext cx="936104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69521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274638"/>
            <a:ext cx="5400600" cy="1143000"/>
          </a:xfrm>
        </p:spPr>
        <p:txBody>
          <a:bodyPr>
            <a:prstTxWarp prst="textInflate">
              <a:avLst/>
            </a:prstTxWarp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</a:t>
            </a:r>
            <a:endParaRPr lang="ru-RU" b="1" dirty="0">
              <a:ln>
                <a:solidFill>
                  <a:srgbClr val="002060"/>
                </a:solidFill>
              </a:ln>
              <a:solidFill>
                <a:schemeClr val="tx2">
                  <a:lumMod val="50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11760" y="2636912"/>
            <a:ext cx="5472608" cy="3489251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Выучить параграф 43.</a:t>
            </a:r>
          </a:p>
          <a:p>
            <a:pPr marL="0" indent="0">
              <a:buNone/>
            </a:pPr>
            <a:endParaRPr lang="ru-RU" b="1" dirty="0" smtClean="0">
              <a:ln>
                <a:solidFill>
                  <a:srgbClr val="002060"/>
                </a:solidFill>
              </a:ln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2. Упражнение 240 или 241– одно на выбор.</a:t>
            </a:r>
            <a:endParaRPr lang="ru-RU" b="1" dirty="0">
              <a:ln>
                <a:solidFill>
                  <a:srgbClr val="002060"/>
                </a:solidFill>
              </a:ln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User\Desktop\Для презентаций\school\анимация школа\796421063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251" y="-315416"/>
            <a:ext cx="2751950" cy="3716551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  <a:softEdge rad="3556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4089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35696" y="2060848"/>
            <a:ext cx="5904656" cy="4536504"/>
          </a:xfrm>
        </p:spPr>
        <p:txBody>
          <a:bodyPr>
            <a:prstTxWarp prst="textInflate">
              <a:avLst/>
            </a:prstTxWarp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Вот прозвучала трель звонка,</a:t>
            </a:r>
          </a:p>
          <a:p>
            <a:pPr marL="0" indent="0" algn="ctr">
              <a:buNone/>
            </a:pP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Расстаться нам уже пора!</a:t>
            </a:r>
          </a:p>
          <a:p>
            <a:pPr marL="0" indent="0" algn="ctr">
              <a:buNone/>
            </a:pPr>
            <a:r>
              <a:rPr lang="ru-RU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Перемена – нам награда,</a:t>
            </a:r>
          </a:p>
          <a:p>
            <a:pPr marL="0" indent="0" algn="ctr">
              <a:buNone/>
            </a:pPr>
            <a:r>
              <a:rPr lang="ru-RU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За учебный труд отрада.</a:t>
            </a:r>
            <a:endParaRPr lang="ru-RU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50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1026" name="Picture 2" descr="C:\Users\User\Desktop\Для презентаций\school\анимация школа\567166767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16632"/>
            <a:ext cx="2018959" cy="2422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34221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274638"/>
            <a:ext cx="5472608" cy="1143000"/>
          </a:xfrm>
        </p:spPr>
        <p:txBody>
          <a:bodyPr>
            <a:prstTxWarp prst="textInflate">
              <a:avLst/>
            </a:prstTxWarp>
          </a:bodyPr>
          <a:lstStyle/>
          <a:p>
            <a:r>
              <a:rPr lang="ru-RU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206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Задачи урока</a:t>
            </a:r>
            <a:endParaRPr lang="ru-RU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rgbClr val="00206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1600200"/>
            <a:ext cx="6480720" cy="4525963"/>
          </a:xfrm>
        </p:spPr>
        <p:txBody>
          <a:bodyPr/>
          <a:lstStyle/>
          <a:p>
            <a:pPr marL="514350" indent="-514350" algn="just">
              <a:buAutoNum type="arabicPeriod"/>
            </a:pPr>
            <a:r>
              <a:rPr lang="ru-RU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2060"/>
                </a:solidFill>
              </a:rPr>
              <a:t>Повторить уже изученные сведения об имени существительном;</a:t>
            </a:r>
          </a:p>
          <a:p>
            <a:pPr marL="514350" indent="-514350" algn="just">
              <a:buAutoNum type="arabicPeriod"/>
            </a:pPr>
            <a:r>
              <a:rPr lang="ru-RU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2060"/>
                </a:solidFill>
              </a:rPr>
              <a:t>Повторить орфографические правила, касающиеся имени существительного;</a:t>
            </a:r>
          </a:p>
          <a:p>
            <a:pPr marL="514350" indent="-514350" algn="just">
              <a:buAutoNum type="arabicPeriod"/>
            </a:pPr>
            <a:r>
              <a:rPr lang="ru-RU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2060"/>
                </a:solidFill>
              </a:rPr>
              <a:t>…</a:t>
            </a:r>
            <a:endParaRPr lang="ru-RU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71180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048672" cy="994122"/>
          </a:xfrm>
        </p:spPr>
        <p:txBody>
          <a:bodyPr>
            <a:prstTxWarp prst="textInflate">
              <a:avLst/>
            </a:prstTxWarp>
            <a:normAutofit fontScale="90000"/>
          </a:bodyPr>
          <a:lstStyle/>
          <a:p>
            <a:r>
              <a:rPr lang="ru-RU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206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Повторение – мать учения</a:t>
            </a:r>
            <a:endParaRPr lang="ru-RU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rgbClr val="00206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4" y="1600200"/>
            <a:ext cx="6480720" cy="506916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2060"/>
                </a:solidFill>
              </a:rPr>
              <a:t>1. Укажите пример с ошибкой в образовании формы имени существительного:</a:t>
            </a:r>
          </a:p>
          <a:p>
            <a:pPr marL="514350" indent="-514350" algn="just">
              <a:buAutoNum type="arabicParenR"/>
            </a:pPr>
            <a:r>
              <a:rPr lang="ru-RU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latin typeface="Century" panose="02040604050505020304" pitchFamily="18" charset="0"/>
              </a:rPr>
              <a:t>Широкая   Миссисипи</a:t>
            </a:r>
          </a:p>
          <a:p>
            <a:pPr marL="514350" indent="-514350" algn="just">
              <a:buAutoNum type="arabicParenR"/>
            </a:pPr>
            <a:r>
              <a:rPr lang="ru-RU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latin typeface="Century" panose="02040604050505020304" pitchFamily="18" charset="0"/>
              </a:rPr>
              <a:t>Сладкий   капучино</a:t>
            </a:r>
          </a:p>
          <a:p>
            <a:pPr marL="514350" indent="-514350" algn="just">
              <a:buAutoNum type="arabicParenR"/>
            </a:pPr>
            <a:r>
              <a:rPr lang="ru-RU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latin typeface="Century" panose="02040604050505020304" pitchFamily="18" charset="0"/>
              </a:rPr>
              <a:t>Решающий   пенальти</a:t>
            </a:r>
          </a:p>
          <a:p>
            <a:pPr marL="514350" indent="-514350" algn="just">
              <a:buAutoNum type="arabicParenR"/>
            </a:pPr>
            <a:r>
              <a:rPr lang="ru-RU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latin typeface="Century" panose="02040604050505020304" pitchFamily="18" charset="0"/>
              </a:rPr>
              <a:t>Шёлковая   тюль</a:t>
            </a:r>
          </a:p>
        </p:txBody>
      </p:sp>
    </p:spTree>
    <p:extLst>
      <p:ext uri="{BB962C8B-B14F-4D97-AF65-F5344CB8AC3E}">
        <p14:creationId xmlns:p14="http://schemas.microsoft.com/office/powerpoint/2010/main" val="37817955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74638"/>
            <a:ext cx="6192688" cy="778098"/>
          </a:xfrm>
        </p:spPr>
        <p:txBody>
          <a:bodyPr>
            <a:prstTxWarp prst="textInflate">
              <a:avLst/>
            </a:prstTxWarp>
            <a:normAutofit fontScale="90000"/>
          </a:bodyPr>
          <a:lstStyle/>
          <a:p>
            <a:r>
              <a:rPr lang="ru-RU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206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Повторение – мать учения</a:t>
            </a:r>
            <a:endParaRPr lang="ru-RU" b="1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rgbClr val="00206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1844824"/>
            <a:ext cx="6552728" cy="3888432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2. Укажите пример с ошибкой в образовании формы имени существительного:</a:t>
            </a:r>
          </a:p>
          <a:p>
            <a:pPr marL="514350" indent="-514350" algn="just">
              <a:buAutoNum type="arabicParenR"/>
            </a:pPr>
            <a:r>
              <a:rPr lang="ru-RU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Century" panose="02040604050505020304" pitchFamily="18" charset="0"/>
              </a:rPr>
              <a:t>Красивый  Баку</a:t>
            </a:r>
          </a:p>
          <a:p>
            <a:pPr marL="514350" indent="-514350" algn="just">
              <a:buAutoNum type="arabicParenR"/>
            </a:pPr>
            <a:r>
              <a:rPr lang="ru-RU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Century" panose="02040604050505020304" pitchFamily="18" charset="0"/>
              </a:rPr>
              <a:t>Умная шимпанзе</a:t>
            </a:r>
          </a:p>
          <a:p>
            <a:pPr marL="514350" indent="-514350" algn="just">
              <a:buAutoNum type="arabicParenR"/>
            </a:pPr>
            <a:r>
              <a:rPr lang="ru-RU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Century" panose="02040604050505020304" pitchFamily="18" charset="0"/>
              </a:rPr>
              <a:t>Новое шоссе</a:t>
            </a:r>
          </a:p>
          <a:p>
            <a:pPr marL="514350" indent="-514350" algn="just">
              <a:buAutoNum type="arabicParenR"/>
            </a:pPr>
            <a:r>
              <a:rPr lang="ru-RU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Century" panose="02040604050505020304" pitchFamily="18" charset="0"/>
              </a:rPr>
              <a:t>Свежая брокколи</a:t>
            </a:r>
            <a:endParaRPr lang="ru-RU" dirty="0"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23964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268760"/>
            <a:ext cx="6624736" cy="525658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3</a:t>
            </a:r>
            <a:r>
              <a:rPr lang="ru-RU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. Укажите пример с ошибкой в образовании формы имени существительного:</a:t>
            </a:r>
          </a:p>
          <a:p>
            <a:pPr marL="514350" indent="-514350" algn="just">
              <a:buAutoNum type="arabicParenR"/>
            </a:pPr>
            <a:r>
              <a:rPr lang="ru-RU" b="1" dirty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b="1" dirty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Century" panose="02040604050505020304" pitchFamily="18" charset="0"/>
              </a:rPr>
              <a:t>Ч</a:t>
            </a:r>
            <a:r>
              <a:rPr lang="ru-RU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Century" panose="02040604050505020304" pitchFamily="18" charset="0"/>
              </a:rPr>
              <a:t>ёрное кофе</a:t>
            </a:r>
          </a:p>
          <a:p>
            <a:pPr marL="514350" indent="-514350" algn="just">
              <a:buAutoNum type="arabicParenR"/>
            </a:pPr>
            <a:r>
              <a:rPr lang="ru-RU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Century" panose="02040604050505020304" pitchFamily="18" charset="0"/>
              </a:rPr>
              <a:t>Серый кенгуру</a:t>
            </a:r>
          </a:p>
          <a:p>
            <a:pPr marL="514350" indent="-514350" algn="just">
              <a:buAutoNum type="arabicParenR"/>
            </a:pPr>
            <a:r>
              <a:rPr lang="ru-RU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Century" panose="02040604050505020304" pitchFamily="18" charset="0"/>
              </a:rPr>
              <a:t>Древний Тбилиси</a:t>
            </a:r>
          </a:p>
          <a:p>
            <a:pPr marL="514350" indent="-514350" algn="just">
              <a:buAutoNum type="arabicParenR"/>
            </a:pPr>
            <a:r>
              <a:rPr lang="ru-RU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Century" panose="02040604050505020304" pitchFamily="18" charset="0"/>
              </a:rPr>
              <a:t>Солнечный Сочи</a:t>
            </a:r>
            <a:endParaRPr lang="ru-RU" b="1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tx2">
                  <a:lumMod val="50000"/>
                </a:schemeClr>
              </a:solidFill>
              <a:latin typeface="Century" panose="020406040505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9" y="0"/>
            <a:ext cx="6192688" cy="1169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46087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16632"/>
            <a:ext cx="6748463" cy="1169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1680" y="1124744"/>
            <a:ext cx="6120680" cy="5001419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latin typeface="Century" panose="02040604050505020304" pitchFamily="18" charset="0"/>
              </a:rPr>
              <a:t>4. Укажите пример с ошибкой в образовании формы имени существительного:</a:t>
            </a:r>
          </a:p>
          <a:p>
            <a:pPr marL="0" indent="0">
              <a:buNone/>
            </a:pPr>
            <a:r>
              <a:rPr lang="ru-RU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Century" panose="02040604050505020304" pitchFamily="18" charset="0"/>
              </a:rPr>
              <a:t>1) Много яблоков</a:t>
            </a:r>
          </a:p>
          <a:p>
            <a:pPr marL="0" indent="0">
              <a:buNone/>
            </a:pPr>
            <a:r>
              <a:rPr lang="ru-RU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Century" panose="02040604050505020304" pitchFamily="18" charset="0"/>
              </a:rPr>
              <a:t>2) Шкафы для кухонь</a:t>
            </a:r>
          </a:p>
          <a:p>
            <a:pPr marL="0" indent="0">
              <a:buNone/>
            </a:pPr>
            <a:r>
              <a:rPr lang="ru-RU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Century" panose="02040604050505020304" pitchFamily="18" charset="0"/>
              </a:rPr>
              <a:t>3) Несколько полотенец</a:t>
            </a:r>
          </a:p>
          <a:p>
            <a:pPr marL="0" indent="0">
              <a:buNone/>
            </a:pPr>
            <a:r>
              <a:rPr lang="ru-RU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Century" panose="02040604050505020304" pitchFamily="18" charset="0"/>
              </a:rPr>
              <a:t>4) Мощные компьютеры</a:t>
            </a:r>
            <a:endParaRPr lang="ru-RU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50000"/>
                </a:schemeClr>
              </a:solidFill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36812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52034" y="1022145"/>
            <a:ext cx="6120680" cy="5616624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dirty="0" smtClean="0"/>
              <a:t>	</a:t>
            </a:r>
            <a:r>
              <a:rPr lang="ru-RU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latin typeface="Century" panose="02040604050505020304" pitchFamily="18" charset="0"/>
              </a:rPr>
              <a:t>5. </a:t>
            </a: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latin typeface="Century" panose="02040604050505020304" pitchFamily="18" charset="0"/>
              </a:rPr>
              <a:t>У</a:t>
            </a:r>
            <a:r>
              <a:rPr lang="ru-RU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latin typeface="Century" panose="02040604050505020304" pitchFamily="18" charset="0"/>
              </a:rPr>
              <a:t>кажите пример, в котором допущены ошибки в грамматических формах имён существительных:</a:t>
            </a:r>
          </a:p>
          <a:p>
            <a:pPr marL="514350" indent="-514350" algn="just">
              <a:buAutoNum type="arabicParenR"/>
            </a:pPr>
            <a:r>
              <a:rPr lang="ru-RU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Century" panose="02040604050505020304" pitchFamily="18" charset="0"/>
              </a:rPr>
              <a:t>Цветов – существ., нариц., неодуш., 2 скл., м.р., мн.ч., Р.п.</a:t>
            </a:r>
          </a:p>
          <a:p>
            <a:pPr marL="514350" indent="-514350" algn="just">
              <a:buAutoNum type="arabicParenR"/>
            </a:pPr>
            <a:r>
              <a:rPr lang="ru-RU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Century" panose="02040604050505020304" pitchFamily="18" charset="0"/>
              </a:rPr>
              <a:t>Грядок – существ., нариц., неодуш., 1 скл., ж.р., мн.ч., Р.п.</a:t>
            </a:r>
          </a:p>
          <a:p>
            <a:pPr marL="514350" indent="-514350" algn="just">
              <a:buAutoNum type="arabicParenR"/>
            </a:pPr>
            <a:r>
              <a:rPr lang="ru-RU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Century" panose="02040604050505020304" pitchFamily="18" charset="0"/>
              </a:rPr>
              <a:t>(От) вороны – существ., собств., одуш., ж.р., ед.ч., В.п.</a:t>
            </a:r>
          </a:p>
          <a:p>
            <a:pPr marL="514350" indent="-514350" algn="just">
              <a:buAutoNum type="arabicParenR"/>
            </a:pPr>
            <a:r>
              <a:rPr lang="ru-RU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Century" panose="02040604050505020304" pitchFamily="18" charset="0"/>
              </a:rPr>
              <a:t>(В) грязь – существ., нариц., неодуш., ж.р., 3 скл., ед.ч., В.п.</a:t>
            </a:r>
            <a:endParaRPr lang="ru-RU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50000"/>
                </a:schemeClr>
              </a:solidFill>
              <a:latin typeface="Century" panose="020406040505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24356" y="1419523"/>
            <a:ext cx="6576036" cy="52498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2600" b="1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0740"/>
            <a:ext cx="6748463" cy="1169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40835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274638"/>
            <a:ext cx="5688632" cy="1143000"/>
          </a:xfrm>
        </p:spPr>
        <p:txBody>
          <a:bodyPr>
            <a:prstTxWarp prst="textInflate">
              <a:avLst/>
            </a:prstTxWarp>
            <a:normAutofit fontScale="90000"/>
          </a:bodyPr>
          <a:lstStyle/>
          <a:p>
            <a:r>
              <a:rPr lang="ru-RU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Проанализируйте предложения</a:t>
            </a:r>
            <a:endParaRPr lang="ru-RU" b="1" dirty="0">
              <a:ln>
                <a:solidFill>
                  <a:schemeClr val="tx2">
                    <a:lumMod val="75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1680" y="1556792"/>
            <a:ext cx="6336704" cy="4248473"/>
          </a:xfrm>
        </p:spPr>
        <p:txBody>
          <a:bodyPr>
            <a:normAutofit lnSpcReduction="10000"/>
          </a:bodyPr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ru-RU" sz="3600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anose="02040604050505020304" pitchFamily="18" charset="0"/>
              </a:rPr>
              <a:t>Он говорил явную </a:t>
            </a:r>
            <a:r>
              <a:rPr lang="ru-RU" sz="3600" b="1" u="sng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anose="02040604050505020304" pitchFamily="18" charset="0"/>
              </a:rPr>
              <a:t>неп</a:t>
            </a:r>
            <a:r>
              <a:rPr lang="ru-RU" sz="3600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anose="02040604050505020304" pitchFamily="18" charset="0"/>
              </a:rPr>
              <a:t>равду.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3600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anose="02040604050505020304" pitchFamily="18" charset="0"/>
              </a:rPr>
              <a:t>На  нас  рычал   </a:t>
            </a:r>
            <a:r>
              <a:rPr lang="ru-RU" sz="3600" b="1" u="sng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anose="02040604050505020304" pitchFamily="18" charset="0"/>
              </a:rPr>
              <a:t>не   т</a:t>
            </a:r>
            <a:r>
              <a:rPr lang="ru-RU" sz="3600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anose="02040604050505020304" pitchFamily="18" charset="0"/>
              </a:rPr>
              <a:t>игр.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3600" b="1" dirty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anose="02040604050505020304" pitchFamily="18" charset="0"/>
              </a:rPr>
              <a:t> </a:t>
            </a:r>
            <a:r>
              <a:rPr lang="ru-RU" sz="3600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anose="02040604050505020304" pitchFamily="18" charset="0"/>
              </a:rPr>
              <a:t>Люда – настоящая </a:t>
            </a:r>
            <a:r>
              <a:rPr lang="ru-RU" sz="3600" b="1" u="sng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anose="02040604050505020304" pitchFamily="18" charset="0"/>
              </a:rPr>
              <a:t>нер</a:t>
            </a:r>
            <a:r>
              <a:rPr lang="ru-RU" sz="3600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anose="02040604050505020304" pitchFamily="18" charset="0"/>
              </a:rPr>
              <a:t>яха.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3600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anose="02040604050505020304" pitchFamily="18" charset="0"/>
              </a:rPr>
              <a:t>Он говорил нам на уроке </a:t>
            </a:r>
            <a:r>
              <a:rPr lang="ru-RU" sz="3600" b="1" u="sng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anose="02040604050505020304" pitchFamily="18" charset="0"/>
              </a:rPr>
              <a:t>не п</a:t>
            </a:r>
            <a:r>
              <a:rPr lang="ru-RU" sz="3600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anose="02040604050505020304" pitchFamily="18" charset="0"/>
              </a:rPr>
              <a:t>равду, а ложь.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ru-RU" sz="3600" b="1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anose="02040604050505020304" pitchFamily="18" charset="0"/>
            </a:endParaRPr>
          </a:p>
        </p:txBody>
      </p:sp>
      <p:pic>
        <p:nvPicPr>
          <p:cNvPr id="4098" name="Picture 2" descr="C:\Users\User\Desktop\Для презентаций\school\анимация школа\568964665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5690042"/>
            <a:ext cx="2016224" cy="1138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81673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844824"/>
            <a:ext cx="8710736" cy="2160240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Georgia" panose="02040502050405020303" pitchFamily="18" charset="0"/>
              </a:rPr>
              <a:t>Двадцать шестое ноября.</a:t>
            </a:r>
            <a:br>
              <a:rPr lang="ru-RU" sz="3600" b="1" i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sz="3600" b="1" i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Georgia" panose="02040502050405020303" pitchFamily="18" charset="0"/>
              </a:rPr>
              <a:t>Классная работа.</a:t>
            </a:r>
            <a:r>
              <a:rPr lang="ru-RU" b="1" i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ru-RU" b="1" i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b="1" i="1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Georgia" panose="02040502050405020303" pitchFamily="18" charset="0"/>
              </a:rPr>
              <a:t>Написание  НЕ  с существительными.</a:t>
            </a:r>
            <a:endParaRPr lang="ru-RU" b="1" i="1" dirty="0">
              <a:ln>
                <a:solidFill>
                  <a:schemeClr val="accent2">
                    <a:lumMod val="75000"/>
                  </a:schemeClr>
                </a:solidFill>
              </a:ln>
              <a:solidFill>
                <a:schemeClr val="tx2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4293096"/>
            <a:ext cx="7380312" cy="1296144"/>
          </a:xfrm>
        </p:spPr>
        <p:txBody>
          <a:bodyPr>
            <a:normAutofit/>
          </a:bodyPr>
          <a:lstStyle/>
          <a:p>
            <a:pPr lvl="0" algn="l"/>
            <a:r>
              <a:rPr lang="ru-RU" sz="3000" b="1" dirty="0">
                <a:ln>
                  <a:solidFill>
                    <a:srgbClr val="1F497D">
                      <a:lumMod val="50000"/>
                    </a:srgbClr>
                  </a:solidFill>
                </a:ln>
                <a:solidFill>
                  <a:srgbClr val="C00000"/>
                </a:solidFill>
              </a:rPr>
              <a:t>Всегда нам интересно новое открыть</a:t>
            </a:r>
          </a:p>
          <a:p>
            <a:pPr lvl="0" algn="l"/>
            <a:r>
              <a:rPr lang="ru-RU" sz="3000" b="1" dirty="0">
                <a:ln>
                  <a:solidFill>
                    <a:srgbClr val="1F497D">
                      <a:lumMod val="50000"/>
                    </a:srgbClr>
                  </a:solidFill>
                </a:ln>
                <a:solidFill>
                  <a:srgbClr val="C00000"/>
                </a:solidFill>
              </a:rPr>
              <a:t>И на своём уроке хозяевами быть.</a:t>
            </a:r>
          </a:p>
          <a:p>
            <a:pPr algn="l"/>
            <a:endParaRPr lang="ru-RU" sz="3000" b="1" dirty="0" smtClean="0">
              <a:ln>
                <a:solidFill>
                  <a:schemeClr val="tx2">
                    <a:lumMod val="50000"/>
                  </a:schemeClr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88640"/>
            <a:ext cx="8064896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Georgia" panose="02040502050405020303" pitchFamily="18" charset="0"/>
              </a:rPr>
              <a:t>Муниципальное казенное общеобразовательное учреждение</a:t>
            </a:r>
          </a:p>
          <a:p>
            <a:pPr algn="ctr"/>
            <a:r>
              <a:rPr lang="ru-RU" b="1" i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Georgia" panose="02040502050405020303" pitchFamily="18" charset="0"/>
              </a:rPr>
              <a:t>«Подъеланская средняя общеобразовательная школа»</a:t>
            </a:r>
            <a:endParaRPr lang="ru-RU" b="1" i="1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tx2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11960" y="6309320"/>
            <a:ext cx="4932040" cy="5486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2060"/>
                </a:solidFill>
              </a:rPr>
              <a:t>Авторт презентации Мойсеева Е.И., учитель русского языка и литературы</a:t>
            </a:r>
            <a:endParaRPr lang="ru-RU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02556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</TotalTime>
  <Words>466</Words>
  <Application>Microsoft Office PowerPoint</Application>
  <PresentationFormat>Экран (4:3)</PresentationFormat>
  <Paragraphs>89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Четвёртое декабря. Классная работа. </vt:lpstr>
      <vt:lpstr>Задачи урока</vt:lpstr>
      <vt:lpstr>Повторение – мать учения</vt:lpstr>
      <vt:lpstr>Повторение – мать учения</vt:lpstr>
      <vt:lpstr>Презентация PowerPoint</vt:lpstr>
      <vt:lpstr>Презентация PowerPoint</vt:lpstr>
      <vt:lpstr>Презентация PowerPoint</vt:lpstr>
      <vt:lpstr>Проанализируйте предложения</vt:lpstr>
      <vt:lpstr>Двадцать шестое ноября. Классная работа. Написание  НЕ  с существительными.</vt:lpstr>
      <vt:lpstr>Задачи урока</vt:lpstr>
      <vt:lpstr>Проанализируйте предложения</vt:lpstr>
      <vt:lpstr>Внимание! Учебник!</vt:lpstr>
      <vt:lpstr>Закрепим</vt:lpstr>
      <vt:lpstr>Закрепим</vt:lpstr>
      <vt:lpstr>Закрепим</vt:lpstr>
      <vt:lpstr>Итоги урока</vt:lpstr>
      <vt:lpstr>Домашнее задание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28</cp:revision>
  <dcterms:created xsi:type="dcterms:W3CDTF">2014-11-23T14:54:20Z</dcterms:created>
  <dcterms:modified xsi:type="dcterms:W3CDTF">2014-12-04T15:36:08Z</dcterms:modified>
</cp:coreProperties>
</file>