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57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D31CB-F743-4E33-9156-07F149CA36B0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BAF3E-28A5-4BA8-A31F-B09120F753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664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BAF3E-28A5-4BA8-A31F-B09120F753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1397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086B8E3-C891-49EB-A87E-227FCE351693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CFC2B2F-7BF8-49B4-8EB2-44276140C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700808"/>
            <a:ext cx="72728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Оборот «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There is, there are”</a:t>
            </a:r>
            <a:r>
              <a:rPr lang="en-US" sz="4400" b="1" dirty="0" smtClean="0">
                <a:solidFill>
                  <a:schemeClr val="bg2"/>
                </a:solidFill>
                <a:latin typeface="+mj-lt"/>
              </a:rPr>
              <a:t/>
            </a:r>
            <a:br>
              <a:rPr lang="en-US" sz="4400" b="1" dirty="0" smtClean="0">
                <a:solidFill>
                  <a:schemeClr val="bg2"/>
                </a:solidFill>
                <a:latin typeface="+mj-lt"/>
              </a:rPr>
            </a:br>
            <a:endParaRPr lang="ru-RU" sz="4400" b="1" dirty="0">
              <a:latin typeface="+mj-lt"/>
            </a:endParaRPr>
          </a:p>
        </p:txBody>
      </p:sp>
      <p:pic>
        <p:nvPicPr>
          <p:cNvPr id="8194" name="Picture 2" descr="Английский язык. Дети и материнство. Услуги. Южно-Сахалинск. Объявления Сахал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286124"/>
            <a:ext cx="4357718" cy="32682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1690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357430"/>
            <a:ext cx="72619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[g]        [m]          [w]          [∫]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857232"/>
            <a:ext cx="6276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Фонетическая разминка (назовите звуки и слова, </a:t>
            </a:r>
          </a:p>
          <a:p>
            <a:r>
              <a:rPr lang="ru-RU" dirty="0" smtClean="0"/>
              <a:t>в которых они встречаются.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8979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132856"/>
            <a:ext cx="7851648" cy="121442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2"/>
                </a:solidFill>
              </a:rPr>
              <a:t>Оборот «</a:t>
            </a:r>
            <a:r>
              <a:rPr lang="en-US" sz="4400" dirty="0" smtClean="0">
                <a:solidFill>
                  <a:schemeClr val="bg2"/>
                </a:solidFill>
              </a:rPr>
              <a:t>There is, there are”</a:t>
            </a:r>
            <a:br>
              <a:rPr lang="en-US" sz="4400" dirty="0" smtClean="0">
                <a:solidFill>
                  <a:schemeClr val="bg2"/>
                </a:solidFill>
              </a:rPr>
            </a:b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(имеется, находится, есть)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501008"/>
            <a:ext cx="7992888" cy="2880320"/>
          </a:xfrm>
        </p:spPr>
        <p:txBody>
          <a:bodyPr/>
          <a:lstStyle/>
          <a:p>
            <a:pPr algn="l"/>
            <a:r>
              <a:rPr lang="en-US" sz="6000" dirty="0" smtClean="0"/>
              <a:t>There </a:t>
            </a:r>
            <a:r>
              <a:rPr lang="en-US" sz="6000" dirty="0" smtClean="0">
                <a:solidFill>
                  <a:srgbClr val="FF0000"/>
                </a:solidFill>
              </a:rPr>
              <a:t>is</a:t>
            </a:r>
            <a:r>
              <a:rPr lang="en-US" sz="6000" dirty="0" smtClean="0"/>
              <a:t>  </a:t>
            </a:r>
            <a:r>
              <a:rPr lang="ru-RU" sz="6000" dirty="0" smtClean="0"/>
              <a:t>- </a:t>
            </a:r>
            <a:r>
              <a:rPr lang="ru-RU" sz="6000" dirty="0" err="1" smtClean="0"/>
              <a:t>ед.ч</a:t>
            </a:r>
            <a:r>
              <a:rPr lang="ru-RU" sz="6000" dirty="0" smtClean="0"/>
              <a:t>.</a:t>
            </a:r>
          </a:p>
          <a:p>
            <a:pPr algn="l"/>
            <a:r>
              <a:rPr lang="en-US" sz="6000" dirty="0" smtClean="0"/>
              <a:t>There </a:t>
            </a:r>
            <a:r>
              <a:rPr lang="en-US" sz="6000" dirty="0" smtClean="0">
                <a:solidFill>
                  <a:srgbClr val="FF0000"/>
                </a:solidFill>
              </a:rPr>
              <a:t>are</a:t>
            </a:r>
            <a:r>
              <a:rPr lang="en-US" sz="6000" dirty="0" smtClean="0"/>
              <a:t> – </a:t>
            </a:r>
            <a:r>
              <a:rPr lang="ru-RU" sz="6000" dirty="0" smtClean="0"/>
              <a:t>мн.ч.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4971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endParaRPr lang="ru-RU" sz="44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4400" dirty="0" smtClean="0">
                <a:latin typeface="Book Antiqua" pitchFamily="18" charset="0"/>
              </a:rPr>
              <a:t>   </a:t>
            </a:r>
            <a:r>
              <a:rPr lang="en-US" sz="4400" dirty="0" smtClean="0">
                <a:solidFill>
                  <a:srgbClr val="FF0000"/>
                </a:solidFill>
                <a:latin typeface="Book Antiqua" pitchFamily="18" charset="0"/>
              </a:rPr>
              <a:t>There is</a:t>
            </a:r>
            <a:r>
              <a:rPr lang="en-US" sz="4400" dirty="0" smtClean="0">
                <a:latin typeface="Book Antiqua" pitchFamily="18" charset="0"/>
              </a:rPr>
              <a:t>        + </a:t>
            </a:r>
            <a:r>
              <a:rPr lang="ru-RU" sz="4400" dirty="0" smtClean="0">
                <a:latin typeface="Book Antiqua" pitchFamily="18" charset="0"/>
              </a:rPr>
              <a:t>что   +    </a:t>
            </a:r>
            <a:r>
              <a:rPr lang="ru-RU" sz="4400" u="sng" dirty="0" smtClean="0">
                <a:latin typeface="Book Antiqua" pitchFamily="18" charset="0"/>
              </a:rPr>
              <a:t>где</a:t>
            </a:r>
            <a:endParaRPr lang="en-US" sz="4400" u="sng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4400" dirty="0" smtClean="0">
                <a:latin typeface="Book Antiqua" pitchFamily="18" charset="0"/>
              </a:rPr>
              <a:t>   </a:t>
            </a:r>
            <a:r>
              <a:rPr lang="en-US" sz="4400" dirty="0" smtClean="0">
                <a:solidFill>
                  <a:srgbClr val="FF0000"/>
                </a:solidFill>
                <a:latin typeface="Book Antiqua" pitchFamily="18" charset="0"/>
              </a:rPr>
              <a:t>There are </a:t>
            </a:r>
            <a:endParaRPr lang="ru-RU" sz="4400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>
              <a:buNone/>
            </a:pPr>
            <a:endParaRPr lang="ru-RU" sz="4400" dirty="0" smtClean="0">
              <a:latin typeface="Book Antiqua" pitchFamily="18" charset="0"/>
            </a:endParaRPr>
          </a:p>
          <a:p>
            <a:pPr>
              <a:buNone/>
            </a:pPr>
            <a:r>
              <a:rPr lang="en-US" sz="4400" dirty="0" smtClean="0">
                <a:solidFill>
                  <a:srgbClr val="FF0000"/>
                </a:solidFill>
                <a:latin typeface="Book Antiqua" pitchFamily="18" charset="0"/>
              </a:rPr>
              <a:t>  There is </a:t>
            </a:r>
            <a:r>
              <a:rPr lang="en-US" sz="4400" dirty="0" smtClean="0">
                <a:latin typeface="Book Antiqua" pitchFamily="18" charset="0"/>
              </a:rPr>
              <a:t>a cat </a:t>
            </a:r>
            <a:r>
              <a:rPr lang="en-US" sz="4400" u="sng" dirty="0" smtClean="0">
                <a:latin typeface="Book Antiqua" pitchFamily="18" charset="0"/>
              </a:rPr>
              <a:t>on the sofa.</a:t>
            </a:r>
            <a:endParaRPr lang="ru-RU" sz="4400" u="sng" dirty="0">
              <a:latin typeface="Book Antiqua" pitchFamily="18" charset="0"/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 flipH="1">
            <a:off x="3286116" y="2357430"/>
            <a:ext cx="285752" cy="1143008"/>
          </a:xfrm>
          <a:prstGeom prst="leftBrace">
            <a:avLst>
              <a:gd name="adj1" fmla="val 0"/>
              <a:gd name="adj2" fmla="val 5161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Английская школа в Вологд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71480"/>
            <a:ext cx="1487467" cy="15767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56205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There </a:t>
            </a:r>
            <a:r>
              <a:rPr lang="en-US" sz="4000" dirty="0" smtClean="0">
                <a:solidFill>
                  <a:srgbClr val="C00000"/>
                </a:solidFill>
              </a:rPr>
              <a:t>is a</a:t>
            </a:r>
          </a:p>
          <a:p>
            <a:r>
              <a:rPr lang="en-US" sz="4000" dirty="0" smtClean="0"/>
              <a:t>There </a:t>
            </a:r>
            <a:r>
              <a:rPr lang="en-US" sz="4000" dirty="0" smtClean="0">
                <a:solidFill>
                  <a:srgbClr val="C00000"/>
                </a:solidFill>
              </a:rPr>
              <a:t>are</a:t>
            </a:r>
            <a:r>
              <a:rPr lang="en-US" sz="4000" dirty="0" smtClean="0"/>
              <a:t> </a:t>
            </a:r>
            <a:r>
              <a:rPr lang="en-US" sz="4000" dirty="0" smtClean="0"/>
              <a:t>a</a:t>
            </a:r>
            <a:endParaRPr lang="ru-RU" sz="4000" dirty="0" smtClean="0"/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There </a:t>
            </a:r>
            <a:r>
              <a:rPr lang="en-US" sz="4000" dirty="0" smtClean="0">
                <a:solidFill>
                  <a:srgbClr val="FF0000"/>
                </a:solidFill>
              </a:rPr>
              <a:t>is a</a:t>
            </a:r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000" dirty="0" smtClean="0"/>
              <a:t>book on the table.</a:t>
            </a:r>
          </a:p>
          <a:p>
            <a:pPr>
              <a:buNone/>
            </a:pPr>
            <a:r>
              <a:rPr lang="en-US" sz="4000" dirty="0" smtClean="0"/>
              <a:t>There </a:t>
            </a:r>
            <a:r>
              <a:rPr lang="en-US" sz="4000" dirty="0" smtClean="0">
                <a:solidFill>
                  <a:srgbClr val="FF0000"/>
                </a:solidFill>
              </a:rPr>
              <a:t>are</a:t>
            </a:r>
            <a:r>
              <a:rPr lang="en-US" sz="4000" dirty="0" smtClean="0"/>
              <a:t> two book</a:t>
            </a:r>
            <a:r>
              <a:rPr lang="en-US" sz="4000" dirty="0" smtClean="0">
                <a:solidFill>
                  <a:srgbClr val="FF0000"/>
                </a:solidFill>
              </a:rPr>
              <a:t>s</a:t>
            </a:r>
            <a:r>
              <a:rPr lang="en-US" sz="4000" dirty="0" smtClean="0"/>
              <a:t> on the shelf. </a:t>
            </a:r>
            <a:endParaRPr lang="ru-RU" sz="4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4428554" y="1940483"/>
            <a:ext cx="642942" cy="4286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4428554" y="1904764"/>
            <a:ext cx="642942" cy="5000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38659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543956" cy="568168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4000" dirty="0" smtClean="0">
                <a:latin typeface="Arial Black" pitchFamily="34" charset="0"/>
              </a:rPr>
              <a:t>There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is a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u="sng" dirty="0" smtClean="0">
                <a:solidFill>
                  <a:srgbClr val="C00000"/>
                </a:solidFill>
                <a:latin typeface="Arial Black" pitchFamily="34" charset="0"/>
              </a:rPr>
              <a:t>pen </a:t>
            </a:r>
            <a:r>
              <a:rPr lang="en-US" sz="4000" u="sng" dirty="0" smtClean="0">
                <a:latin typeface="Arial Black" pitchFamily="34" charset="0"/>
              </a:rPr>
              <a:t>and many pencils </a:t>
            </a:r>
            <a:r>
              <a:rPr lang="en-US" sz="4000" dirty="0" smtClean="0">
                <a:latin typeface="Arial Black" pitchFamily="34" charset="0"/>
              </a:rPr>
              <a:t>in my bag</a:t>
            </a:r>
            <a:r>
              <a:rPr lang="en-US" sz="4000" dirty="0" smtClean="0">
                <a:latin typeface="Arial Black" pitchFamily="34" charset="0"/>
              </a:rPr>
              <a:t>.</a:t>
            </a:r>
            <a:endParaRPr lang="ru-RU" sz="4000" dirty="0" smtClean="0">
              <a:latin typeface="Arial Black" pitchFamily="34" charset="0"/>
            </a:endParaRPr>
          </a:p>
          <a:p>
            <a:pPr>
              <a:buNone/>
            </a:pPr>
            <a:endParaRPr lang="en-US" sz="4000" dirty="0" smtClean="0">
              <a:latin typeface="Arial Black" pitchFamily="34" charset="0"/>
            </a:endParaRPr>
          </a:p>
          <a:p>
            <a:r>
              <a:rPr lang="en-US" sz="4000" dirty="0" smtClean="0">
                <a:latin typeface="Arial Black" pitchFamily="34" charset="0"/>
              </a:rPr>
              <a:t>There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are </a:t>
            </a: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28 pupils </a:t>
            </a:r>
            <a:r>
              <a:rPr lang="en-US" sz="4000" dirty="0" smtClean="0">
                <a:latin typeface="Arial Black" pitchFamily="34" charset="0"/>
              </a:rPr>
              <a:t>in the classroom.          </a:t>
            </a:r>
            <a:endParaRPr lang="ru-RU" sz="4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261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19256" cy="3219270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Arial Black" pitchFamily="34" charset="0"/>
              </a:rPr>
              <a:t>There </a:t>
            </a:r>
            <a:r>
              <a:rPr lang="en-US" sz="4400" i="1" u="sng" dirty="0" smtClean="0">
                <a:solidFill>
                  <a:srgbClr val="FF0000"/>
                </a:solidFill>
                <a:latin typeface="Arial Black" pitchFamily="34" charset="0"/>
              </a:rPr>
              <a:t>is no </a:t>
            </a:r>
            <a:r>
              <a:rPr lang="en-US" sz="4400" dirty="0" smtClean="0">
                <a:latin typeface="Arial Black" pitchFamily="34" charset="0"/>
              </a:rPr>
              <a:t>desk in my room.</a:t>
            </a:r>
          </a:p>
          <a:p>
            <a:r>
              <a:rPr lang="en-US" sz="4400" dirty="0" smtClean="0">
                <a:latin typeface="Arial Black" pitchFamily="34" charset="0"/>
              </a:rPr>
              <a:t>There </a:t>
            </a:r>
            <a:r>
              <a:rPr lang="en-US" sz="4400" i="1" u="sng" dirty="0" smtClean="0">
                <a:solidFill>
                  <a:srgbClr val="FF0000"/>
                </a:solidFill>
                <a:latin typeface="Arial Black" pitchFamily="34" charset="0"/>
              </a:rPr>
              <a:t>are no </a:t>
            </a:r>
            <a:r>
              <a:rPr lang="en-US" sz="4400" dirty="0" smtClean="0">
                <a:latin typeface="Arial Black" pitchFamily="34" charset="0"/>
              </a:rPr>
              <a:t>cats in the street.</a:t>
            </a:r>
          </a:p>
          <a:p>
            <a:pPr marL="0" indent="0">
              <a:buNone/>
            </a:pPr>
            <a:endParaRPr lang="ru-RU" sz="4400" dirty="0">
              <a:latin typeface="Bookman Old Style" pitchFamily="18" charset="0"/>
            </a:endParaRPr>
          </a:p>
        </p:txBody>
      </p:sp>
      <p:pic>
        <p:nvPicPr>
          <p:cNvPr id="1026" name="Picture 2" descr="Клуб любителей психологии ВКонтак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071810"/>
            <a:ext cx="2857520" cy="27630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901329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128</Words>
  <Application>Microsoft Office PowerPoint</Application>
  <PresentationFormat>Экран (4:3)</PresentationFormat>
  <Paragraphs>25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Слайд 1</vt:lpstr>
      <vt:lpstr>Слайд 2</vt:lpstr>
      <vt:lpstr>Оборот «There is, there are” (имеется, находится, есть)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user</cp:lastModifiedBy>
  <cp:revision>4</cp:revision>
  <dcterms:created xsi:type="dcterms:W3CDTF">2013-12-08T05:30:58Z</dcterms:created>
  <dcterms:modified xsi:type="dcterms:W3CDTF">2015-01-24T06:24:17Z</dcterms:modified>
</cp:coreProperties>
</file>