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6" r:id="rId13"/>
    <p:sldId id="268" r:id="rId14"/>
    <p:sldId id="269" r:id="rId15"/>
    <p:sldId id="270" r:id="rId16"/>
    <p:sldId id="271" r:id="rId17"/>
    <p:sldId id="272" r:id="rId18"/>
    <p:sldId id="274" r:id="rId19"/>
    <p:sldId id="275" r:id="rId20"/>
    <p:sldId id="276" r:id="rId21"/>
    <p:sldId id="273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88" autoAdjust="0"/>
    <p:restoredTop sz="94671" autoAdjust="0"/>
  </p:normalViewPr>
  <p:slideViewPr>
    <p:cSldViewPr>
      <p:cViewPr varScale="1">
        <p:scale>
          <a:sx n="70" d="100"/>
          <a:sy n="70" d="100"/>
        </p:scale>
        <p:origin x="-82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95E5A1-35C6-4F64-B7C3-06D8B91B81E8}" type="datetimeFigureOut">
              <a:rPr lang="ru-RU" smtClean="0"/>
              <a:t>24.01.2015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7809A3-950F-4D46-BE03-E0FBE811A17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2438359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020369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63291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4383181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896406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1582129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9447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15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22631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22125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17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59618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8186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19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610068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1521369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20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5932719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21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6260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581625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7389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5750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23344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07767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81028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7809A3-950F-4D46-BE03-E0FBE811A170}" type="slidenum">
              <a:rPr lang="ru-RU" smtClean="0"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731510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7404F5-FC07-42BB-87D0-B192142B7091}" type="datetime1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91289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DB962-FFD6-4B7B-AFB3-21E01B324BCB}" type="datetime1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62234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C0C0BB-5F28-4BCF-925D-7107161A4123}" type="datetime1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9400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E96C0D-4F05-4CC1-90CB-2EC9294E5B4F}" type="datetime1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7218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8AA889-BCF8-4B19-87F9-DB4D44521706}" type="datetime1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13627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BD360A-4D7E-4A7D-8B6E-B0F62D5AFC45}" type="datetime1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2677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1BC8FA-EC45-4317-90A2-CBD72145B986}" type="datetime1">
              <a:rPr lang="ru-RU" smtClean="0"/>
              <a:t>24.01.2015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53218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F20FF7-3BF2-4C77-BDE8-4347DB8264FF}" type="datetime1">
              <a:rPr lang="ru-RU" smtClean="0"/>
              <a:t>24.01.2015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116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FBF743-BD0D-43EC-98E5-9F0D825B82E7}" type="datetime1">
              <a:rPr lang="ru-RU" smtClean="0"/>
              <a:t>24.01.2015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752340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DD1E51-CC08-4E4C-A39E-7579C8B7067D}" type="datetime1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5675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3E1D30-8B9F-4429-A8CE-1B33E0BD2CB2}" type="datetime1">
              <a:rPr lang="ru-RU" smtClean="0"/>
              <a:t>24.01.2015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4878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7FEBB4-CA0D-4549-865E-6D19BB24256C}" type="datetime1">
              <a:rPr lang="ru-RU" smtClean="0"/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623C88-13B0-415D-9DC3-340139DE9C7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57126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620688"/>
            <a:ext cx="7632848" cy="1152128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Основы православной культуры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Аня\Desktop\милосердие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45" y="1772817"/>
            <a:ext cx="4827851" cy="43070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796136" y="4879518"/>
            <a:ext cx="295232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b="1" dirty="0"/>
              <a:t>у</a:t>
            </a:r>
            <a:r>
              <a:rPr lang="ru-RU" b="1" dirty="0" smtClean="0"/>
              <a:t>читель начальных классов</a:t>
            </a:r>
          </a:p>
          <a:p>
            <a:pPr algn="just"/>
            <a:r>
              <a:rPr lang="ru-RU" b="1" dirty="0" smtClean="0"/>
              <a:t>Школы № 1248 г. Москвы</a:t>
            </a:r>
          </a:p>
          <a:p>
            <a:pPr algn="just"/>
            <a:r>
              <a:rPr lang="ru-RU" b="1" dirty="0" smtClean="0"/>
              <a:t>              Бондаренко </a:t>
            </a:r>
          </a:p>
          <a:p>
            <a:pPr algn="just"/>
            <a:r>
              <a:rPr lang="ru-RU" b="1" dirty="0" smtClean="0"/>
              <a:t>Светлана Александровна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5622612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79487" y="18864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Какими душевными качествами обладает милосердный человек?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                </a:t>
            </a:r>
            <a:endParaRPr lang="ru-RU" dirty="0"/>
          </a:p>
        </p:txBody>
      </p:sp>
      <p:pic>
        <p:nvPicPr>
          <p:cNvPr id="3074" name="Picture 2" descr="C:\Users\Аня\Desktop\questionmark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92438" y="1556792"/>
            <a:ext cx="2243658" cy="22436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881871" y="4110817"/>
            <a:ext cx="2753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БЕСКОРЫСТИЕ</a:t>
            </a:r>
            <a:endParaRPr lang="ru-RU" sz="32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3938746" y="4110817"/>
            <a:ext cx="457914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ПРОЩЕНИЕ ОБИДЧИКА</a:t>
            </a:r>
            <a:endParaRPr lang="ru-RU" sz="32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899592" y="4695592"/>
            <a:ext cx="295382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ВЕЛИКОДУШИЕ</a:t>
            </a:r>
            <a:endParaRPr lang="ru-RU" sz="32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436096" y="4770440"/>
            <a:ext cx="248837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СОЧУВСТВИЕ</a:t>
            </a:r>
            <a:endParaRPr lang="ru-RU" sz="3200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881871" y="5355215"/>
            <a:ext cx="33968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ЧЕЛОВЕКОЛЮБИЕ</a:t>
            </a:r>
            <a:endParaRPr lang="ru-RU" sz="3200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5940152" y="5355215"/>
            <a:ext cx="186788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/>
              <a:t>ДОБРОТА</a:t>
            </a:r>
            <a:endParaRPr lang="ru-RU" sz="3200" b="1" dirty="0"/>
          </a:p>
        </p:txBody>
      </p:sp>
    </p:spTree>
    <p:extLst>
      <p:ext uri="{BB962C8B-B14F-4D97-AF65-F5344CB8AC3E}">
        <p14:creationId xmlns:p14="http://schemas.microsoft.com/office/powerpoint/2010/main" val="2147056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2" grpId="0"/>
      <p:bldP spid="14" grpId="0"/>
      <p:bldP spid="15" grpId="0"/>
      <p:bldP spid="1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Царственные сёстры милосердия</a:t>
            </a:r>
            <a:endParaRPr lang="ru-RU" b="1" dirty="0"/>
          </a:p>
        </p:txBody>
      </p:sp>
      <p:pic>
        <p:nvPicPr>
          <p:cNvPr id="4098" name="Picture 2" descr="C:\Users\Аня\Desktop\87273.b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556792"/>
            <a:ext cx="3336281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427984" y="1484784"/>
            <a:ext cx="396044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Александра Фёдоровна и её  царственные дочери</a:t>
            </a:r>
          </a:p>
          <a:p>
            <a:pPr algn="just"/>
            <a:r>
              <a:rPr lang="ru-RU" sz="2800" dirty="0"/>
              <a:t>с</a:t>
            </a:r>
            <a:r>
              <a:rPr lang="ru-RU" sz="2800" dirty="0" smtClean="0"/>
              <a:t>тали наглядным примером  искреннего служения</a:t>
            </a:r>
          </a:p>
          <a:p>
            <a:pPr algn="just"/>
            <a:r>
              <a:rPr lang="ru-RU" sz="2800" dirty="0"/>
              <a:t>с</a:t>
            </a:r>
            <a:r>
              <a:rPr lang="ru-RU" sz="2800" dirty="0" smtClean="0"/>
              <a:t>воему народу.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0973122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Подвиг Риммы Ивановой</a:t>
            </a:r>
            <a:endParaRPr lang="ru-RU" b="1" dirty="0"/>
          </a:p>
        </p:txBody>
      </p:sp>
      <p:pic>
        <p:nvPicPr>
          <p:cNvPr id="5122" name="Picture 2" descr="C:\Users\Аня\Desktop\24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72816"/>
            <a:ext cx="3296223" cy="40653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69083" y="1628800"/>
            <a:ext cx="3891349" cy="43242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500" dirty="0" smtClean="0"/>
              <a:t>Погибшая на белорусской земле 21-летняя  сестра милосердия Римма Михайловна Иванова стала единственной женщиной в </a:t>
            </a:r>
          </a:p>
          <a:p>
            <a:pPr algn="just"/>
            <a:r>
              <a:rPr lang="ru-RU" sz="2500" dirty="0" smtClean="0"/>
              <a:t>России, удостоенной ордена Святого Георгия</a:t>
            </a:r>
          </a:p>
          <a:p>
            <a:pPr algn="just"/>
            <a:r>
              <a:rPr lang="ru-RU" sz="2500" dirty="0" smtClean="0"/>
              <a:t>4-й степени – почётнейшей боевой награды русской армии.</a:t>
            </a:r>
            <a:endParaRPr lang="ru-RU" sz="2500" dirty="0"/>
          </a:p>
        </p:txBody>
      </p:sp>
    </p:spTree>
    <p:extLst>
      <p:ext uri="{BB962C8B-B14F-4D97-AF65-F5344CB8AC3E}">
        <p14:creationId xmlns:p14="http://schemas.microsoft.com/office/powerpoint/2010/main" val="2256102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Награда Риммы Ивановой</a:t>
            </a:r>
            <a:endParaRPr lang="ru-RU" b="1" dirty="0"/>
          </a:p>
        </p:txBody>
      </p:sp>
      <p:pic>
        <p:nvPicPr>
          <p:cNvPr id="6146" name="Picture 2" descr="C:\Users\Аня\Desktop\Order_of_St._George,_4th_class_RF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1600" y="1556792"/>
            <a:ext cx="2321006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419872" y="5543654"/>
            <a:ext cx="572995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Орден Святого Георгия 4-й  степени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829341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Великая княгиня</a:t>
            </a:r>
            <a:br>
              <a:rPr lang="ru-RU" b="1" dirty="0" smtClean="0"/>
            </a:br>
            <a:r>
              <a:rPr lang="ru-RU" b="1" dirty="0" smtClean="0"/>
              <a:t>Елизавета </a:t>
            </a:r>
            <a:r>
              <a:rPr lang="ru-RU" b="1" dirty="0" err="1" smtClean="0"/>
              <a:t>Феодоровна</a:t>
            </a:r>
            <a:endParaRPr lang="ru-RU" b="1" dirty="0"/>
          </a:p>
        </p:txBody>
      </p:sp>
      <p:pic>
        <p:nvPicPr>
          <p:cNvPr id="7170" name="Picture 2" descr="C:\Users\Аня\Desktop\94eab24ff446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628800"/>
            <a:ext cx="303297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283968" y="1988840"/>
            <a:ext cx="4392488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Основательница Марфо-Мариинской обители.</a:t>
            </a:r>
          </a:p>
          <a:p>
            <a:pPr algn="just"/>
            <a:endParaRPr lang="ru-RU" sz="2800" dirty="0" smtClean="0"/>
          </a:p>
          <a:p>
            <a:pPr algn="just"/>
            <a:r>
              <a:rPr lang="ru-RU" sz="2800" dirty="0" smtClean="0"/>
              <a:t>Свою жизнь со всеми её трагедиями и испытаниями</a:t>
            </a:r>
          </a:p>
          <a:p>
            <a:pPr algn="just"/>
            <a:r>
              <a:rPr lang="ru-RU" sz="2800" dirty="0"/>
              <a:t>п</a:t>
            </a:r>
            <a:r>
              <a:rPr lang="ru-RU" sz="2800" dirty="0" smtClean="0"/>
              <a:t>реподобная Елизавета однажды назвала</a:t>
            </a:r>
          </a:p>
          <a:p>
            <a:pPr algn="just"/>
            <a:r>
              <a:rPr lang="ru-RU" sz="2800" dirty="0" smtClean="0"/>
              <a:t>«дорогой, полной света».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442978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Марфо-Мариинская обитель </a:t>
            </a:r>
            <a:br>
              <a:rPr lang="ru-RU" b="1" dirty="0" smtClean="0"/>
            </a:br>
            <a:r>
              <a:rPr lang="ru-RU" b="1" dirty="0" smtClean="0"/>
              <a:t>в Москве</a:t>
            </a:r>
            <a:endParaRPr lang="ru-RU" b="1" dirty="0"/>
          </a:p>
        </p:txBody>
      </p:sp>
      <p:pic>
        <p:nvPicPr>
          <p:cNvPr id="8194" name="Picture 2" descr="C:\Users\Аня\Desktop\15962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1772816"/>
            <a:ext cx="540060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69162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Древо дел милосердия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1598066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b="1" dirty="0" smtClean="0"/>
              <a:t>Задание.</a:t>
            </a:r>
            <a:r>
              <a:rPr lang="ru-RU" dirty="0" smtClean="0"/>
              <a:t> </a:t>
            </a:r>
          </a:p>
          <a:p>
            <a:pPr marL="0" indent="0" algn="just">
              <a:buNone/>
            </a:pPr>
            <a:r>
              <a:rPr lang="ru-RU" dirty="0" smtClean="0"/>
              <a:t>Перед вами Древо дел милосердия. Напишите на листочках от дерева, какие дела милосердия вы можете сделать уже сегодня.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9218" name="Picture 2" descr="C:\Users\Аня\Desktop\paper-and-pen-hi[1]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216" y="3861048"/>
            <a:ext cx="1524769" cy="2126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282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Древо дел милосердия</a:t>
            </a:r>
            <a:endParaRPr lang="ru-RU" b="1" dirty="0"/>
          </a:p>
        </p:txBody>
      </p:sp>
      <p:pic>
        <p:nvPicPr>
          <p:cNvPr id="11266" name="Picture 2" descr="C:\Users\Аня\Desktop\tree2[1].gif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0662" y="1612102"/>
            <a:ext cx="436559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395535" y="1586164"/>
            <a:ext cx="24685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ПРИНЕСТИ ЛЕКАРСТВО</a:t>
            </a:r>
          </a:p>
          <a:p>
            <a:r>
              <a:rPr lang="ru-RU" b="1" dirty="0" smtClean="0"/>
              <a:t>ПОЖИЛЫМ СОСЕДЯМ</a:t>
            </a:r>
            <a:endParaRPr lang="ru-RU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79512" y="2708920"/>
            <a:ext cx="223651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КУПИТЬ ШКОЛЬНЫЕ</a:t>
            </a:r>
          </a:p>
          <a:p>
            <a:r>
              <a:rPr lang="ru-RU" b="1" dirty="0" smtClean="0"/>
              <a:t>ПРИНАДЛЕЖНОСТИ </a:t>
            </a:r>
          </a:p>
          <a:p>
            <a:r>
              <a:rPr lang="ru-RU" b="1" dirty="0" smtClean="0"/>
              <a:t>ДЛЯ ДЕТЕЙ-СИРОТ</a:t>
            </a:r>
            <a:endParaRPr lang="ru-RU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95535" y="4581128"/>
            <a:ext cx="2318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КУПИТЬ КОРМ ДЛЯ</a:t>
            </a:r>
          </a:p>
          <a:p>
            <a:r>
              <a:rPr lang="ru-RU" b="1" dirty="0" smtClean="0"/>
              <a:t>СОБАЧЬИХ ПРИЮТОВ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6875469" y="1485892"/>
            <a:ext cx="208823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НАВЕСТИТЬ БОЛЕЮЩЕГО</a:t>
            </a:r>
          </a:p>
          <a:p>
            <a:r>
              <a:rPr lang="ru-RU" b="1" dirty="0" smtClean="0"/>
              <a:t>ОДНОКЛАССНИКА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092280" y="2924944"/>
            <a:ext cx="20134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ПРОСТИТЬ ТОГО,</a:t>
            </a:r>
          </a:p>
          <a:p>
            <a:r>
              <a:rPr lang="ru-RU" b="1" dirty="0" smtClean="0"/>
              <a:t>КТО ТЕБЯ ОБИДЕЛ</a:t>
            </a:r>
            <a:endParaRPr lang="ru-RU" b="1" dirty="0"/>
          </a:p>
        </p:txBody>
      </p:sp>
      <p:sp>
        <p:nvSpPr>
          <p:cNvPr id="8" name="TextBox 7"/>
          <p:cNvSpPr txBox="1"/>
          <p:nvPr/>
        </p:nvSpPr>
        <p:spPr>
          <a:xfrm>
            <a:off x="6372200" y="4795411"/>
            <a:ext cx="235199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ПОМОЧЬ ПОЛЕЗНЫМ</a:t>
            </a:r>
          </a:p>
          <a:p>
            <a:r>
              <a:rPr lang="ru-RU" b="1" dirty="0" smtClean="0"/>
              <a:t> СОВЕТОМ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5092947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Милосердие в современном мире</a:t>
            </a:r>
            <a:endParaRPr lang="ru-RU" b="1" dirty="0"/>
          </a:p>
        </p:txBody>
      </p:sp>
      <p:pic>
        <p:nvPicPr>
          <p:cNvPr id="12290" name="Picture 2" descr="C:\Users\Аня\Desktop\2461-2-3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1646450"/>
            <a:ext cx="2810042" cy="27906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55576" y="4852030"/>
            <a:ext cx="246067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Покорми птиц.</a:t>
            </a:r>
            <a:endParaRPr lang="ru-RU" sz="2800" dirty="0"/>
          </a:p>
        </p:txBody>
      </p:sp>
      <p:pic>
        <p:nvPicPr>
          <p:cNvPr id="12291" name="Picture 3" descr="C:\Users\Аня\Desktop\0e12e543a75dd4294475b4a71c6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7" y="1646450"/>
            <a:ext cx="3630183" cy="28626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106651" y="4853343"/>
            <a:ext cx="3323410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Дело</a:t>
            </a:r>
            <a:r>
              <a:rPr lang="ru-RU" sz="3200" dirty="0" smtClean="0"/>
              <a:t> </a:t>
            </a:r>
            <a:r>
              <a:rPr lang="ru-RU" sz="2800" dirty="0" smtClean="0"/>
              <a:t>милосердия</a:t>
            </a:r>
            <a:r>
              <a:rPr lang="ru-RU" sz="3200" dirty="0" smtClean="0"/>
              <a:t> – </a:t>
            </a:r>
          </a:p>
          <a:p>
            <a:r>
              <a:rPr lang="ru-RU" sz="2800" dirty="0"/>
              <a:t>м</a:t>
            </a:r>
            <a:r>
              <a:rPr lang="ru-RU" sz="2800" dirty="0" smtClean="0"/>
              <a:t>илостыня.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53654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Милосердие в современном мире</a:t>
            </a:r>
            <a:endParaRPr lang="ru-RU" b="1" dirty="0"/>
          </a:p>
        </p:txBody>
      </p:sp>
      <p:pic>
        <p:nvPicPr>
          <p:cNvPr id="13314" name="Picture 2" descr="C:\Users\Аня\Desktop\nursinghomevisits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9" y="1600201"/>
            <a:ext cx="3528392" cy="24768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3568" y="4365104"/>
            <a:ext cx="3671646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Позаботься о пожилых</a:t>
            </a:r>
          </a:p>
          <a:p>
            <a:r>
              <a:rPr lang="ru-RU" sz="2800" dirty="0" smtClean="0"/>
              <a:t> людях</a:t>
            </a:r>
            <a:endParaRPr lang="ru-RU" sz="2800" dirty="0"/>
          </a:p>
        </p:txBody>
      </p:sp>
      <p:pic>
        <p:nvPicPr>
          <p:cNvPr id="13315" name="Picture 3" descr="C:\Users\Аня\Desktop\Foto[1]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556792"/>
            <a:ext cx="3960441" cy="2659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5076056" y="4842157"/>
            <a:ext cx="2375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 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4860032" y="4473517"/>
            <a:ext cx="400622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Им нужна ваша помощь!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4145805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Определяем тему урока.</a:t>
            </a:r>
            <a:endParaRPr lang="ru-RU" sz="4000" b="1" dirty="0"/>
          </a:p>
        </p:txBody>
      </p:sp>
      <p:pic>
        <p:nvPicPr>
          <p:cNvPr id="2050" name="Picture 2" descr="C:\Users\Аня\Desktop\милосердие 2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27784" y="2708920"/>
            <a:ext cx="4482075" cy="3361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 flipH="1">
            <a:off x="611559" y="1196752"/>
            <a:ext cx="8024181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400" dirty="0" smtClean="0"/>
          </a:p>
          <a:p>
            <a:pPr algn="ctr"/>
            <a:r>
              <a:rPr lang="ru-RU" sz="3200" dirty="0" smtClean="0"/>
              <a:t>Посмотрите видеоролик «Притча о добром самарянине».</a:t>
            </a:r>
          </a:p>
          <a:p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69624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Итог урока</a:t>
            </a:r>
            <a:endParaRPr lang="ru-RU" b="1" dirty="0"/>
          </a:p>
        </p:txBody>
      </p:sp>
      <p:pic>
        <p:nvPicPr>
          <p:cNvPr id="14338" name="Picture 2" descr="C:\Users\Аня\Desktop\0e1a47f4f9a8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556792"/>
            <a:ext cx="3096344" cy="25202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95536" y="4509120"/>
            <a:ext cx="8427500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3200" dirty="0" smtClean="0"/>
              <a:t>Что оказалось для вас интересным на уроке?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Что было непонятно?</a:t>
            </a:r>
          </a:p>
          <a:p>
            <a:pPr marL="342900" indent="-342900">
              <a:buAutoNum type="arabicPeriod"/>
            </a:pPr>
            <a:r>
              <a:rPr lang="ru-RU" sz="3200" dirty="0" smtClean="0"/>
              <a:t>Что особенно запомнилось?</a:t>
            </a:r>
          </a:p>
        </p:txBody>
      </p:sp>
    </p:spTree>
    <p:extLst>
      <p:ext uri="{BB962C8B-B14F-4D97-AF65-F5344CB8AC3E}">
        <p14:creationId xmlns:p14="http://schemas.microsoft.com/office/powerpoint/2010/main" val="1089585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25826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/>
              <a:t>Ответьте на вопросы.</a:t>
            </a:r>
            <a:endParaRPr lang="ru-RU" sz="40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 algn="just">
              <a:buAutoNum type="arabicPeriod"/>
            </a:pPr>
            <a:r>
              <a:rPr lang="ru-RU" dirty="0" smtClean="0"/>
              <a:t>Вспомните разговор книжника и Иисуса Христа. Какой коварный вопрос задал книжник Иисусу?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Спаситель обращает внимание книжника к Священному Писанию и тот сам отвечает на собственный вопрос. Какие слова он произносит?</a:t>
            </a:r>
          </a:p>
          <a:p>
            <a:pPr marL="514350" indent="-514350" algn="just">
              <a:buAutoNum type="arabicPeriod"/>
            </a:pPr>
            <a:r>
              <a:rPr lang="ru-RU" dirty="0" smtClean="0"/>
              <a:t> Книжник пытается смутить Иисуса новым вопросом. Каким?</a:t>
            </a:r>
          </a:p>
          <a:p>
            <a:pPr marL="514350" indent="-514350" algn="just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  <a:p>
            <a:pPr marL="514350" indent="-514350">
              <a:buAutoNum type="arabicPeriod"/>
            </a:pPr>
            <a:endParaRPr lang="ru-RU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002914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Вопрос книжника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9071" y="1412776"/>
            <a:ext cx="8229600" cy="452596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600" dirty="0" smtClean="0"/>
              <a:t>«Но кто мой ближний?»</a:t>
            </a:r>
          </a:p>
          <a:p>
            <a:pPr marL="0" indent="0" algn="ctr">
              <a:buNone/>
            </a:pPr>
            <a:endParaRPr lang="ru-RU" sz="3600" b="1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49435" y="4221088"/>
            <a:ext cx="784887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Вспомните, как поступили священник, левит, самарянин. </a:t>
            </a:r>
            <a:endParaRPr lang="ru-RU" sz="3200" dirty="0"/>
          </a:p>
          <a:p>
            <a:pPr algn="just"/>
            <a:r>
              <a:rPr lang="ru-RU" sz="3200" dirty="0" smtClean="0"/>
              <a:t>Как вы думаете, кто же был ближним для избитого путника?</a:t>
            </a:r>
            <a:endParaRPr lang="ru-RU" sz="3200" dirty="0"/>
          </a:p>
        </p:txBody>
      </p:sp>
      <p:pic>
        <p:nvPicPr>
          <p:cNvPr id="1026" name="Picture 2" descr="C:\Users\Аня\Desktop\questionmark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5" y="2276872"/>
            <a:ext cx="1872208" cy="18722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4372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44503" y="374799"/>
            <a:ext cx="7772400" cy="1470025"/>
          </a:xfrm>
        </p:spPr>
        <p:txBody>
          <a:bodyPr/>
          <a:lstStyle/>
          <a:p>
            <a:r>
              <a:rPr lang="ru-RU" b="1" dirty="0" smtClean="0"/>
              <a:t>Что ответил книжник?</a:t>
            </a:r>
            <a:endParaRPr lang="ru-RU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4477762"/>
            <a:ext cx="6440760" cy="6229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890998" y="1844080"/>
            <a:ext cx="770485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dirty="0" smtClean="0"/>
              <a:t>«Ближний тот, кто проявил  к избитому путнику </a:t>
            </a:r>
            <a:r>
              <a:rPr lang="ru-RU" sz="3200" b="1" dirty="0" smtClean="0"/>
              <a:t>милосердие</a:t>
            </a:r>
            <a:r>
              <a:rPr lang="ru-RU" sz="3200" dirty="0" smtClean="0"/>
              <a:t>».</a:t>
            </a:r>
            <a:endParaRPr lang="ru-RU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079612" y="5052392"/>
            <a:ext cx="72008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/>
              <a:t>О чём мы будем говорить на уроке?</a:t>
            </a:r>
            <a:endParaRPr lang="ru-RU" sz="4000" b="1" dirty="0"/>
          </a:p>
        </p:txBody>
      </p:sp>
      <p:pic>
        <p:nvPicPr>
          <p:cNvPr id="9" name="Picture 2" descr="C:\Users\Аня\Desktop\questionmark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3084996"/>
            <a:ext cx="1891145" cy="1891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782073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Тема урока: </a:t>
            </a:r>
            <a:br>
              <a:rPr lang="ru-RU" b="1" dirty="0" smtClean="0"/>
            </a:br>
            <a:r>
              <a:rPr lang="ru-RU" b="1" dirty="0" smtClean="0"/>
              <a:t>«Милосердие и сострадание»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2050" name="Picture 2" descr="C:\Users\Аня\Desktop\oi_56df31502b714500839b9a7964651dee_big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1916832"/>
            <a:ext cx="5969636" cy="447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66916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Задание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 algn="ctr">
              <a:buNone/>
            </a:pPr>
            <a:r>
              <a:rPr lang="ru-RU" dirty="0" smtClean="0"/>
              <a:t>Выделите корни в слове МИЛОСЕРДИЕ.</a:t>
            </a:r>
          </a:p>
          <a:p>
            <a:pPr marL="0" indent="0" algn="ctr">
              <a:buNone/>
            </a:pPr>
            <a:r>
              <a:rPr lang="ru-RU" dirty="0" smtClean="0"/>
              <a:t>Подберите однокоренные слова.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b="1" dirty="0" smtClean="0"/>
              <a:t>МИЛОСЕРДИЕ</a:t>
            </a:r>
            <a:endParaRPr lang="ru-RU" b="1" dirty="0"/>
          </a:p>
          <a:p>
            <a:pPr marL="0" indent="0" algn="ctr">
              <a:buNone/>
            </a:pPr>
            <a:r>
              <a:rPr lang="ru-RU" b="1" dirty="0" smtClean="0"/>
              <a:t>- МИЛ -</a:t>
            </a:r>
            <a:endParaRPr lang="ru-RU" dirty="0" smtClean="0"/>
          </a:p>
          <a:p>
            <a:pPr marL="0" indent="0" algn="ctr">
              <a:buNone/>
            </a:pPr>
            <a:r>
              <a:rPr lang="ru-RU" dirty="0" smtClean="0"/>
              <a:t>Милый, милость, умиление, милостыня, помиловать.</a:t>
            </a:r>
          </a:p>
          <a:p>
            <a:pPr marL="0" indent="0" algn="ctr">
              <a:buNone/>
            </a:pPr>
            <a:r>
              <a:rPr lang="ru-RU" dirty="0" smtClean="0"/>
              <a:t>-</a:t>
            </a:r>
            <a:r>
              <a:rPr lang="ru-RU" b="1" dirty="0" smtClean="0"/>
              <a:t>СЕРД</a:t>
            </a:r>
            <a:r>
              <a:rPr lang="ru-RU" dirty="0" smtClean="0"/>
              <a:t>-</a:t>
            </a:r>
          </a:p>
          <a:p>
            <a:pPr marL="0" indent="0" algn="ctr">
              <a:buNone/>
            </a:pPr>
            <a:r>
              <a:rPr lang="ru-RU" dirty="0" smtClean="0"/>
              <a:t>Сердце, сердечный, сердечность, усердие, сердобольный.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63692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9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iterate type="wd">
                                    <p:tmPct val="9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Толковый словарь В.И. Даля</a:t>
            </a:r>
            <a:endParaRPr lang="ru-RU" b="1" dirty="0"/>
          </a:p>
        </p:txBody>
      </p:sp>
      <p:pic>
        <p:nvPicPr>
          <p:cNvPr id="1027" name="Picture 3" descr="C:\Users\Аня\Desktop\42761-342771-19-obl-L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484784"/>
            <a:ext cx="3486213" cy="426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4067944" y="1533266"/>
            <a:ext cx="4536504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Милосердие</a:t>
            </a:r>
            <a:r>
              <a:rPr lang="ru-RU" sz="3200" dirty="0" smtClean="0"/>
              <a:t> – сердоболие, сочувствие, любовь на деле,</a:t>
            </a:r>
          </a:p>
          <a:p>
            <a:r>
              <a:rPr lang="ru-RU" sz="3200" dirty="0"/>
              <a:t>г</a:t>
            </a:r>
            <a:r>
              <a:rPr lang="ru-RU" sz="3200" dirty="0" smtClean="0"/>
              <a:t>отовность делать добро всякому, милость, </a:t>
            </a:r>
            <a:r>
              <a:rPr lang="ru-RU" sz="3200" dirty="0" err="1" smtClean="0"/>
              <a:t>мягкосердость</a:t>
            </a:r>
            <a:r>
              <a:rPr lang="ru-RU" sz="3200" dirty="0" smtClean="0"/>
              <a:t>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390925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Толковый словарь С.И. Ожегова</a:t>
            </a:r>
            <a:endParaRPr lang="ru-RU" b="1" dirty="0"/>
          </a:p>
        </p:txBody>
      </p:sp>
      <p:pic>
        <p:nvPicPr>
          <p:cNvPr id="2054" name="Picture 6" descr="C:\Users\Аня\Desktop\9785488027329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628800"/>
            <a:ext cx="3367323" cy="4453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4638358" y="1772816"/>
            <a:ext cx="4038097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/>
              <a:t>Милосердие</a:t>
            </a:r>
            <a:r>
              <a:rPr lang="ru-RU" sz="3200" dirty="0" smtClean="0"/>
              <a:t> – готовность помочь кому-нибудь или простить кого-нибудь из сострадания, человеколюбия</a:t>
            </a:r>
            <a:r>
              <a:rPr lang="ru-RU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1625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Horizon</Template>
  <TotalTime>666</TotalTime>
  <Words>432</Words>
  <Application>Microsoft Office PowerPoint</Application>
  <PresentationFormat>Экран (4:3)</PresentationFormat>
  <Paragraphs>115</Paragraphs>
  <Slides>21</Slides>
  <Notes>21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Основы православной культуры</vt:lpstr>
      <vt:lpstr>Определяем тему урока.</vt:lpstr>
      <vt:lpstr>Ответьте на вопросы.</vt:lpstr>
      <vt:lpstr>Вопрос книжника </vt:lpstr>
      <vt:lpstr>Что ответил книжник?</vt:lpstr>
      <vt:lpstr>Тема урока:  «Милосердие и сострадание».</vt:lpstr>
      <vt:lpstr>Задание.</vt:lpstr>
      <vt:lpstr>Толковый словарь В.И. Даля</vt:lpstr>
      <vt:lpstr>Толковый словарь С.И. Ожегова</vt:lpstr>
      <vt:lpstr>Какими душевными качествами обладает милосердный человек? </vt:lpstr>
      <vt:lpstr>Царственные сёстры милосердия</vt:lpstr>
      <vt:lpstr>Подвиг Риммы Ивановой</vt:lpstr>
      <vt:lpstr>Награда Риммы Ивановой</vt:lpstr>
      <vt:lpstr>Великая княгиня Елизавета Феодоровна</vt:lpstr>
      <vt:lpstr>Марфо-Мариинская обитель  в Москве</vt:lpstr>
      <vt:lpstr>Древо дел милосердия</vt:lpstr>
      <vt:lpstr>Древо дел милосердия</vt:lpstr>
      <vt:lpstr>Милосердие в современном мире</vt:lpstr>
      <vt:lpstr>Милосердие в современном мире</vt:lpstr>
      <vt:lpstr>Итог урока</vt:lpstr>
      <vt:lpstr>Презентация PowerPoint</vt:lpstr>
    </vt:vector>
  </TitlesOfParts>
  <Company>TOSHIBA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православной культуры</dc:title>
  <dc:creator>Аня</dc:creator>
  <cp:lastModifiedBy>Аня</cp:lastModifiedBy>
  <cp:revision>42</cp:revision>
  <dcterms:created xsi:type="dcterms:W3CDTF">2015-01-23T13:11:43Z</dcterms:created>
  <dcterms:modified xsi:type="dcterms:W3CDTF">2015-01-24T20:17:49Z</dcterms:modified>
</cp:coreProperties>
</file>