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sldIdLst>
    <p:sldId id="276" r:id="rId2"/>
    <p:sldId id="256" r:id="rId3"/>
    <p:sldId id="257" r:id="rId4"/>
    <p:sldId id="259" r:id="rId5"/>
    <p:sldId id="260" r:id="rId6"/>
    <p:sldId id="261" r:id="rId7"/>
    <p:sldId id="262" r:id="rId8"/>
    <p:sldId id="268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3300"/>
    <a:srgbClr val="001E7E"/>
    <a:srgbClr val="0054A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AB4081C-7C31-4017-86B2-6130CE41D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17410-2B27-456A-BA85-BE9DF9972D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D36D5-070C-4D07-8EA5-EF52E3541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AD420-A596-4BBF-9F8E-C49B008EF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EBBFC-0455-4FCD-A126-6A30FB928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631F9C-0257-4102-BFE4-234B0F8F9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F7D574-911E-4845-A636-031BFCCE3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311169-D02C-4E43-923F-2BCED3761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D4DCD4-EFC7-4FC2-80B6-A6CB3A73B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5134B-DB2F-466B-A90C-497D048EA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BE8D93-5EB9-4BB2-A304-13F429D93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6326723-2EE3-455A-9420-121231957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918C227-6D24-42FD-9B83-C5D020212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0" r:id="rId2"/>
    <p:sldLayoutId id="2147483845" r:id="rId3"/>
    <p:sldLayoutId id="2147483846" r:id="rId4"/>
    <p:sldLayoutId id="2147483847" r:id="rId5"/>
    <p:sldLayoutId id="2147483848" r:id="rId6"/>
    <p:sldLayoutId id="2147483841" r:id="rId7"/>
    <p:sldLayoutId id="2147483849" r:id="rId8"/>
    <p:sldLayoutId id="2147483850" r:id="rId9"/>
    <p:sldLayoutId id="2147483842" r:id="rId10"/>
    <p:sldLayoutId id="2147483843" r:id="rId11"/>
    <p:sldLayoutId id="214748385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765175"/>
            <a:ext cx="7772400" cy="18002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FF3300"/>
                </a:solidFill>
              </a:rPr>
              <a:t>Как помочь пятикласснику?</a:t>
            </a:r>
            <a:endParaRPr lang="ru-RU" sz="7200" dirty="0">
              <a:solidFill>
                <a:srgbClr val="FF3300"/>
              </a:solidFill>
            </a:endParaRPr>
          </a:p>
        </p:txBody>
      </p:sp>
      <p:sp>
        <p:nvSpPr>
          <p:cNvPr id="10243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57313" y="3857625"/>
            <a:ext cx="6400800" cy="3241675"/>
          </a:xfrm>
        </p:spPr>
        <p:txBody>
          <a:bodyPr/>
          <a:lstStyle/>
          <a:p>
            <a:pPr marR="0" algn="ctr"/>
            <a:endParaRPr lang="ru-RU" sz="2400" smtClean="0"/>
          </a:p>
          <a:p>
            <a:pPr marR="0" algn="ctr"/>
            <a:r>
              <a:rPr lang="ru-RU" sz="2400" smtClean="0"/>
              <a:t>Классный руководитель </a:t>
            </a:r>
          </a:p>
          <a:p>
            <a:pPr marR="0" algn="ctr"/>
            <a:r>
              <a:rPr lang="ru-RU" sz="2400" smtClean="0"/>
              <a:t>5 «Б» класса Ласая О.Н.</a:t>
            </a:r>
          </a:p>
          <a:p>
            <a:pPr marR="0"/>
            <a:endParaRPr lang="ru-RU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3573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Cambria" pitchFamily="18" charset="0"/>
              </a:rPr>
              <a:t>Успехов  в учебе Вам и Вашим детям!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274638"/>
            <a:ext cx="8572527" cy="11541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Снижение учебной мотивации у подростка</a:t>
            </a:r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14313" y="1285875"/>
            <a:ext cx="8715375" cy="5143500"/>
          </a:xfrm>
        </p:spPr>
        <p:txBody>
          <a:bodyPr/>
          <a:lstStyle/>
          <a:p>
            <a:pPr marL="0" indent="0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600" b="1" i="1" smtClean="0"/>
              <a:t> </a:t>
            </a: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«Современные  дети не хотят учиться»</a:t>
            </a:r>
          </a:p>
          <a:p>
            <a:pPr marL="0" indent="0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3600" b="1" i="1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Что же делать взрослым?</a:t>
            </a:r>
          </a:p>
          <a:p>
            <a:pPr marL="0" indent="0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Как помочь ребёнку в этой ситуации?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2800" b="1" smtClean="0"/>
          </a:p>
          <a:p>
            <a:pPr marL="0" indent="0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ru-RU" sz="2800" smtClean="0">
              <a:latin typeface="Arial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2800" smtClean="0"/>
              <a:t> </a:t>
            </a:r>
          </a:p>
        </p:txBody>
      </p:sp>
      <p:sp>
        <p:nvSpPr>
          <p:cNvPr id="11268" name="Rectangle 10"/>
          <p:cNvSpPr>
            <a:spLocks noChangeArrowheads="1"/>
          </p:cNvSpPr>
          <p:nvPr/>
        </p:nvSpPr>
        <p:spPr bwMode="auto">
          <a:xfrm>
            <a:off x="0" y="0"/>
            <a:ext cx="2349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latin typeface="Arial" charset="0"/>
                <a:cs typeface="Times New Roman" pitchFamily="18" charset="0"/>
              </a:rPr>
              <a:t>.</a:t>
            </a:r>
            <a:br>
              <a:rPr lang="ru-RU" sz="1400">
                <a:latin typeface="Arial" charset="0"/>
                <a:cs typeface="Times New Roman" pitchFamily="18" charset="0"/>
              </a:rPr>
            </a:br>
            <a:r>
              <a:rPr lang="ru-RU" sz="1400">
                <a:latin typeface="Arial" charset="0"/>
                <a:cs typeface="Times New Roman" pitchFamily="18" charset="0"/>
              </a:rPr>
              <a:t/>
            </a:r>
            <a:br>
              <a:rPr lang="ru-RU" sz="1400">
                <a:latin typeface="Arial" charset="0"/>
                <a:cs typeface="Times New Roman" pitchFamily="18" charset="0"/>
              </a:rPr>
            </a:br>
            <a:endParaRPr lang="ru-RU">
              <a:latin typeface="Arial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7"/>
          <p:cNvSpPr>
            <a:spLocks noGrp="1"/>
          </p:cNvSpPr>
          <p:nvPr>
            <p:ph idx="1"/>
          </p:nvPr>
        </p:nvSpPr>
        <p:spPr>
          <a:xfrm>
            <a:off x="0" y="357188"/>
            <a:ext cx="9144000" cy="62865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i="1" smtClean="0">
                <a:solidFill>
                  <a:srgbClr val="FF0000"/>
                </a:solidFill>
              </a:rPr>
              <a:t>Что же делать взрослым?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Первое – это  понять состояние ребенка;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Во- вторых, необходимо выяснить причины этого спада и найти пути изменения ситуации;</a:t>
            </a:r>
          </a:p>
          <a:p>
            <a:pPr>
              <a:buFont typeface="Wingdings" pitchFamily="2" charset="2"/>
              <a:buNone/>
            </a:pPr>
            <a:endParaRPr lang="ru-RU" sz="240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Исходить будем из 2-х позиций: 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из того, что </a:t>
            </a:r>
            <a:r>
              <a:rPr lang="ru-RU" sz="2400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стремление учиться заложено в природе человека;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из учета </a:t>
            </a:r>
            <a:r>
              <a:rPr lang="ru-RU" sz="2400" i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психологических и физиологических особенностей подросткового</a:t>
            </a: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возраста.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285750" y="1500188"/>
            <a:ext cx="8607425" cy="466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928688"/>
            <a:ext cx="9144000" cy="62865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/>
              <a:t> </a:t>
            </a:r>
            <a:r>
              <a:rPr lang="ru-RU" sz="2400" dirty="0" smtClean="0">
                <a:latin typeface="Cambria" pitchFamily="18" charset="0"/>
              </a:rPr>
              <a:t>1. Начинайте исправлять положение, интересуясь внутренним миром сына или дочери, исключив пока  учебу.</a:t>
            </a:r>
          </a:p>
          <a:p>
            <a:pPr marL="514350" indent="-51435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Cambria" pitchFamily="18" charset="0"/>
              </a:rPr>
              <a:t>  2. Попробуйте втянуть детей в совместную деятельность, в общесемейные дела, учитывая, конечно, интерес.</a:t>
            </a:r>
            <a:endParaRPr lang="ru-RU" sz="2800" dirty="0" smtClean="0">
              <a:latin typeface="Cambria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800" dirty="0" smtClean="0">
                <a:latin typeface="Cambria" pitchFamily="18" charset="0"/>
              </a:rPr>
              <a:t> 3. </a:t>
            </a:r>
            <a:r>
              <a:rPr lang="ru-RU" sz="2400" dirty="0" smtClean="0">
                <a:latin typeface="Cambria" pitchFamily="18" charset="0"/>
              </a:rPr>
              <a:t>Не вытягивайте из подростка сокровенные мысли, пока он сам не «созреет».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Cambria" pitchFamily="18" charset="0"/>
              </a:rPr>
              <a:t>4. Не устанавливайте свое руководство.</a:t>
            </a:r>
            <a:br>
              <a:rPr lang="ru-RU" sz="2400" dirty="0" smtClean="0">
                <a:latin typeface="Cambria" pitchFamily="18" charset="0"/>
              </a:rPr>
            </a:br>
            <a:r>
              <a:rPr lang="ru-RU" sz="2400" dirty="0" smtClean="0">
                <a:latin typeface="Cambria" pitchFamily="18" charset="0"/>
              </a:rPr>
              <a:t>Не должно быть проверки уроков на уровне конфликтов, то есть нужно применить контроль-помощь, а не контроль-давление.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>
                <a:latin typeface="Cambria" pitchFamily="18" charset="0"/>
              </a:rPr>
              <a:t>5. Не ожидайте немедленных успехов. Могут быть падения, «топтание» на месте. Но будет и взлет</a:t>
            </a:r>
            <a:r>
              <a:rPr lang="ru-RU" sz="2800" dirty="0" smtClean="0">
                <a:latin typeface="Cambria" pitchFamily="18" charset="0"/>
              </a:rPr>
              <a:t>! </a:t>
            </a:r>
            <a:endParaRPr lang="ru-RU" sz="2800" i="1" dirty="0" smtClean="0"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0" y="428625"/>
            <a:ext cx="8748713" cy="5022850"/>
          </a:xfrm>
        </p:spPr>
        <p:txBody>
          <a:bodyPr/>
          <a:lstStyle/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2400" smtClean="0">
                <a:latin typeface="Cambria" pitchFamily="18" charset="0"/>
              </a:rPr>
              <a:t>6.  Не ограничивайте свой интерес обычным вопросом типа: «Как прошел твой день в школе?» 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2400" smtClean="0">
                <a:latin typeface="Cambria" pitchFamily="18" charset="0"/>
              </a:rPr>
              <a:t>7.Каждую неделю выбирайте время, свободное от             домашних дел, беседуйте с ребенком о школе.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2400" smtClean="0">
                <a:latin typeface="Cambria" pitchFamily="18" charset="0"/>
              </a:rPr>
              <a:t>8. Запоминайте отдельные имена, события и детали, о которых ребенок сообщает вам, используйте их в дальнейшем для того, чтобы начинать   подобные беседы о школе.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2400" smtClean="0">
                <a:latin typeface="Cambria" pitchFamily="18" charset="0"/>
              </a:rPr>
              <a:t>9. Кроме того, обязательно спрашивайте вашего             ребенка о его учителях, одноклассниках, делах в классе, школьных предметах и т.д</a:t>
            </a:r>
            <a:r>
              <a:rPr lang="ru-RU" sz="2800" smtClean="0"/>
              <a:t>.</a:t>
            </a:r>
            <a:r>
              <a:rPr lang="ru-RU" sz="2800" smtClean="0">
                <a:solidFill>
                  <a:srgbClr val="001E7E"/>
                </a:solidFill>
              </a:rPr>
              <a:t> </a:t>
            </a: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4144963"/>
          </a:xfrm>
        </p:spPr>
        <p:txBody>
          <a:bodyPr anchor="ctr">
            <a:spAutoFit/>
          </a:bodyPr>
          <a:lstStyle/>
          <a:p>
            <a:pPr marL="0" indent="0">
              <a:spcBef>
                <a:spcPct val="0"/>
              </a:spcBef>
              <a:buClrTx/>
              <a:buSzTx/>
              <a:buFontTx/>
              <a:buNone/>
            </a:pPr>
            <a:endParaRPr lang="ru-RU" sz="1000" b="1" smtClean="0">
              <a:solidFill>
                <a:srgbClr val="00B050"/>
              </a:solidFill>
              <a:latin typeface="Arial" charset="0"/>
            </a:endParaRPr>
          </a:p>
          <a:p>
            <a:pPr marL="0" indent="0">
              <a:buFont typeface="Wingdings" pitchFamily="2" charset="2"/>
              <a:buNone/>
            </a:pPr>
            <a:endParaRPr lang="ru-RU" sz="240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marL="0" indent="0">
              <a:buFont typeface="Wingdings 3" pitchFamily="18" charset="2"/>
              <a:buNone/>
            </a:pPr>
            <a:r>
              <a:rPr lang="ru-RU" sz="2400" smtClean="0">
                <a:latin typeface="Cambria" pitchFamily="18" charset="0"/>
              </a:rPr>
              <a:t>10. Регулярно беседуйте с учителями вашего ребенка о его  успеваемости, поведении и взаимоотношениях с другими детьми.</a:t>
            </a:r>
          </a:p>
          <a:p>
            <a:pPr marL="0" indent="0">
              <a:buFont typeface="Wingdings" pitchFamily="2" charset="2"/>
              <a:buNone/>
            </a:pPr>
            <a:endParaRPr lang="ru-RU" sz="2400" smtClean="0">
              <a:latin typeface="Cambria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2400" smtClean="0">
                <a:latin typeface="Cambria" pitchFamily="18" charset="0"/>
              </a:rPr>
              <a:t>11. Особенные усилия прилагайте для того, чтобы поддерживать  спокойную и стабильную атмосферу в доме, когда в школьной жизни  ребенка происходят изменения. Не «пилить», не наказывать, не сулить наград. Иначе все сводится к конфликтам по поводу учебы.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0" y="428625"/>
            <a:ext cx="8929688" cy="57864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28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1. </a:t>
            </a: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«Гормональный взрыв" </a:t>
            </a:r>
            <a:b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2. Отношение ученика к учителю; учителя к ученику.</a:t>
            </a:r>
            <a:b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3. У девочек снижена возрастная  восприимчивость к учебной деятельности в связи с интенсивным биологическим процессом полового созревания</a:t>
            </a:r>
            <a:b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4. Личная значимость предмета</a:t>
            </a:r>
            <a:b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5. Продуктивность учебной деятельности</a:t>
            </a:r>
            <a:b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6. Непонимание цели учения, формализм в учебе</a:t>
            </a:r>
            <a:b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7. Страх перед школой</a:t>
            </a:r>
          </a:p>
          <a:p>
            <a:pPr>
              <a:buFont typeface="Wingdings" pitchFamily="2" charset="2"/>
              <a:buNone/>
            </a:pPr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   8. Нарушение детско-родительских отношений</a:t>
            </a:r>
          </a:p>
          <a:p>
            <a:endParaRPr lang="ru-RU" sz="24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Причины спада учебной мотивации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0" y="785813"/>
            <a:ext cx="9144000" cy="6072187"/>
          </a:xfrm>
        </p:spPr>
        <p:txBody>
          <a:bodyPr/>
          <a:lstStyle/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Интерес к информации (познавательная потребность)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Интерес к способу действия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Интерес к людям, организующим или участвующим в  УВП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Потребность в самовыражении и  самопрезентации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Потребность в самопознании и  самовоспитании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Актуализация творческой позиции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Осознание значимости происходящего для себя и других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Потребность в социальном признании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Избегание наказания (физического или морального)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Построение отношений «взрослый-подросток» не по типу вторжения, а на основе совета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Анализ жизненных ситуаций</a:t>
            </a:r>
          </a:p>
          <a:p>
            <a:r>
              <a:rPr lang="ru-RU" sz="24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Развитие самостоятельности и самоконтроля подростка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/>
            </a:r>
            <a:br>
              <a:rPr lang="ru-RU" sz="200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endParaRPr lang="ru-RU" sz="200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  <a:effectLst/>
                <a:latin typeface="Cambria Math" pitchFamily="18" charset="0"/>
                <a:ea typeface="Cambria Math" pitchFamily="18" charset="0"/>
                <a:cs typeface="Cambria Math" pitchFamily="18" charset="0"/>
              </a:rPr>
              <a:t>Где  же истоки учебной мотивации? </a:t>
            </a:r>
            <a:br>
              <a:rPr lang="ru-RU" sz="3200" dirty="0" smtClean="0">
                <a:solidFill>
                  <a:srgbClr val="FF0000"/>
                </a:solidFill>
                <a:effectLst/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«Волшебные кнопки»</a:t>
            </a:r>
            <a:r>
              <a:rPr lang="ru-RU" dirty="0" smtClean="0">
                <a:solidFill>
                  <a:srgbClr val="194E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 smtClean="0">
                <a:solidFill>
                  <a:srgbClr val="194E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 smtClean="0">
              <a:solidFill>
                <a:srgbClr val="194E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0" y="785813"/>
            <a:ext cx="9144000" cy="60721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Calibri" pitchFamily="34" charset="0"/>
              </a:rPr>
              <a:t>     Психологи советуют : </a:t>
            </a:r>
            <a:r>
              <a:rPr lang="ru-RU" sz="2000" i="1" dirty="0" smtClean="0">
                <a:latin typeface="Calibri" pitchFamily="34" charset="0"/>
              </a:rPr>
              <a:t>Не связывайте оценки за успеваемость  со своей системой  наказаний и поощрений.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Наказание и  поощрение весьма распространенный и часто действенный способ стимуляции активности  для многих школьников младшего и среднего возраста. Если они — единственный источник активности, вряд ли мы можем ожидать от ребенка хороших учебных результатов.</a:t>
            </a:r>
          </a:p>
          <a:p>
            <a:r>
              <a:rPr lang="ru-RU" sz="2400" i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Не должно быть наказания за неудачи, неудача сама по себе является наказанием; 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По поводу хорошей учебы проявляйте чаще радость,  Но выражайте свою озабоченность, если у ребенка не все хорошо в школе, и, если   необходимо, настаивайте на более внимательном выполнении им  учебных заданий.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Постарайтесь, не устанавливать наказаний и поощрений: например, ты на полчаса больше можешь посмотреть телевизор за хорошие отметки, а на полчаса меньше   — за плохие. Такие правила сами по себе могут привести к  эмоциональным проблемам и  конфликтам .</a:t>
            </a:r>
          </a:p>
          <a:p>
            <a:pPr>
              <a:buFont typeface="Wingdings" pitchFamily="2" charset="2"/>
              <a:buNone/>
            </a:pPr>
            <a:endParaRPr lang="ru-RU" sz="2000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42862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mbria Math" pitchFamily="18" charset="0"/>
                <a:ea typeface="Cambria Math" pitchFamily="18" charset="0"/>
                <a:cs typeface="Cambria Math" pitchFamily="18" charset="0"/>
              </a:rPr>
              <a:t>Избегание наказания, получение материальных выгод и преимуществ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Cambria Math" pitchFamily="18" charset="0"/>
                <a:ea typeface="Cambria Math" pitchFamily="18" charset="0"/>
                <a:cs typeface="Cambria Math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endParaRPr lang="ru-RU" sz="3200" dirty="0" smtClean="0">
              <a:solidFill>
                <a:srgbClr val="FF0000"/>
              </a:solidFill>
              <a:effectLst/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336</TotalTime>
  <Words>558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2" baseType="lpstr">
      <vt:lpstr>Tahoma</vt:lpstr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Wingdings</vt:lpstr>
      <vt:lpstr>Cambria Math</vt:lpstr>
      <vt:lpstr>Cambria</vt:lpstr>
      <vt:lpstr>Открытая</vt:lpstr>
      <vt:lpstr>Как помочь пятикласснику?</vt:lpstr>
      <vt:lpstr> Снижение учебной мотивации у подростка</vt:lpstr>
      <vt:lpstr>Слайд 3</vt:lpstr>
      <vt:lpstr>Слайд 4</vt:lpstr>
      <vt:lpstr>Слайд 5</vt:lpstr>
      <vt:lpstr>Слайд 6</vt:lpstr>
      <vt:lpstr>Причины спада учебной мотивации</vt:lpstr>
      <vt:lpstr>Где  же истоки учебной мотивации?    «Волшебные кнопки» </vt:lpstr>
      <vt:lpstr>Избегание наказания, получение материальных выгод и преимуществ </vt:lpstr>
      <vt:lpstr>Успехов  в учебе Вам и Вашим детям!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образования</dc:title>
  <dc:creator>Ryapisov</dc:creator>
  <cp:lastModifiedBy>Ольга</cp:lastModifiedBy>
  <cp:revision>38</cp:revision>
  <dcterms:created xsi:type="dcterms:W3CDTF">2006-01-25T11:05:22Z</dcterms:created>
  <dcterms:modified xsi:type="dcterms:W3CDTF">2015-01-24T13:28:06Z</dcterms:modified>
</cp:coreProperties>
</file>