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12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реч.комуникация</c:v>
                </c:pt>
                <c:pt idx="1">
                  <c:v>связная речь</c:v>
                </c:pt>
                <c:pt idx="2">
                  <c:v>словарь</c:v>
                </c:pt>
                <c:pt idx="3">
                  <c:v>грамматика</c:v>
                </c:pt>
                <c:pt idx="4">
                  <c:v>произношение</c:v>
                </c:pt>
                <c:pt idx="5">
                  <c:v>подготовка к О.Г.</c:v>
                </c:pt>
                <c:pt idx="6">
                  <c:v>ур.реч.готовности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80</c:v>
                </c:pt>
                <c:pt idx="1">
                  <c:v>80</c:v>
                </c:pt>
                <c:pt idx="2">
                  <c:v>40</c:v>
                </c:pt>
                <c:pt idx="3">
                  <c:v>0</c:v>
                </c:pt>
                <c:pt idx="4">
                  <c:v>20</c:v>
                </c:pt>
                <c:pt idx="5">
                  <c:v>0</c:v>
                </c:pt>
                <c:pt idx="6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реч.комуникация</c:v>
                </c:pt>
                <c:pt idx="1">
                  <c:v>связная речь</c:v>
                </c:pt>
                <c:pt idx="2">
                  <c:v>словарь</c:v>
                </c:pt>
                <c:pt idx="3">
                  <c:v>грамматика</c:v>
                </c:pt>
                <c:pt idx="4">
                  <c:v>произношение</c:v>
                </c:pt>
                <c:pt idx="5">
                  <c:v>подготовка к О.Г.</c:v>
                </c:pt>
                <c:pt idx="6">
                  <c:v>ур.реч.готовности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20</c:v>
                </c:pt>
                <c:pt idx="1">
                  <c:v>20</c:v>
                </c:pt>
                <c:pt idx="2">
                  <c:v>60</c:v>
                </c:pt>
                <c:pt idx="3">
                  <c:v>100</c:v>
                </c:pt>
                <c:pt idx="4">
                  <c:v>60</c:v>
                </c:pt>
                <c:pt idx="5">
                  <c:v>100</c:v>
                </c:pt>
                <c:pt idx="6">
                  <c:v>100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реч.комуникация</c:v>
                </c:pt>
                <c:pt idx="1">
                  <c:v>связная речь</c:v>
                </c:pt>
                <c:pt idx="2">
                  <c:v>словарь</c:v>
                </c:pt>
                <c:pt idx="3">
                  <c:v>грамматика</c:v>
                </c:pt>
                <c:pt idx="4">
                  <c:v>произношение</c:v>
                </c:pt>
                <c:pt idx="5">
                  <c:v>подготовка к О.Г.</c:v>
                </c:pt>
                <c:pt idx="6">
                  <c:v>ур.реч.готовности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54992"/>
        <c:axId val="298172304"/>
      </c:barChart>
      <c:catAx>
        <c:axId val="40549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98172304"/>
        <c:crosses val="autoZero"/>
        <c:auto val="1"/>
        <c:lblAlgn val="ctr"/>
        <c:lblOffset val="100"/>
        <c:noMultiLvlLbl val="0"/>
      </c:catAx>
      <c:valAx>
        <c:axId val="2981723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549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400" dirty="0"/>
              <a:t>Сводная гистограмма</a:t>
            </a:r>
            <a:r>
              <a:rPr lang="ru-RU" sz="1400" baseline="0" dirty="0"/>
              <a:t> </a:t>
            </a:r>
            <a:r>
              <a:rPr lang="ru-RU" sz="1400" dirty="0"/>
              <a:t>уровня подготовки выпускников на </a:t>
            </a:r>
            <a:r>
              <a:rPr lang="ru-RU" sz="1400" dirty="0" err="1"/>
              <a:t>логопункте</a:t>
            </a:r>
            <a:r>
              <a:rPr lang="ru-RU" sz="1400" dirty="0"/>
              <a:t> </a:t>
            </a:r>
            <a:endParaRPr lang="ru-RU" sz="1400" dirty="0" smtClean="0"/>
          </a:p>
          <a:p>
            <a:pPr>
              <a:defRPr/>
            </a:pPr>
            <a:r>
              <a:rPr lang="ru-RU" sz="1400" dirty="0" smtClean="0"/>
              <a:t>МБДОУ </a:t>
            </a:r>
            <a:r>
              <a:rPr lang="ru-RU" sz="1400" dirty="0"/>
              <a:t>"Золотая рыбка" </a:t>
            </a:r>
          </a:p>
          <a:p>
            <a:pPr>
              <a:defRPr/>
            </a:pPr>
            <a:r>
              <a:rPr lang="ru-RU" sz="1400" dirty="0"/>
              <a:t>за 3 года (2011-2014)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Сводная уровня подготовки выпускников на логопункте МБДОУ "Золотая рыбка" за 3 года (2011-2014)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высокий-15,4%</c:v>
                </c:pt>
                <c:pt idx="1">
                  <c:v>средний-69,2%</c:v>
                </c:pt>
                <c:pt idx="2">
                  <c:v>низкий-15,4%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15.4</c:v>
                </c:pt>
                <c:pt idx="1">
                  <c:v>69.2</c:v>
                </c:pt>
                <c:pt idx="2">
                  <c:v>15.4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первичный</a:t>
            </a:r>
          </a:p>
        </c:rich>
      </c:tx>
      <c:layout/>
      <c:overlay val="0"/>
    </c:title>
    <c:autoTitleDeleted val="0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норма-0</c:v>
                </c:pt>
                <c:pt idx="1">
                  <c:v>ФНР-7,7</c:v>
                </c:pt>
                <c:pt idx="2">
                  <c:v>ФФНР-46,2</c:v>
                </c:pt>
                <c:pt idx="3">
                  <c:v>НВОНР-30,8</c:v>
                </c:pt>
                <c:pt idx="4">
                  <c:v>ОНР(3ур)-15,4</c:v>
                </c:pt>
              </c:strCache>
            </c:strRef>
          </c:cat>
          <c:val>
            <c:numRef>
              <c:f>Лист1!$B$2:$B$6</c:f>
              <c:numCache>
                <c:formatCode>0.00</c:formatCode>
                <c:ptCount val="5"/>
                <c:pt idx="0" formatCode="General">
                  <c:v>0</c:v>
                </c:pt>
                <c:pt idx="1">
                  <c:v>7.7</c:v>
                </c:pt>
                <c:pt idx="2" formatCode="General">
                  <c:v>46.2</c:v>
                </c:pt>
                <c:pt idx="3" formatCode="General">
                  <c:v>30.8</c:v>
                </c:pt>
                <c:pt idx="4" formatCode="General">
                  <c:v>15.4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по</a:t>
            </a:r>
            <a:r>
              <a:rPr lang="ru-RU" baseline="0"/>
              <a:t> выпуску</a:t>
            </a:r>
            <a:endParaRPr lang="ru-RU"/>
          </a:p>
        </c:rich>
      </c:tx>
      <c:layout/>
      <c:overlay val="0"/>
    </c:title>
    <c:autoTitleDeleted val="0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 итоге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норма-30,8</c:v>
                </c:pt>
                <c:pt idx="1">
                  <c:v>ФНР-7,7</c:v>
                </c:pt>
                <c:pt idx="2">
                  <c:v>ФФНР-46,2</c:v>
                </c:pt>
                <c:pt idx="3">
                  <c:v>НВОНР-15,4</c:v>
                </c:pt>
                <c:pt idx="4">
                  <c:v>ОНР(3ур)-0</c:v>
                </c:pt>
              </c:strCache>
            </c:strRef>
          </c:cat>
          <c:val>
            <c:numRef>
              <c:f>Лист1!$B$2:$B$6</c:f>
              <c:numCache>
                <c:formatCode>0.00</c:formatCode>
                <c:ptCount val="5"/>
                <c:pt idx="0" formatCode="General">
                  <c:v>30.8</c:v>
                </c:pt>
                <c:pt idx="1">
                  <c:v>7.7</c:v>
                </c:pt>
                <c:pt idx="2" formatCode="General">
                  <c:v>46.2</c:v>
                </c:pt>
                <c:pt idx="3" formatCode="General">
                  <c:v>15.4</c:v>
                </c:pt>
                <c:pt idx="4" formatCode="General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cat>
            <c:strRef>
              <c:f>Лист1!$A$2:$A$6</c:f>
              <c:strCache>
                <c:ptCount val="5"/>
                <c:pt idx="0">
                  <c:v>норма-0</c:v>
                </c:pt>
                <c:pt idx="1">
                  <c:v>ФНР-20</c:v>
                </c:pt>
                <c:pt idx="2">
                  <c:v>ФФНР-40</c:v>
                </c:pt>
                <c:pt idx="3">
                  <c:v>НВОНР-40</c:v>
                </c:pt>
                <c:pt idx="4">
                  <c:v>ОНР(3ур)-0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40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конец года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норма-60</c:v>
                </c:pt>
                <c:pt idx="1">
                  <c:v>ФНР-0</c:v>
                </c:pt>
                <c:pt idx="2">
                  <c:v>ФФНР-20</c:v>
                </c:pt>
                <c:pt idx="3">
                  <c:v>НВОНР-40</c:v>
                </c:pt>
                <c:pt idx="4">
                  <c:v>ОНР(3ур)-0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60</c:v>
                </c:pt>
                <c:pt idx="1">
                  <c:v>0</c:v>
                </c:pt>
                <c:pt idx="2">
                  <c:v>20</c:v>
                </c:pt>
                <c:pt idx="3">
                  <c:v>20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реч.комуникация</c:v>
                </c:pt>
                <c:pt idx="1">
                  <c:v>связная речь</c:v>
                </c:pt>
                <c:pt idx="2">
                  <c:v>словарь</c:v>
                </c:pt>
                <c:pt idx="3">
                  <c:v>грамматика</c:v>
                </c:pt>
                <c:pt idx="4">
                  <c:v>произношение</c:v>
                </c:pt>
                <c:pt idx="5">
                  <c:v>подготовка к О.Г.</c:v>
                </c:pt>
                <c:pt idx="6">
                  <c:v>ур.реч.готовности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50</c:v>
                </c:pt>
                <c:pt idx="1">
                  <c:v>50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реч.комуникация</c:v>
                </c:pt>
                <c:pt idx="1">
                  <c:v>связная речь</c:v>
                </c:pt>
                <c:pt idx="2">
                  <c:v>словарь</c:v>
                </c:pt>
                <c:pt idx="3">
                  <c:v>грамматика</c:v>
                </c:pt>
                <c:pt idx="4">
                  <c:v>произношение</c:v>
                </c:pt>
                <c:pt idx="5">
                  <c:v>подготовка к О.Г.</c:v>
                </c:pt>
                <c:pt idx="6">
                  <c:v>ур.реч.готовности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50</c:v>
                </c:pt>
                <c:pt idx="1">
                  <c:v>50</c:v>
                </c:pt>
                <c:pt idx="2">
                  <c:v>100</c:v>
                </c:pt>
                <c:pt idx="3">
                  <c:v>50</c:v>
                </c:pt>
                <c:pt idx="4">
                  <c:v>0</c:v>
                </c:pt>
                <c:pt idx="5">
                  <c:v>100</c:v>
                </c:pt>
                <c:pt idx="6">
                  <c:v>100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реч.комуникация</c:v>
                </c:pt>
                <c:pt idx="1">
                  <c:v>связная речь</c:v>
                </c:pt>
                <c:pt idx="2">
                  <c:v>словарь</c:v>
                </c:pt>
                <c:pt idx="3">
                  <c:v>грамматика</c:v>
                </c:pt>
                <c:pt idx="4">
                  <c:v>произношение</c:v>
                </c:pt>
                <c:pt idx="5">
                  <c:v>подготовка к О.Г.</c:v>
                </c:pt>
                <c:pt idx="6">
                  <c:v>ур.реч.готовности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50</c:v>
                </c:pt>
                <c:pt idx="4">
                  <c:v>100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1237296"/>
        <c:axId val="301238472"/>
      </c:barChart>
      <c:catAx>
        <c:axId val="3012372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01238472"/>
        <c:crosses val="autoZero"/>
        <c:auto val="1"/>
        <c:lblAlgn val="ctr"/>
        <c:lblOffset val="100"/>
        <c:noMultiLvlLbl val="0"/>
      </c:catAx>
      <c:valAx>
        <c:axId val="301238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12372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норма-0</c:v>
                </c:pt>
                <c:pt idx="1">
                  <c:v>ФНР-0</c:v>
                </c:pt>
                <c:pt idx="2">
                  <c:v>ФФНР-50</c:v>
                </c:pt>
                <c:pt idx="3">
                  <c:v>НВОНР-0</c:v>
                </c:pt>
                <c:pt idx="4">
                  <c:v>ОНР(3ур)-50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50</c:v>
                </c:pt>
                <c:pt idx="3">
                  <c:v>0</c:v>
                </c:pt>
                <c:pt idx="4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конец года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норма-0</c:v>
                </c:pt>
                <c:pt idx="1">
                  <c:v>ФНР-0</c:v>
                </c:pt>
                <c:pt idx="2">
                  <c:v>ФФНР-50</c:v>
                </c:pt>
                <c:pt idx="3">
                  <c:v>НВОНР-50</c:v>
                </c:pt>
                <c:pt idx="4">
                  <c:v>ОНР(3ур)-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50</c:v>
                </c:pt>
                <c:pt idx="3">
                  <c:v>50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реч.комун.</c:v>
                </c:pt>
                <c:pt idx="1">
                  <c:v>связная речь</c:v>
                </c:pt>
                <c:pt idx="2">
                  <c:v>словарь</c:v>
                </c:pt>
                <c:pt idx="3">
                  <c:v>грамматика</c:v>
                </c:pt>
                <c:pt idx="4">
                  <c:v>произношение</c:v>
                </c:pt>
                <c:pt idx="5">
                  <c:v>подготовка к О.Г.</c:v>
                </c:pt>
                <c:pt idx="6">
                  <c:v>уровень реч.готовности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16.600000000000001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реч.комун.</c:v>
                </c:pt>
                <c:pt idx="1">
                  <c:v>связная речь</c:v>
                </c:pt>
                <c:pt idx="2">
                  <c:v>словарь</c:v>
                </c:pt>
                <c:pt idx="3">
                  <c:v>грамматика</c:v>
                </c:pt>
                <c:pt idx="4">
                  <c:v>произношение</c:v>
                </c:pt>
                <c:pt idx="5">
                  <c:v>подготовка к О.Г.</c:v>
                </c:pt>
                <c:pt idx="6">
                  <c:v>уровень реч.готовности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66.8</c:v>
                </c:pt>
                <c:pt idx="1">
                  <c:v>66.8</c:v>
                </c:pt>
                <c:pt idx="2">
                  <c:v>83.4</c:v>
                </c:pt>
                <c:pt idx="3">
                  <c:v>66.8</c:v>
                </c:pt>
                <c:pt idx="4">
                  <c:v>83.4</c:v>
                </c:pt>
                <c:pt idx="5">
                  <c:v>83.4</c:v>
                </c:pt>
                <c:pt idx="6">
                  <c:v>66.8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реч.комун.</c:v>
                </c:pt>
                <c:pt idx="1">
                  <c:v>связная речь</c:v>
                </c:pt>
                <c:pt idx="2">
                  <c:v>словарь</c:v>
                </c:pt>
                <c:pt idx="3">
                  <c:v>грамматика</c:v>
                </c:pt>
                <c:pt idx="4">
                  <c:v>произношение</c:v>
                </c:pt>
                <c:pt idx="5">
                  <c:v>подготовка к О.Г.</c:v>
                </c:pt>
                <c:pt idx="6">
                  <c:v>уровень реч.готовности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33.200000000000003</c:v>
                </c:pt>
                <c:pt idx="1">
                  <c:v>33.200000000000003</c:v>
                </c:pt>
                <c:pt idx="2">
                  <c:v>16.600000000000001</c:v>
                </c:pt>
                <c:pt idx="3">
                  <c:v>33.300000000000004</c:v>
                </c:pt>
                <c:pt idx="4">
                  <c:v>0</c:v>
                </c:pt>
                <c:pt idx="5">
                  <c:v>16.600000000000001</c:v>
                </c:pt>
                <c:pt idx="6">
                  <c:v>33.200000000000003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4457384"/>
        <c:axId val="434458952"/>
      </c:barChart>
      <c:catAx>
        <c:axId val="434457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34458952"/>
        <c:crosses val="autoZero"/>
        <c:auto val="1"/>
        <c:lblAlgn val="ctr"/>
        <c:lblOffset val="100"/>
        <c:noMultiLvlLbl val="0"/>
      </c:catAx>
      <c:valAx>
        <c:axId val="434458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3445738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норма-0</c:v>
                </c:pt>
                <c:pt idx="1">
                  <c:v>ФНР-0</c:v>
                </c:pt>
                <c:pt idx="2">
                  <c:v>ФФНР - 50,3</c:v>
                </c:pt>
                <c:pt idx="3">
                  <c:v>НВОНР-33,1</c:v>
                </c:pt>
                <c:pt idx="4">
                  <c:v>ОНР(3ур)-16,6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50.3</c:v>
                </c:pt>
                <c:pt idx="3">
                  <c:v>33.1</c:v>
                </c:pt>
                <c:pt idx="4">
                  <c:v>16.600000000000001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конец года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норма-16,6</c:v>
                </c:pt>
                <c:pt idx="1">
                  <c:v>ФНР-16.6</c:v>
                </c:pt>
                <c:pt idx="2">
                  <c:v>ФФНР-66,8</c:v>
                </c:pt>
                <c:pt idx="3">
                  <c:v>НВОНР-0</c:v>
                </c:pt>
                <c:pt idx="4">
                  <c:v>ОНР(3ур)-0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16.600000000000001</c:v>
                </c:pt>
                <c:pt idx="1">
                  <c:v>16.600000000000001</c:v>
                </c:pt>
                <c:pt idx="2">
                  <c:v>66.8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707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782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316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71936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700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169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958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00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347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830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47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132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43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615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170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711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655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C339890-C855-43B7-A73B-22B9FBAAA9DB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22A9DA8-F28A-4A66-A907-A8FE26DC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140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  <p:sldLayoutId id="2147483934" r:id="rId12"/>
    <p:sldLayoutId id="2147483935" r:id="rId13"/>
    <p:sldLayoutId id="2147483936" r:id="rId14"/>
    <p:sldLayoutId id="2147483937" r:id="rId15"/>
    <p:sldLayoutId id="2147483938" r:id="rId16"/>
    <p:sldLayoutId id="214748393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8730" y="828563"/>
            <a:ext cx="7471955" cy="1514043"/>
          </a:xfrm>
          <a:ln w="38100">
            <a:solidFill>
              <a:srgbClr val="FFFF0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/>
              <a:t>Уровень речевого развития выпускников </a:t>
            </a:r>
            <a:br>
              <a:rPr lang="ru-RU" sz="2800" dirty="0" smtClean="0"/>
            </a:br>
            <a:r>
              <a:rPr lang="ru-RU" sz="2800" dirty="0" smtClean="0"/>
              <a:t>на </a:t>
            </a:r>
            <a:r>
              <a:rPr lang="ru-RU" sz="2800" dirty="0" err="1" smtClean="0"/>
              <a:t>логопункте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>МБДОУ «</a:t>
            </a:r>
            <a:r>
              <a:rPr lang="ru-RU" sz="2800" dirty="0" err="1" smtClean="0"/>
              <a:t>Салемальский</a:t>
            </a:r>
            <a:r>
              <a:rPr lang="ru-RU" sz="2800" dirty="0" smtClean="0"/>
              <a:t> детский сад «Золотая рыбка»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74" y="5834743"/>
            <a:ext cx="10351752" cy="740228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 smtClean="0"/>
              <a:t>И.Н.Думитраш</a:t>
            </a:r>
            <a:r>
              <a:rPr lang="ru-RU" dirty="0" smtClean="0"/>
              <a:t>, учитель-логопед МБДОУ «Золотая рыбка»</a:t>
            </a:r>
          </a:p>
          <a:p>
            <a:r>
              <a:rPr lang="ru-RU" dirty="0" smtClean="0"/>
              <a:t>2014г.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2711" y="2833416"/>
            <a:ext cx="2543991" cy="251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25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Уровень речевого развития выпускников</a:t>
            </a:r>
            <a:br>
              <a:rPr lang="ru-RU" dirty="0">
                <a:solidFill>
                  <a:srgbClr val="00B050"/>
                </a:solidFill>
              </a:rPr>
            </a:br>
            <a:r>
              <a:rPr lang="ru-RU" dirty="0">
                <a:solidFill>
                  <a:srgbClr val="00B050"/>
                </a:solidFill>
              </a:rPr>
              <a:t> МБДОУ «Золотая рыбка» 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за 2011-2012 </a:t>
            </a:r>
            <a:r>
              <a:rPr lang="ru-RU" dirty="0" err="1" smtClean="0">
                <a:solidFill>
                  <a:srgbClr val="00B050"/>
                </a:solidFill>
              </a:rPr>
              <a:t>уч.г.г</a:t>
            </a:r>
            <a:r>
              <a:rPr lang="ru-RU" dirty="0">
                <a:solidFill>
                  <a:srgbClr val="00B050"/>
                </a:solidFill>
              </a:rPr>
              <a:t>. на </a:t>
            </a:r>
            <a:r>
              <a:rPr lang="ru-RU" dirty="0" err="1">
                <a:solidFill>
                  <a:srgbClr val="00B050"/>
                </a:solidFill>
              </a:rPr>
              <a:t>логопункте</a:t>
            </a:r>
            <a:r>
              <a:rPr lang="ru-RU" dirty="0">
                <a:solidFill>
                  <a:srgbClr val="00B050"/>
                </a:solidFill>
              </a:rPr>
              <a:t/>
            </a:r>
            <a:br>
              <a:rPr lang="ru-RU" dirty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</p:nvPr>
        </p:nvGraphicFramePr>
        <p:xfrm>
          <a:off x="914400" y="2366963"/>
          <a:ext cx="103632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227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2011-2012 учебный год</a:t>
            </a:r>
            <a:endParaRPr lang="ru-RU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7914613"/>
              </p:ext>
            </p:extLst>
          </p:nvPr>
        </p:nvGraphicFramePr>
        <p:xfrm>
          <a:off x="914400" y="2366963"/>
          <a:ext cx="51054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Объект 12"/>
          <p:cNvGraphicFramePr>
            <a:graphicFrameLocks noGrp="1"/>
          </p:cNvGraphicFramePr>
          <p:nvPr>
            <p:ph sz="quarter" idx="14"/>
          </p:nvPr>
        </p:nvGraphicFramePr>
        <p:xfrm>
          <a:off x="6172200" y="2366963"/>
          <a:ext cx="51054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2225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Уровень речевого развития выпускников </a:t>
            </a:r>
            <a:br>
              <a:rPr lang="ru-RU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МБДОУ «Золотая рыбка» </a:t>
            </a: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2012-2013 </a:t>
            </a:r>
            <a:r>
              <a:rPr lang="ru-RU" dirty="0" err="1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уч.г.г</a:t>
            </a:r>
            <a:r>
              <a:rPr lang="ru-RU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dirty="0" err="1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логопункте</a:t>
            </a:r>
            <a:r>
              <a:rPr lang="ru-RU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sz="quarter" idx="13"/>
          </p:nvPr>
        </p:nvGraphicFramePr>
        <p:xfrm>
          <a:off x="914400" y="2366963"/>
          <a:ext cx="103632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51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2012-2013 учебный год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</p:nvPr>
        </p:nvGraphicFramePr>
        <p:xfrm>
          <a:off x="914400" y="2366963"/>
          <a:ext cx="51054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quarter" idx="14"/>
          </p:nvPr>
        </p:nvGraphicFramePr>
        <p:xfrm>
          <a:off x="6172200" y="2366963"/>
          <a:ext cx="51054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7166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Уровень речевого развития выпускников</a:t>
            </a:r>
            <a:br>
              <a:rPr lang="ru-RU" sz="2400" b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МБДОУ «Золотая рыбка» за 2013-2014 </a:t>
            </a:r>
            <a:r>
              <a:rPr lang="ru-RU" sz="2400" b="1" dirty="0" err="1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уч.г.г</a:t>
            </a:r>
            <a:r>
              <a:rPr lang="ru-RU" sz="2400" b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sz="2400" b="1" dirty="0" err="1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логопункте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43840" y="4180114"/>
            <a:ext cx="4605623" cy="1611086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Стабильная положительная динамика речевого развития прослеживается у 67% воспитанников.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</p:nvPr>
        </p:nvGraphicFramePr>
        <p:xfrm>
          <a:off x="5078413" y="609600"/>
          <a:ext cx="6199187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131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2013-2014 учебный год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</p:nvPr>
        </p:nvGraphicFramePr>
        <p:xfrm>
          <a:off x="914400" y="2366963"/>
          <a:ext cx="51054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quarter" idx="14"/>
          </p:nvPr>
        </p:nvGraphicFramePr>
        <p:xfrm>
          <a:off x="6172200" y="2366963"/>
          <a:ext cx="51054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8933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  <a:tabLst>
                <a:tab pos="4789805" algn="l"/>
              </a:tabLst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32414900"/>
              </p:ext>
            </p:extLst>
          </p:nvPr>
        </p:nvGraphicFramePr>
        <p:xfrm>
          <a:off x="1480456" y="1210491"/>
          <a:ext cx="9013373" cy="4580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080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Сопоставимый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результатов за последние три учебных года (2011-2014) работы на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логопункте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показывает положительную динамику исправления речевых дефектов у детей: 30,8% - ушли в школу с хорошей речью, 69,2% - с улучшенной речью, 0% - без изменений.</a:t>
            </a:r>
            <a:r>
              <a:rPr lang="ru-RU" sz="1800" dirty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</p:nvPr>
        </p:nvGraphicFramePr>
        <p:xfrm>
          <a:off x="914400" y="2366963"/>
          <a:ext cx="51054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quarter" idx="14"/>
          </p:nvPr>
        </p:nvGraphicFramePr>
        <p:xfrm>
          <a:off x="6172200" y="2366963"/>
          <a:ext cx="51054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8584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32</TotalTime>
  <Words>128</Words>
  <Application>Microsoft Office PowerPoint</Application>
  <PresentationFormat>Широкоэкранный</PresentationFormat>
  <Paragraphs>23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Tw Cen MT</vt:lpstr>
      <vt:lpstr>Капля</vt:lpstr>
      <vt:lpstr>Уровень речевого развития выпускников  на логопункте  МБДОУ «Салемальский детский сад «Золотая рыбка»</vt:lpstr>
      <vt:lpstr>Уровень речевого развития выпускников  МБДОУ «Золотая рыбка»  за 2011-2012 уч.г.г. на логопункте </vt:lpstr>
      <vt:lpstr>2011-2012 учебный год</vt:lpstr>
      <vt:lpstr>Уровень речевого развития выпускников  МБДОУ «Золотая рыбка»  за 2012-2013 уч.г.г. на логопункте </vt:lpstr>
      <vt:lpstr>2012-2013 учебный год</vt:lpstr>
      <vt:lpstr>Уровень речевого развития выпускников МБДОУ «Золотая рыбка» за 2013-2014 уч.г.г. на логопункте</vt:lpstr>
      <vt:lpstr>2013-2014 учебный год</vt:lpstr>
      <vt:lpstr>        </vt:lpstr>
      <vt:lpstr>         Сопоставимый анализ результатов за последние три учебных года (2011-2014) работы на логопункте показывает положительную динамику исправления речевых дефектов у детей: 30,8% - ушли в школу с хорошей речью, 69,2% - с улучшенной речью, 0% - без изменений.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Уровень речевого развития выпускников на логопункте МБДОУ «Салемальский детский сад «Золотая рыбка»</dc:title>
  <dc:creator>hp</dc:creator>
  <cp:lastModifiedBy>hp</cp:lastModifiedBy>
  <cp:revision>5</cp:revision>
  <dcterms:created xsi:type="dcterms:W3CDTF">2015-01-24T19:29:31Z</dcterms:created>
  <dcterms:modified xsi:type="dcterms:W3CDTF">2015-01-24T20:02:17Z</dcterms:modified>
</cp:coreProperties>
</file>