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7" r:id="rId3"/>
    <p:sldId id="257" r:id="rId4"/>
    <p:sldId id="258" r:id="rId5"/>
    <p:sldId id="259" r:id="rId6"/>
    <p:sldId id="271" r:id="rId7"/>
    <p:sldId id="268" r:id="rId8"/>
    <p:sldId id="277" r:id="rId9"/>
    <p:sldId id="266" r:id="rId10"/>
    <p:sldId id="261" r:id="rId11"/>
    <p:sldId id="260" r:id="rId12"/>
    <p:sldId id="264" r:id="rId13"/>
    <p:sldId id="262" r:id="rId14"/>
    <p:sldId id="263" r:id="rId15"/>
    <p:sldId id="269" r:id="rId16"/>
    <p:sldId id="278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4" autoAdjust="0"/>
    <p:restoredTop sz="94660"/>
  </p:normalViewPr>
  <p:slideViewPr>
    <p:cSldViewPr>
      <p:cViewPr varScale="1">
        <p:scale>
          <a:sx n="69" d="100"/>
          <a:sy n="69" d="100"/>
        </p:scale>
        <p:origin x="-140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45772-99E1-4BE6-9A18-D5E1FE0E33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4CD62-C15A-4129-A326-54B2C104B0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81DD9-844E-4A36-A410-E3CCA43ACC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7710-710C-448A-88E6-0162027FB6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C11983E-3E55-4DAB-ACDE-6EC6AA6EC4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93437-EAED-45ED-B9A3-4BA3591E52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4E052-E5EB-4D75-88C2-9EF830AE4F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1E411-C7F0-41E7-B607-A9DF0C9053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34A96-14B0-49FE-A312-E4DA559A4E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4D834-D011-4DDD-964F-3AB493B05D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9700F-7E0C-432E-B00F-A4D102C0A8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B133DA7-4119-4088-A806-E81169D044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refa.ru/files/2279/2279.jpg" TargetMode="External"/><Relationship Id="rId13" Type="http://schemas.openxmlformats.org/officeDocument/2006/relationships/hyperlink" Target="http://img0.liveinternet.ru/images/attach/c/1/50/293/50293572_pt06.jpg" TargetMode="External"/><Relationship Id="rId18" Type="http://schemas.openxmlformats.org/officeDocument/2006/relationships/hyperlink" Target="http://hram-dimitria.ru/sait/Icon/5.jpg" TargetMode="External"/><Relationship Id="rId3" Type="http://schemas.openxmlformats.org/officeDocument/2006/relationships/hyperlink" Target="http://www.bogomater.ru/index.php?option=com_content&amp;view=article&amp;id=54:sergiy-radonezhsky&amp;catid=17:2010-03-11-14-38-24&amp;Itemid=6" TargetMode="External"/><Relationship Id="rId21" Type="http://schemas.openxmlformats.org/officeDocument/2006/relationships/image" Target="../media/image18.jpeg"/><Relationship Id="rId7" Type="http://schemas.openxmlformats.org/officeDocument/2006/relationships/hyperlink" Target="http://gorod-zagorsk.ru/pic/mess050pic920.jpg" TargetMode="External"/><Relationship Id="rId12" Type="http://schemas.openxmlformats.org/officeDocument/2006/relationships/hyperlink" Target="http://knol.google.com/k/-/-/209nqpp00go3k/69efev/image%20(6).jpg" TargetMode="External"/><Relationship Id="rId17" Type="http://schemas.openxmlformats.org/officeDocument/2006/relationships/hyperlink" Target="http://www.tanais.info/directory/sergy6.jpg" TargetMode="External"/><Relationship Id="rId2" Type="http://schemas.openxmlformats.org/officeDocument/2006/relationships/hyperlink" Target="http://top50.nameofrussia.ru/person.html?id=99" TargetMode="External"/><Relationship Id="rId16" Type="http://schemas.openxmlformats.org/officeDocument/2006/relationships/hyperlink" Target="http://www.artcyclopedia.ru/img/big/005280023.jpg" TargetMode="External"/><Relationship Id="rId20" Type="http://schemas.openxmlformats.org/officeDocument/2006/relationships/hyperlink" Target="http://www.svyatoysergiy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likbez.sumy.ua/uploads/images/1000409502.jpg" TargetMode="External"/><Relationship Id="rId11" Type="http://schemas.openxmlformats.org/officeDocument/2006/relationships/hyperlink" Target="http://www.zolotoe-koltso.ru/goroda_new/sergievposad/pics_sp/sp_radonejskiy_medved.jpg" TargetMode="External"/><Relationship Id="rId5" Type="http://schemas.openxmlformats.org/officeDocument/2006/relationships/hyperlink" Target="http://www.lomonosov.org/paste/fouresses6344274272058.jpg" TargetMode="External"/><Relationship Id="rId15" Type="http://schemas.openxmlformats.org/officeDocument/2006/relationships/hyperlink" Target="http://www.museum.ru/imgB.asp?24236" TargetMode="External"/><Relationship Id="rId10" Type="http://schemas.openxmlformats.org/officeDocument/2006/relationships/hyperlink" Target="http://www.museum.ru/imgB.asp?24237" TargetMode="External"/><Relationship Id="rId19" Type="http://schemas.openxmlformats.org/officeDocument/2006/relationships/hyperlink" Target="http://talantov.info/files/IMG_2198_tn.jpg" TargetMode="External"/><Relationship Id="rId4" Type="http://schemas.openxmlformats.org/officeDocument/2006/relationships/hyperlink" Target="http://hotkovo.net.ru/logo_cat/4.gif" TargetMode="External"/><Relationship Id="rId9" Type="http://schemas.openxmlformats.org/officeDocument/2006/relationships/hyperlink" Target="http://s46.radikal.ru/i114/0905/16/5109a29f9b7ft.jpg" TargetMode="External"/><Relationship Id="rId14" Type="http://schemas.openxmlformats.org/officeDocument/2006/relationships/hyperlink" Target="http://dic.academic.ru/pictures/wiki/files/50/260px-St_Sergius_the_Builder.jpg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/>
          <p:cNvSpPr>
            <a:spLocks noGrp="1" noChangeArrowheads="1"/>
          </p:cNvSpPr>
          <p:nvPr>
            <p:ph type="ctrTitle"/>
          </p:nvPr>
        </p:nvSpPr>
        <p:spPr>
          <a:xfrm>
            <a:off x="2627784" y="5445224"/>
            <a:ext cx="6777318" cy="1282765"/>
          </a:xfrm>
        </p:spPr>
        <p:txBody>
          <a:bodyPr>
            <a:normAutofit/>
          </a:bodyPr>
          <a:lstStyle/>
          <a:p>
            <a:r>
              <a:rPr lang="ru-RU" sz="1400" dirty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Автор презентации: </a:t>
            </a:r>
            <a:r>
              <a:rPr lang="ru-RU" sz="1400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Ковалева Наталья Александровна</a:t>
            </a:r>
            <a:br>
              <a:rPr lang="ru-RU" sz="1400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Учитель истории и обществознания МКОУ СОШ №2 с. Князе-Волконское-1, Хабаровского муниципального района, Хабаровского края</a:t>
            </a:r>
            <a:endParaRPr lang="ru-RU" sz="1400" dirty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9792" y="1412776"/>
            <a:ext cx="6400800" cy="1752600"/>
          </a:xfrm>
        </p:spPr>
        <p:txBody>
          <a:bodyPr>
            <a:normAutofit lnSpcReduction="10000"/>
          </a:bodyPr>
          <a:lstStyle/>
          <a:p>
            <a:r>
              <a:rPr lang="ru-RU" sz="6000" b="1" i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Сергий Радонежский</a:t>
            </a:r>
          </a:p>
          <a:p>
            <a:endParaRPr lang="ru-RU" b="1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9" name="Picture 11" descr="http://prophecies.ru/images/sergiy_radonezhsky_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230" y="332656"/>
            <a:ext cx="3141501" cy="56166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>
          <a:xfrm>
            <a:off x="1692275" y="5661025"/>
            <a:ext cx="6264275" cy="1196975"/>
          </a:xfrm>
        </p:spPr>
        <p:txBody>
          <a:bodyPr>
            <a:normAutofit/>
          </a:bodyPr>
          <a:lstStyle/>
          <a:p>
            <a:r>
              <a:rPr lang="en-US" sz="2800"/>
              <a:t>“</a:t>
            </a:r>
            <a:r>
              <a:rPr lang="ru-RU" sz="2800"/>
              <a:t>Труды Преподобного Сергия</a:t>
            </a:r>
            <a:r>
              <a:rPr lang="en-US" sz="2800"/>
              <a:t>”</a:t>
            </a:r>
            <a:r>
              <a:rPr lang="ru-RU" sz="2800"/>
              <a:t> </a:t>
            </a:r>
            <a:br>
              <a:rPr lang="ru-RU" sz="2800"/>
            </a:br>
            <a:r>
              <a:rPr lang="ru-RU" sz="2400" i="1"/>
              <a:t>Михаил Нестеров</a:t>
            </a: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5364163" y="264111"/>
            <a:ext cx="3671887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sz="2400" dirty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Сергий отличался редким трудолюбием. Своими руками он построил несколько келий, носил воду, рубил дрова, выпекал хлеб, шил одежду, готовил пищу для братии и смиренно выполнял другие работы. Тяжелый труд Преподобный Сергий соединил с молитвой, бдением и постом. </a:t>
            </a:r>
          </a:p>
        </p:txBody>
      </p:sp>
      <p:pic>
        <p:nvPicPr>
          <p:cNvPr id="8200" name="Picture 8" descr="imgB"/>
          <p:cNvPicPr>
            <a:picLocks noChangeAspect="1" noChangeArrowheads="1"/>
          </p:cNvPicPr>
          <p:nvPr/>
        </p:nvPicPr>
        <p:blipFill>
          <a:blip r:embed="rId2">
            <a:lum bright="12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04813"/>
            <a:ext cx="4989513" cy="5111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8893175" cy="1800225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Сергий «тихими и кроткими словами» мог действовать на самые загрубелые и ожесточённые сердца; очень часто примирял враждующих между собой князей, уговаривая их подчиняться великому князю московскому</a:t>
            </a:r>
            <a:r>
              <a:rPr lang="ru-RU" sz="2400" dirty="0"/>
              <a:t>.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5006975" y="5013325"/>
            <a:ext cx="4137025" cy="1489075"/>
          </a:xfrm>
        </p:spPr>
        <p:txBody>
          <a:bodyPr>
            <a:normAutofit/>
          </a:bodyPr>
          <a:lstStyle/>
          <a:p>
            <a:r>
              <a:rPr lang="en-US" sz="2800"/>
              <a:t>“</a:t>
            </a:r>
            <a:r>
              <a:rPr lang="ru-RU" sz="2800"/>
              <a:t>Преподобный Сергий Радонежский</a:t>
            </a:r>
            <a:r>
              <a:rPr lang="en-US" sz="2800"/>
              <a:t>”</a:t>
            </a:r>
            <a:r>
              <a:rPr lang="ru-RU" sz="2800"/>
              <a:t> </a:t>
            </a:r>
          </a:p>
          <a:p>
            <a:r>
              <a:rPr lang="ru-RU" sz="2400" i="1"/>
              <a:t>Михаил Нестеров</a:t>
            </a:r>
          </a:p>
        </p:txBody>
      </p:sp>
      <p:pic>
        <p:nvPicPr>
          <p:cNvPr id="7175" name="Picture 7" descr="005280023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773238"/>
            <a:ext cx="4806950" cy="48244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4644008" y="260648"/>
            <a:ext cx="3851275" cy="4824413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По версии жития, отправляясь на Куликовскую битву с Мамаем, князь Дмитрий поехал к Сергию, чтобы помолиться с ним и получить от него благословение. </a:t>
            </a:r>
            <a:br>
              <a:rPr lang="ru-RU" sz="2400" dirty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ru-RU" sz="2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Сергий предрёк ему победу и спасение от смерти и отпустил в поход двух своих иноков, </a:t>
            </a:r>
            <a:r>
              <a:rPr lang="ru-RU" sz="2400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Пересвета</a:t>
            </a:r>
            <a:r>
              <a:rPr lang="ru-RU" sz="2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и Ослябю.</a:t>
            </a:r>
            <a:r>
              <a:rPr lang="ru-RU" sz="4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</a:p>
        </p:txBody>
      </p:sp>
      <p:pic>
        <p:nvPicPr>
          <p:cNvPr id="17414" name="Picture 6" descr="sergy6"/>
          <p:cNvPicPr>
            <a:picLocks noChangeAspect="1" noChangeArrowheads="1"/>
          </p:cNvPicPr>
          <p:nvPr/>
        </p:nvPicPr>
        <p:blipFill>
          <a:blip r:embed="rId2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9" y="260648"/>
            <a:ext cx="3312492" cy="3858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6" name="Picture 8" descr="http://img0.liveinternet.ru/images/attach/c/0/31/948/31948864_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35" y="3079884"/>
            <a:ext cx="2952328" cy="37781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5"/>
          <p:cNvSpPr>
            <a:spLocks noGrp="1" noChangeArrowheads="1"/>
          </p:cNvSpPr>
          <p:nvPr>
            <p:ph type="title"/>
          </p:nvPr>
        </p:nvSpPr>
        <p:spPr>
          <a:xfrm>
            <a:off x="323850" y="333375"/>
            <a:ext cx="4103688" cy="6264275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Незадолго до смерти, Сергий Радонежский завещал своим инокам «иметь чистоту душевную и телесную и любовь нелицемерную», «смирением украшать себя», «единомыслие друг с другом хранить», «ни во что ставить честь и славу жизни этой, но вместо этого от Бога воздаяния ожидать, небесных вечных благ наслаждения».</a:t>
            </a:r>
          </a:p>
        </p:txBody>
      </p:sp>
      <p:pic>
        <p:nvPicPr>
          <p:cNvPr id="11270" name="Picture 6" descr="Преподобный Сергий Радонежский"/>
          <p:cNvPicPr>
            <a:picLocks noChangeAspect="1" noChangeArrowheads="1"/>
          </p:cNvPicPr>
          <p:nvPr/>
        </p:nvPicPr>
        <p:blipFill>
          <a:blip r:embed="rId2">
            <a:lum bright="24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333375"/>
            <a:ext cx="3487737" cy="60483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>
          <a:xfrm>
            <a:off x="5076825" y="4508500"/>
            <a:ext cx="3816350" cy="1143000"/>
          </a:xfrm>
        </p:spPr>
        <p:txBody>
          <a:bodyPr>
            <a:normAutofit fontScale="90000"/>
          </a:bodyPr>
          <a:lstStyle/>
          <a:p>
            <a:r>
              <a:rPr lang="ru-RU" sz="2800"/>
              <a:t>Памятник Сергию Радонежскому </a:t>
            </a:r>
            <a:r>
              <a:rPr lang="en-US" sz="2800"/>
              <a:t/>
            </a:r>
            <a:br>
              <a:rPr lang="en-US" sz="2800"/>
            </a:br>
            <a:r>
              <a:rPr lang="ru-RU" sz="2800"/>
              <a:t>в Сергиевом Посаде</a:t>
            </a:r>
          </a:p>
        </p:txBody>
      </p:sp>
      <p:pic>
        <p:nvPicPr>
          <p:cNvPr id="12293" name="Picture 5" descr="IMG_2198"/>
          <p:cNvPicPr>
            <a:picLocks noChangeAspect="1" noChangeArrowheads="1"/>
          </p:cNvPicPr>
          <p:nvPr/>
        </p:nvPicPr>
        <p:blipFill>
          <a:blip r:embed="rId2">
            <a:lum bright="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60350"/>
            <a:ext cx="4173538" cy="62658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ru-RU" sz="32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Источники информации: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700213"/>
            <a:ext cx="8893175" cy="452596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400" dirty="0">
                <a:solidFill>
                  <a:schemeClr val="bg1">
                    <a:lumMod val="95000"/>
                    <a:lumOff val="5000"/>
                  </a:schemeClr>
                </a:solidFill>
                <a:hlinkClick r:id="rId2"/>
              </a:rPr>
              <a:t>http://top50.nameofrussia.ru/person.html?id=99</a:t>
            </a:r>
            <a:r>
              <a:rPr lang="ru-RU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</a:p>
          <a:p>
            <a:pPr>
              <a:lnSpc>
                <a:spcPct val="80000"/>
              </a:lnSpc>
            </a:pPr>
            <a:r>
              <a:rPr lang="ru-RU" sz="1400" dirty="0">
                <a:solidFill>
                  <a:schemeClr val="bg1">
                    <a:lumMod val="95000"/>
                    <a:lumOff val="5000"/>
                  </a:schemeClr>
                </a:solidFill>
                <a:hlinkClick r:id="rId3"/>
              </a:rPr>
              <a:t>http://www.bogomater.ru/index.php?option=com_content&amp;view=article&amp;id=54:sergiy-radonezhsky&amp;catid=17:2010-03-11-14-38-24&amp;Itemid=6</a:t>
            </a:r>
            <a:endParaRPr lang="ru-RU" sz="1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80000"/>
              </a:lnSpc>
            </a:pPr>
            <a:r>
              <a:rPr lang="ru-RU" sz="1400" dirty="0">
                <a:solidFill>
                  <a:schemeClr val="bg1">
                    <a:lumMod val="95000"/>
                    <a:lumOff val="5000"/>
                  </a:schemeClr>
                </a:solidFill>
                <a:hlinkClick r:id="rId4"/>
              </a:rPr>
              <a:t>http://hotkovo.net.ru/logo_cat/4.gif</a:t>
            </a:r>
            <a:r>
              <a:rPr lang="ru-RU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- заголовок презентации</a:t>
            </a:r>
          </a:p>
          <a:p>
            <a:pPr>
              <a:lnSpc>
                <a:spcPct val="80000"/>
              </a:lnSpc>
            </a:pPr>
            <a:r>
              <a:rPr lang="ru-RU" sz="1400" dirty="0">
                <a:solidFill>
                  <a:schemeClr val="bg1">
                    <a:lumMod val="95000"/>
                    <a:lumOff val="5000"/>
                  </a:schemeClr>
                </a:solidFill>
                <a:hlinkClick r:id="rId5"/>
              </a:rPr>
              <a:t>http://www.lomonosov.org/paste/fouresses6344274272058.jpg</a:t>
            </a:r>
            <a:r>
              <a:rPr lang="ru-RU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- заставка 1 слайда</a:t>
            </a:r>
          </a:p>
          <a:p>
            <a:pPr>
              <a:lnSpc>
                <a:spcPct val="80000"/>
              </a:lnSpc>
            </a:pPr>
            <a:r>
              <a:rPr lang="ru-RU" sz="1400" dirty="0">
                <a:solidFill>
                  <a:schemeClr val="bg1">
                    <a:lumMod val="95000"/>
                    <a:lumOff val="5000"/>
                  </a:schemeClr>
                </a:solidFill>
                <a:hlinkClick r:id="rId6"/>
              </a:rPr>
              <a:t>http://likbez.sumy.ua/uploads/images/1000409502.jpg</a:t>
            </a:r>
            <a:r>
              <a:rPr lang="ru-RU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- словарь Даля</a:t>
            </a:r>
          </a:p>
          <a:p>
            <a:pPr>
              <a:lnSpc>
                <a:spcPct val="80000"/>
              </a:lnSpc>
            </a:pPr>
            <a:r>
              <a:rPr lang="ru-RU" sz="1400" dirty="0">
                <a:solidFill>
                  <a:schemeClr val="bg1">
                    <a:lumMod val="95000"/>
                    <a:lumOff val="5000"/>
                  </a:schemeClr>
                </a:solidFill>
                <a:hlinkClick r:id="rId7"/>
              </a:rPr>
              <a:t>http://gorod-zagorsk.ru/pic/mess050pic920.jpg</a:t>
            </a:r>
            <a:r>
              <a:rPr lang="ru-RU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- страница жития</a:t>
            </a:r>
          </a:p>
          <a:p>
            <a:pPr>
              <a:lnSpc>
                <a:spcPct val="80000"/>
              </a:lnSpc>
            </a:pPr>
            <a:r>
              <a:rPr lang="ru-RU" sz="1400" dirty="0">
                <a:solidFill>
                  <a:schemeClr val="bg1">
                    <a:lumMod val="95000"/>
                    <a:lumOff val="5000"/>
                  </a:schemeClr>
                </a:solidFill>
                <a:hlinkClick r:id="rId8"/>
              </a:rPr>
              <a:t>http://www.arefa.ru/files/2279/2279.jpg</a:t>
            </a:r>
            <a:r>
              <a:rPr lang="ru-RU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-обложка жития</a:t>
            </a:r>
          </a:p>
          <a:p>
            <a:pPr>
              <a:lnSpc>
                <a:spcPct val="80000"/>
              </a:lnSpc>
            </a:pPr>
            <a:r>
              <a:rPr lang="ru-RU" sz="1400" dirty="0">
                <a:solidFill>
                  <a:schemeClr val="bg1">
                    <a:lumMod val="95000"/>
                    <a:lumOff val="5000"/>
                  </a:schemeClr>
                </a:solidFill>
                <a:hlinkClick r:id="rId9"/>
              </a:rPr>
              <a:t>http://s46.radikal.ru/i114/0905/16/5109a29f9b7ft.jpg</a:t>
            </a:r>
            <a:r>
              <a:rPr lang="ru-RU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- Видение отроку </a:t>
            </a:r>
            <a:r>
              <a:rPr lang="ru-RU" sz="1400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Варфаламею</a:t>
            </a:r>
            <a:endParaRPr lang="ru-RU" sz="1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80000"/>
              </a:lnSpc>
            </a:pPr>
            <a:r>
              <a:rPr lang="ru-RU" sz="1400" dirty="0">
                <a:solidFill>
                  <a:schemeClr val="bg1">
                    <a:lumMod val="95000"/>
                    <a:lumOff val="5000"/>
                  </a:schemeClr>
                </a:solidFill>
                <a:hlinkClick r:id="rId10"/>
              </a:rPr>
              <a:t>http://www.museum.ru/imgB.asp?24237</a:t>
            </a:r>
            <a:r>
              <a:rPr lang="ru-RU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– Юность Сергия</a:t>
            </a:r>
          </a:p>
          <a:p>
            <a:pPr>
              <a:lnSpc>
                <a:spcPct val="80000"/>
              </a:lnSpc>
            </a:pPr>
            <a:r>
              <a:rPr lang="ru-RU" sz="1400" dirty="0">
                <a:solidFill>
                  <a:schemeClr val="bg1">
                    <a:lumMod val="95000"/>
                    <a:lumOff val="5000"/>
                  </a:schemeClr>
                </a:solidFill>
                <a:hlinkClick r:id="rId11"/>
              </a:rPr>
              <a:t>http://www.zolotoe-koltso.ru/goroda_new/sergievposad/pics_sp/sp_radonejskiy_medved.jpg</a:t>
            </a:r>
            <a:r>
              <a:rPr lang="ru-RU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- легенда о медведе</a:t>
            </a:r>
          </a:p>
          <a:p>
            <a:pPr>
              <a:lnSpc>
                <a:spcPct val="80000"/>
              </a:lnSpc>
            </a:pPr>
            <a:r>
              <a:rPr lang="ru-RU" sz="1400" dirty="0">
                <a:solidFill>
                  <a:schemeClr val="bg1">
                    <a:lumMod val="95000"/>
                    <a:lumOff val="5000"/>
                  </a:schemeClr>
                </a:solidFill>
                <a:hlinkClick r:id="rId12"/>
              </a:rPr>
              <a:t>http://knol.google.com/k/-/-/209nqpp00go3k/69efev/image%20%286%29.jpg</a:t>
            </a:r>
            <a:r>
              <a:rPr lang="ru-RU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– игрушка Мужик и медведь</a:t>
            </a:r>
            <a:endParaRPr lang="en-US" sz="1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80000"/>
              </a:lnSpc>
            </a:pPr>
            <a:r>
              <a:rPr lang="ru-RU" sz="1400" dirty="0">
                <a:solidFill>
                  <a:schemeClr val="bg1">
                    <a:lumMod val="95000"/>
                    <a:lumOff val="5000"/>
                  </a:schemeClr>
                </a:solidFill>
                <a:hlinkClick r:id="rId13"/>
              </a:rPr>
              <a:t>http://img0.liveinternet.ru/images/attach/c/1//50/293/50293572_pt06.jpg</a:t>
            </a:r>
            <a:r>
              <a:rPr lang="en-US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-</a:t>
            </a:r>
            <a:r>
              <a:rPr lang="ru-RU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Сергий и медведь ( игрушка)</a:t>
            </a:r>
          </a:p>
          <a:p>
            <a:pPr>
              <a:lnSpc>
                <a:spcPct val="80000"/>
              </a:lnSpc>
            </a:pPr>
            <a:r>
              <a:rPr lang="ru-RU" sz="1400" dirty="0">
                <a:solidFill>
                  <a:schemeClr val="bg1">
                    <a:lumMod val="95000"/>
                    <a:lumOff val="5000"/>
                  </a:schemeClr>
                </a:solidFill>
                <a:hlinkClick r:id="rId14"/>
              </a:rPr>
              <a:t>http://dic.academic.ru/pictures/wiki/files/50/260px-St_Sergius_the_Builder.jpg</a:t>
            </a:r>
            <a:r>
              <a:rPr lang="ru-RU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- Сергий-строитель</a:t>
            </a:r>
          </a:p>
          <a:p>
            <a:pPr>
              <a:lnSpc>
                <a:spcPct val="80000"/>
              </a:lnSpc>
            </a:pPr>
            <a:r>
              <a:rPr lang="ru-RU" sz="1400" dirty="0">
                <a:solidFill>
                  <a:schemeClr val="bg1">
                    <a:lumMod val="95000"/>
                    <a:lumOff val="5000"/>
                  </a:schemeClr>
                </a:solidFill>
                <a:hlinkClick r:id="rId15"/>
              </a:rPr>
              <a:t>http://www.museum.ru/imgB.asp?24236</a:t>
            </a:r>
            <a:r>
              <a:rPr lang="ru-RU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– Труды Сергия</a:t>
            </a:r>
          </a:p>
          <a:p>
            <a:pPr>
              <a:lnSpc>
                <a:spcPct val="80000"/>
              </a:lnSpc>
            </a:pPr>
            <a:r>
              <a:rPr lang="ru-RU" sz="1400" dirty="0">
                <a:solidFill>
                  <a:schemeClr val="bg1">
                    <a:lumMod val="95000"/>
                    <a:lumOff val="5000"/>
                  </a:schemeClr>
                </a:solidFill>
                <a:hlinkClick r:id="rId16"/>
              </a:rPr>
              <a:t>http://www.artcyclopedia.ru/img/big/005280023.jpg</a:t>
            </a:r>
            <a:r>
              <a:rPr lang="ru-RU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- Преподобный Сергий</a:t>
            </a:r>
          </a:p>
          <a:p>
            <a:pPr>
              <a:lnSpc>
                <a:spcPct val="80000"/>
              </a:lnSpc>
            </a:pPr>
            <a:r>
              <a:rPr lang="ru-RU" sz="1400" dirty="0">
                <a:solidFill>
                  <a:schemeClr val="bg1">
                    <a:lumMod val="95000"/>
                    <a:lumOff val="5000"/>
                  </a:schemeClr>
                </a:solidFill>
                <a:hlinkClick r:id="rId17"/>
              </a:rPr>
              <a:t>http://www.tanais.info/directory/sergy6.jpg</a:t>
            </a:r>
            <a:r>
              <a:rPr lang="ru-RU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- Дмитрий Донской</a:t>
            </a:r>
          </a:p>
          <a:p>
            <a:pPr>
              <a:lnSpc>
                <a:spcPct val="80000"/>
              </a:lnSpc>
            </a:pPr>
            <a:r>
              <a:rPr lang="ru-RU" sz="1400" dirty="0">
                <a:solidFill>
                  <a:schemeClr val="bg1">
                    <a:lumMod val="95000"/>
                    <a:lumOff val="5000"/>
                  </a:schemeClr>
                </a:solidFill>
                <a:hlinkClick r:id="rId18"/>
              </a:rPr>
              <a:t>http://hram-dimitria.ru/sait/Icon/5.jpg</a:t>
            </a:r>
            <a:r>
              <a:rPr lang="ru-RU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- икона Преподобный Сергий</a:t>
            </a:r>
          </a:p>
          <a:p>
            <a:pPr>
              <a:lnSpc>
                <a:spcPct val="80000"/>
              </a:lnSpc>
            </a:pPr>
            <a:r>
              <a:rPr lang="ru-RU" sz="1400" dirty="0">
                <a:solidFill>
                  <a:schemeClr val="bg1">
                    <a:lumMod val="95000"/>
                    <a:lumOff val="5000"/>
                  </a:schemeClr>
                </a:solidFill>
                <a:hlinkClick r:id="rId19"/>
              </a:rPr>
              <a:t>http://talantov.info/files/IMG_2198_tn.jpg</a:t>
            </a:r>
            <a:r>
              <a:rPr lang="ru-RU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- памятник</a:t>
            </a:r>
          </a:p>
          <a:p>
            <a:pPr>
              <a:lnSpc>
                <a:spcPct val="80000"/>
              </a:lnSpc>
            </a:pPr>
            <a:endParaRPr lang="ru-RU" sz="1400" dirty="0"/>
          </a:p>
        </p:txBody>
      </p:sp>
      <p:pic>
        <p:nvPicPr>
          <p:cNvPr id="35845" name="Picture 5" descr="Сергий Радонежский">
            <a:hlinkClick r:id="rId20"/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268413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1547813" y="1247775"/>
            <a:ext cx="2441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1400">
                <a:hlinkClick r:id="rId20"/>
              </a:rPr>
              <a:t>http://www.svyatoysergiy.ru/</a:t>
            </a:r>
            <a:r>
              <a:rPr lang="ru-RU" sz="1400"/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988840"/>
            <a:ext cx="8712968" cy="2295128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Спасибо за внимание!</a:t>
            </a:r>
            <a:endParaRPr lang="ru-RU" sz="60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34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6491288" cy="1143000"/>
          </a:xfrm>
        </p:spPr>
        <p:txBody>
          <a:bodyPr>
            <a:normAutofit/>
          </a:bodyPr>
          <a:lstStyle/>
          <a:p>
            <a:r>
              <a:rPr lang="ru-RU" sz="48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Толковый словарик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11560" y="3933056"/>
            <a:ext cx="7775575" cy="2625725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Угодник</a:t>
            </a:r>
            <a:r>
              <a:rPr lang="ru-RU" dirty="0"/>
              <a:t> </a:t>
            </a:r>
            <a:r>
              <a:rPr lang="ru-RU" sz="2400" dirty="0"/>
              <a:t>– лицо, возведённое в ранг </a:t>
            </a:r>
            <a:r>
              <a:rPr lang="en-US" sz="2400" dirty="0"/>
              <a:t>“</a:t>
            </a:r>
            <a:r>
              <a:rPr lang="ru-RU" sz="2400" dirty="0"/>
              <a:t>святых</a:t>
            </a:r>
            <a:r>
              <a:rPr lang="en-US" sz="2400" dirty="0"/>
              <a:t>”</a:t>
            </a:r>
            <a:r>
              <a:rPr lang="ru-RU" sz="2400" dirty="0"/>
              <a:t> за совершённые при жизни </a:t>
            </a:r>
            <a:r>
              <a:rPr lang="en-US" sz="2400" dirty="0"/>
              <a:t>“</a:t>
            </a:r>
            <a:r>
              <a:rPr lang="ru-RU" sz="2400" dirty="0"/>
              <a:t>особо угодных богу</a:t>
            </a:r>
            <a:r>
              <a:rPr lang="en-US" sz="2400" dirty="0"/>
              <a:t>” </a:t>
            </a:r>
            <a:r>
              <a:rPr lang="ru-RU" sz="2400" dirty="0"/>
              <a:t>дел.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Добродетель</a:t>
            </a:r>
            <a:r>
              <a:rPr lang="ru-RU" sz="2400" dirty="0">
                <a:solidFill>
                  <a:schemeClr val="accent2"/>
                </a:solidFill>
              </a:rPr>
              <a:t> </a:t>
            </a:r>
            <a:r>
              <a:rPr lang="ru-RU" sz="2400" dirty="0"/>
              <a:t>– положительное нравственное качество, высокая нравственность.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Обет</a:t>
            </a:r>
            <a:r>
              <a:rPr lang="ru-RU" sz="2400" dirty="0">
                <a:solidFill>
                  <a:srgbClr val="0000CC"/>
                </a:solidFill>
              </a:rPr>
              <a:t> </a:t>
            </a:r>
            <a:r>
              <a:rPr lang="ru-RU" sz="2400" dirty="0"/>
              <a:t>– торжественное обещание, обязательство.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Отрок</a:t>
            </a:r>
            <a:r>
              <a:rPr lang="ru-RU" sz="2400" dirty="0"/>
              <a:t> – мальчик-подросток.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683568" y="2348880"/>
            <a:ext cx="6985000" cy="1368425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Житие</a:t>
            </a:r>
            <a:r>
              <a:rPr lang="ru-RU" sz="2400" b="1" dirty="0">
                <a:solidFill>
                  <a:srgbClr val="0033CC"/>
                </a:solidFill>
              </a:rPr>
              <a:t> </a:t>
            </a:r>
            <a:r>
              <a:rPr lang="ru-RU" sz="2400" dirty="0"/>
              <a:t>– описание жизни святого. Обычно пишется уже после его смерти близко знавшим его человеком, свидетелем чудес.</a:t>
            </a:r>
            <a:endParaRPr lang="ru-RU" dirty="0"/>
          </a:p>
        </p:txBody>
      </p:sp>
      <p:pic>
        <p:nvPicPr>
          <p:cNvPr id="28676" name="Picture 4" descr="10004095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82807">
            <a:off x="6884803" y="260348"/>
            <a:ext cx="1758950" cy="23034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  <p:bldP spid="2867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6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4362450"/>
            <a:ext cx="4824413" cy="2495550"/>
          </a:xfrm>
        </p:spPr>
        <p:txBody>
          <a:bodyPr>
            <a:normAutofit/>
          </a:bodyPr>
          <a:lstStyle/>
          <a:p>
            <a:pPr marL="0" indent="0" algn="ctr">
              <a:buFontTx/>
              <a:buNone/>
            </a:pPr>
            <a:r>
              <a:rPr lang="ru-RU" sz="2800"/>
              <a:t>Написано в 1418 году, спустя 26 лет после кончины Святого Сергия, его учеником премудрым Епифанием.</a:t>
            </a:r>
          </a:p>
          <a:p>
            <a:pPr marL="0" indent="0" algn="ctr">
              <a:buFontTx/>
              <a:buNone/>
            </a:pPr>
            <a:endParaRPr lang="ru-RU" sz="2800"/>
          </a:p>
        </p:txBody>
      </p:sp>
      <p:pic>
        <p:nvPicPr>
          <p:cNvPr id="3080" name="Picture 8" descr="mess050pic9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104">
            <a:off x="5003800" y="333375"/>
            <a:ext cx="3656013" cy="59451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227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1122">
            <a:off x="1187450" y="404813"/>
            <a:ext cx="2655888" cy="3744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>
          <a:xfrm>
            <a:off x="323850" y="5516563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/>
              <a:t>“</a:t>
            </a:r>
            <a:r>
              <a:rPr lang="ru-RU" sz="2800"/>
              <a:t>Святое видение отроку Варфоламею</a:t>
            </a:r>
            <a:r>
              <a:rPr lang="en-US" sz="2800"/>
              <a:t>”</a:t>
            </a:r>
            <a:r>
              <a:rPr lang="ru-RU" sz="3200"/>
              <a:t> </a:t>
            </a:r>
            <a:br>
              <a:rPr lang="ru-RU" sz="3200"/>
            </a:br>
            <a:r>
              <a:rPr lang="ru-RU" sz="2400" i="1">
                <a:latin typeface="Arial Black" pitchFamily="34" charset="0"/>
              </a:rPr>
              <a:t>Михаил Несторов</a:t>
            </a:r>
          </a:p>
        </p:txBody>
      </p:sp>
      <p:pic>
        <p:nvPicPr>
          <p:cNvPr id="5127" name="Picture 7" descr="Видение отроку Варфаломею -Нестеров - 1890"/>
          <p:cNvPicPr>
            <a:picLocks noChangeAspect="1" noChangeArrowheads="1"/>
          </p:cNvPicPr>
          <p:nvPr/>
        </p:nvPicPr>
        <p:blipFill>
          <a:blip r:embed="rId2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88913"/>
            <a:ext cx="6767512" cy="5211762"/>
          </a:xfrm>
          <a:prstGeom prst="roundRect">
            <a:avLst>
              <a:gd name="adj" fmla="val 18961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755650" y="5661025"/>
            <a:ext cx="7726363" cy="1196975"/>
          </a:xfrm>
        </p:spPr>
        <p:txBody>
          <a:bodyPr/>
          <a:lstStyle/>
          <a:p>
            <a:r>
              <a:rPr lang="en-US" sz="2800"/>
              <a:t>“</a:t>
            </a:r>
            <a:r>
              <a:rPr lang="ru-RU" sz="2800"/>
              <a:t>Юность Преподобного Сергия</a:t>
            </a:r>
            <a:r>
              <a:rPr lang="en-US" sz="2800"/>
              <a:t>”</a:t>
            </a:r>
            <a:r>
              <a:rPr lang="ru-RU" sz="2800"/>
              <a:t/>
            </a:r>
            <a:br>
              <a:rPr lang="ru-RU" sz="2800"/>
            </a:br>
            <a:r>
              <a:rPr lang="ru-RU" sz="3200"/>
              <a:t> </a:t>
            </a:r>
            <a:r>
              <a:rPr lang="ru-RU" sz="2400" i="1">
                <a:latin typeface="Arial Black" pitchFamily="34" charset="0"/>
              </a:rPr>
              <a:t>Михаил Несторов</a:t>
            </a: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5292725" y="1268413"/>
            <a:ext cx="3600450" cy="301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sz="2400"/>
              <a:t>После смерти родителей несколько лет погруженный в молчание, в полном одиночестве жил он в лесу, усердно молясь, трудясь, постясь и скудно питаясь. </a:t>
            </a:r>
          </a:p>
        </p:txBody>
      </p:sp>
      <p:pic>
        <p:nvPicPr>
          <p:cNvPr id="6151" name="Picture 7" descr="Нестеров Юность преподобного Сергия, 1892-1897"/>
          <p:cNvPicPr>
            <a:picLocks noChangeAspect="1" noChangeArrowheads="1"/>
          </p:cNvPicPr>
          <p:nvPr/>
        </p:nvPicPr>
        <p:blipFill>
          <a:blip r:embed="rId2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419" y="549273"/>
            <a:ext cx="4695369" cy="51119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1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О жизни Преподобного Сергия существует множество легенд.</a:t>
            </a:r>
          </a:p>
        </p:txBody>
      </p:sp>
      <p:pic>
        <p:nvPicPr>
          <p:cNvPr id="39944" name="Picture 8" descr="Сергий Радонежский и медвед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787" y="1558369"/>
            <a:ext cx="2952576" cy="30634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46" name="Picture 10" descr="image (6)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229"/>
          <a:stretch/>
        </p:blipFill>
        <p:spPr bwMode="auto">
          <a:xfrm>
            <a:off x="5739471" y="4049712"/>
            <a:ext cx="3168650" cy="21209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947" name="Rectangle 11"/>
          <p:cNvSpPr>
            <a:spLocks noChangeArrowheads="1"/>
          </p:cNvSpPr>
          <p:nvPr/>
        </p:nvSpPr>
        <p:spPr bwMode="auto">
          <a:xfrm>
            <a:off x="3600450" y="1968139"/>
            <a:ext cx="3816350" cy="9144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800" i="1" dirty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Легенда о медведе</a:t>
            </a:r>
          </a:p>
        </p:txBody>
      </p:sp>
      <p:sp>
        <p:nvSpPr>
          <p:cNvPr id="39948" name="Rectangle 12"/>
          <p:cNvSpPr>
            <a:spLocks noChangeArrowheads="1"/>
          </p:cNvSpPr>
          <p:nvPr/>
        </p:nvSpPr>
        <p:spPr bwMode="auto">
          <a:xfrm>
            <a:off x="539751" y="4652963"/>
            <a:ext cx="4824338" cy="9144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800" i="1" dirty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Легенда о Богородских игрушках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Grp="1" noChangeArrowheads="1"/>
          </p:cNvSpPr>
          <p:nvPr>
            <p:ph type="title"/>
          </p:nvPr>
        </p:nvSpPr>
        <p:spPr>
          <a:xfrm>
            <a:off x="107950" y="0"/>
            <a:ext cx="4932363" cy="5976938"/>
          </a:xfrm>
        </p:spPr>
        <p:txBody>
          <a:bodyPr/>
          <a:lstStyle/>
          <a:p>
            <a:pPr algn="l"/>
            <a:r>
              <a:rPr lang="ru-RU" sz="2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Однажды Преподобный Сергий увидел перед своей хижиной большого медведя. Испугавшись в первый момент, Преподобный понял, что зверь не столько свиреп, сколько голоден. Вынес он краюху хлеба и положил на пень перед медведем. Съев угощение, медведь удалился в лес. С тех пор зверь стал часто приходить к жилищу, ожидая угощения. </a:t>
            </a:r>
            <a:br>
              <a:rPr lang="ru-RU" sz="2400" dirty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ru-RU" sz="2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А Преподобный благодарил Бога, что послал ему лютого зверя на утешение.</a:t>
            </a:r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468313" y="3860800"/>
            <a:ext cx="132603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sz="600"/>
              <a:t>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</a:t>
            </a:r>
            <a:r>
              <a:rPr lang="ru-RU"/>
              <a:t> </a:t>
            </a:r>
            <a:endParaRPr lang="ru-RU" sz="900" b="1"/>
          </a:p>
          <a:p>
            <a:pPr eaLnBrk="0" hangingPunct="0"/>
            <a:endParaRPr lang="ru-RU"/>
          </a:p>
        </p:txBody>
      </p:sp>
      <p:pic>
        <p:nvPicPr>
          <p:cNvPr id="33800" name="Picture 8" descr="Сергий Радонежский и медвед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1412776"/>
            <a:ext cx="4162425" cy="43195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60350"/>
            <a:ext cx="8785225" cy="1439863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Легенда о том, как зародился промысел Богородской игрушки, рассказывает, что первую деревянную игрушку сделал сам Преподобный Сергий. Будто бы он в свободное от молитв и трудов время вырезал из липы птичек, коньков и дарил "на благословенье" детям.</a:t>
            </a:r>
          </a:p>
        </p:txBody>
      </p:sp>
      <p:sp>
        <p:nvSpPr>
          <p:cNvPr id="51209" name="Rectangle 9"/>
          <p:cNvSpPr>
            <a:spLocks noGrp="1" noChangeArrowheads="1"/>
          </p:cNvSpPr>
          <p:nvPr>
            <p:ph idx="1"/>
          </p:nvPr>
        </p:nvSpPr>
        <p:spPr>
          <a:xfrm>
            <a:off x="8893175" y="6524625"/>
            <a:ext cx="165100" cy="204788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900"/>
          </a:p>
        </p:txBody>
      </p:sp>
      <p:pic>
        <p:nvPicPr>
          <p:cNvPr id="51204" name="Picture 4" descr="image (6)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59"/>
          <a:stretch/>
        </p:blipFill>
        <p:spPr bwMode="auto">
          <a:xfrm>
            <a:off x="179388" y="1989138"/>
            <a:ext cx="4681538" cy="32340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08" name="Picture 8" descr="50293572_pt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3141663"/>
            <a:ext cx="4995862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88913"/>
            <a:ext cx="8459788" cy="1470025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Сергий стал основателем Троице-Сергиева монастыря (лавры). </a:t>
            </a:r>
            <a:br>
              <a:rPr lang="ru-RU" sz="2800" dirty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ru-RU" sz="28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Слава Сергия дошла даже до Царьграда.</a:t>
            </a:r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68313" y="5949950"/>
            <a:ext cx="8424862" cy="671513"/>
          </a:xfrm>
        </p:spPr>
        <p:txBody>
          <a:bodyPr>
            <a:normAutofit/>
          </a:bodyPr>
          <a:lstStyle/>
          <a:p>
            <a:r>
              <a:rPr lang="en-US" sz="2800"/>
              <a:t>“</a:t>
            </a:r>
            <a:r>
              <a:rPr lang="ru-RU" sz="2800"/>
              <a:t>Сергий Строитель</a:t>
            </a:r>
            <a:r>
              <a:rPr lang="en-US" sz="2800"/>
              <a:t>” </a:t>
            </a:r>
            <a:r>
              <a:rPr lang="ru-RU" sz="2800"/>
              <a:t>  </a:t>
            </a:r>
            <a:r>
              <a:rPr lang="ru-RU" sz="2400" i="1"/>
              <a:t>Николай Рерих</a:t>
            </a:r>
          </a:p>
        </p:txBody>
      </p:sp>
      <p:pic>
        <p:nvPicPr>
          <p:cNvPr id="24580" name="Picture 4" descr="Сергий Строитель - Николай Рерирх - 1940"/>
          <p:cNvPicPr>
            <a:picLocks noChangeAspect="1" noChangeArrowheads="1"/>
          </p:cNvPicPr>
          <p:nvPr/>
        </p:nvPicPr>
        <p:blipFill>
          <a:blip r:embed="rId2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736725"/>
            <a:ext cx="6551613" cy="40878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763</TotalTime>
  <Words>559</Words>
  <Application>Microsoft Office PowerPoint</Application>
  <PresentationFormat>Экран (4:3)</PresentationFormat>
  <Paragraphs>49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Автор презентации: Ковалева Наталья Александровна Учитель истории и обществознания МКОУ СОШ №2 с. Князе-Волконское-1, Хабаровского муниципального района, Хабаровского края</vt:lpstr>
      <vt:lpstr>Толковый словарик</vt:lpstr>
      <vt:lpstr>Презентация PowerPoint</vt:lpstr>
      <vt:lpstr>“Святое видение отроку Варфоламею”  Михаил Несторов</vt:lpstr>
      <vt:lpstr>“Юность Преподобного Сергия”  Михаил Несторов</vt:lpstr>
      <vt:lpstr>О жизни Преподобного Сергия существует множество легенд.</vt:lpstr>
      <vt:lpstr>Однажды Преподобный Сергий увидел перед своей хижиной большого медведя. Испугавшись в первый момент, Преподобный понял, что зверь не столько свиреп, сколько голоден. Вынес он краюху хлеба и положил на пень перед медведем. Съев угощение, медведь удалился в лес. С тех пор зверь стал часто приходить к жилищу, ожидая угощения.  А Преподобный благодарил Бога, что послал ему лютого зверя на утешение.</vt:lpstr>
      <vt:lpstr>Легенда о том, как зародился промысел Богородской игрушки, рассказывает, что первую деревянную игрушку сделал сам Преподобный Сергий. Будто бы он в свободное от молитв и трудов время вырезал из липы птичек, коньков и дарил "на благословенье" детям.</vt:lpstr>
      <vt:lpstr>Сергий стал основателем Троице-Сергиева монастыря (лавры).  Слава Сергия дошла даже до Царьграда.</vt:lpstr>
      <vt:lpstr>“Труды Преподобного Сергия”  Михаил Нестеров</vt:lpstr>
      <vt:lpstr>Сергий «тихими и кроткими словами» мог действовать на самые загрубелые и ожесточённые сердца; очень часто примирял враждующих между собой князей, уговаривая их подчиняться великому князю московскому.</vt:lpstr>
      <vt:lpstr>По версии жития, отправляясь на Куликовскую битву с Мамаем, князь Дмитрий поехал к Сергию, чтобы помолиться с ним и получить от него благословение.  Сергий предрёк ему победу и спасение от смерти и отпустил в поход двух своих иноков, Пересвета и Ослябю. </vt:lpstr>
      <vt:lpstr>Незадолго до смерти, Сергий Радонежский завещал своим инокам «иметь чистоту душевную и телесную и любовь нелицемерную», «смирением украшать себя», «единомыслие друг с другом хранить», «ни во что ставить честь и славу жизни этой, но вместо этого от Бога воздаяния ожидать, небесных вечных благ наслаждения».</vt:lpstr>
      <vt:lpstr>Памятник Сергию Радонежскому  в Сергиевом Посаде</vt:lpstr>
      <vt:lpstr>Источники информации:</vt:lpstr>
      <vt:lpstr>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</dc:creator>
  <cp:lastModifiedBy>Наташа</cp:lastModifiedBy>
  <cp:revision>16</cp:revision>
  <dcterms:created xsi:type="dcterms:W3CDTF">2010-09-12T10:30:25Z</dcterms:created>
  <dcterms:modified xsi:type="dcterms:W3CDTF">2013-11-21T08:50:53Z</dcterms:modified>
</cp:coreProperties>
</file>